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9144000" cy="5143500" type="screen16x9"/>
  <p:notesSz cx="6858000" cy="9144000"/>
  <p:embeddedFontLst>
    <p:embeddedFont>
      <p:font typeface="Bebas Neue" panose="020B0606020202050201" pitchFamily="34" charset="77"/>
      <p:regular r:id="rId27"/>
    </p:embeddedFont>
    <p:embeddedFont>
      <p:font typeface="Quattrocento Sans" panose="020B0502050000020003" pitchFamily="34"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6" roundtripDataSignature="AMtx7mgx9x3rdGkonBP4eaF1n8ByXesym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B194D47-D2CE-6246-90C7-D12CCC34DAB6}" v="24" dt="2026-03-31T13:18:55.450"/>
  </p1510:revLst>
</p1510:revInfo>
</file>

<file path=ppt/tableStyles.xml><?xml version="1.0" encoding="utf-8"?>
<a:tblStyleLst xmlns:a="http://schemas.openxmlformats.org/drawingml/2006/main" def="{21012BAF-AFB5-42DA-B8C0-900C102F370B}">
  <a:tblStyle styleId="{21012BAF-AFB5-42DA-B8C0-900C102F370B}"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DFD"/>
          </a:solidFill>
        </a:fill>
      </a:tcStyle>
    </a:wholeTbl>
    <a:band1H>
      <a:tcTxStyle/>
      <a:tcStyle>
        <a:tcBdr/>
        <a:fill>
          <a:solidFill>
            <a:srgbClr val="CDD8FB"/>
          </a:solidFill>
        </a:fill>
      </a:tcStyle>
    </a:band1H>
    <a:band2H>
      <a:tcTxStyle/>
      <a:tcStyle>
        <a:tcBdr/>
      </a:tcStyle>
    </a:band2H>
    <a:band1V>
      <a:tcTxStyle/>
      <a:tcStyle>
        <a:tcBdr/>
        <a:fill>
          <a:solidFill>
            <a:srgbClr val="CDD8FB"/>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5"/>
  </p:normalViewPr>
  <p:slideViewPr>
    <p:cSldViewPr snapToGrid="0">
      <p:cViewPr varScale="1">
        <p:scale>
          <a:sx n="144" d="100"/>
          <a:sy n="144" d="100"/>
        </p:scale>
        <p:origin x="648" y="19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9" Type="http://schemas.openxmlformats.org/officeDocument/2006/relationships/theme" Target="theme/theme1.xml"/><Relationship Id="rId21" Type="http://schemas.openxmlformats.org/officeDocument/2006/relationships/slide" Target="slides/slide20.xml"/><Relationship Id="rId42"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4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7" Type="http://schemas.openxmlformats.org/officeDocument/2006/relationships/presProps" Target="presProps.xml"/><Relationship Id="rId40" Type="http://schemas.openxmlformats.org/officeDocument/2006/relationships/tableStyles" Target="tableStyles.xml"/><Relationship Id="rId45"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4"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43" Type="http://schemas.openxmlformats.org/officeDocument/2006/relationships/customXml" Target="../customXml/item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lli Servizzi" userId="b89d2322-77b5-4835-95f6-5924e1a787f5" providerId="ADAL" clId="{D77DCCDD-234E-560B-A69F-B8FA3646A372}"/>
    <pc:docChg chg="custSel modSld">
      <pc:chgData name="Kelli Servizzi" userId="b89d2322-77b5-4835-95f6-5924e1a787f5" providerId="ADAL" clId="{D77DCCDD-234E-560B-A69F-B8FA3646A372}" dt="2026-03-31T13:18:57.674" v="28" actId="14100"/>
      <pc:docMkLst>
        <pc:docMk/>
      </pc:docMkLst>
      <pc:sldChg chg="addSp modSp mod">
        <pc:chgData name="Kelli Servizzi" userId="b89d2322-77b5-4835-95f6-5924e1a787f5" providerId="ADAL" clId="{D77DCCDD-234E-560B-A69F-B8FA3646A372}" dt="2026-03-31T13:17:57.995" v="4" actId="14100"/>
        <pc:sldMkLst>
          <pc:docMk/>
          <pc:sldMk cId="0" sldId="256"/>
        </pc:sldMkLst>
        <pc:spChg chg="add mod">
          <ac:chgData name="Kelli Servizzi" userId="b89d2322-77b5-4835-95f6-5924e1a787f5" providerId="ADAL" clId="{D77DCCDD-234E-560B-A69F-B8FA3646A372}" dt="2026-03-31T13:17:57.995" v="4" actId="14100"/>
          <ac:spMkLst>
            <pc:docMk/>
            <pc:sldMk cId="0" sldId="256"/>
            <ac:spMk id="2" creationId="{E8DD7CEC-914E-1881-8032-9D644AE86691}"/>
          </ac:spMkLst>
        </pc:spChg>
      </pc:sldChg>
      <pc:sldChg chg="addSp modSp">
        <pc:chgData name="Kelli Servizzi" userId="b89d2322-77b5-4835-95f6-5924e1a787f5" providerId="ADAL" clId="{D77DCCDD-234E-560B-A69F-B8FA3646A372}" dt="2026-03-31T13:18:00.095" v="5"/>
        <pc:sldMkLst>
          <pc:docMk/>
          <pc:sldMk cId="0" sldId="257"/>
        </pc:sldMkLst>
        <pc:spChg chg="add mod">
          <ac:chgData name="Kelli Servizzi" userId="b89d2322-77b5-4835-95f6-5924e1a787f5" providerId="ADAL" clId="{D77DCCDD-234E-560B-A69F-B8FA3646A372}" dt="2026-03-31T13:18:00.095" v="5"/>
          <ac:spMkLst>
            <pc:docMk/>
            <pc:sldMk cId="0" sldId="257"/>
            <ac:spMk id="2" creationId="{D81F9A50-0B98-4331-09AA-6760403F2373}"/>
          </ac:spMkLst>
        </pc:spChg>
      </pc:sldChg>
      <pc:sldChg chg="addSp modSp">
        <pc:chgData name="Kelli Servizzi" userId="b89d2322-77b5-4835-95f6-5924e1a787f5" providerId="ADAL" clId="{D77DCCDD-234E-560B-A69F-B8FA3646A372}" dt="2026-03-31T13:18:02.452" v="6"/>
        <pc:sldMkLst>
          <pc:docMk/>
          <pc:sldMk cId="0" sldId="258"/>
        </pc:sldMkLst>
        <pc:spChg chg="add mod">
          <ac:chgData name="Kelli Servizzi" userId="b89d2322-77b5-4835-95f6-5924e1a787f5" providerId="ADAL" clId="{D77DCCDD-234E-560B-A69F-B8FA3646A372}" dt="2026-03-31T13:18:02.452" v="6"/>
          <ac:spMkLst>
            <pc:docMk/>
            <pc:sldMk cId="0" sldId="258"/>
            <ac:spMk id="2" creationId="{6E2F8735-A8B5-ACCF-A36B-87CDA768C1C7}"/>
          </ac:spMkLst>
        </pc:spChg>
      </pc:sldChg>
      <pc:sldChg chg="addSp modSp">
        <pc:chgData name="Kelli Servizzi" userId="b89d2322-77b5-4835-95f6-5924e1a787f5" providerId="ADAL" clId="{D77DCCDD-234E-560B-A69F-B8FA3646A372}" dt="2026-03-31T13:18:06.151" v="7"/>
        <pc:sldMkLst>
          <pc:docMk/>
          <pc:sldMk cId="0" sldId="259"/>
        </pc:sldMkLst>
        <pc:spChg chg="add mod">
          <ac:chgData name="Kelli Servizzi" userId="b89d2322-77b5-4835-95f6-5924e1a787f5" providerId="ADAL" clId="{D77DCCDD-234E-560B-A69F-B8FA3646A372}" dt="2026-03-31T13:18:06.151" v="7"/>
          <ac:spMkLst>
            <pc:docMk/>
            <pc:sldMk cId="0" sldId="259"/>
            <ac:spMk id="2" creationId="{88890D7C-E6B1-0581-231F-58A9430B8FD7}"/>
          </ac:spMkLst>
        </pc:spChg>
      </pc:sldChg>
      <pc:sldChg chg="addSp modSp">
        <pc:chgData name="Kelli Servizzi" userId="b89d2322-77b5-4835-95f6-5924e1a787f5" providerId="ADAL" clId="{D77DCCDD-234E-560B-A69F-B8FA3646A372}" dt="2026-03-31T13:18:11.464" v="8"/>
        <pc:sldMkLst>
          <pc:docMk/>
          <pc:sldMk cId="0" sldId="260"/>
        </pc:sldMkLst>
        <pc:spChg chg="add mod">
          <ac:chgData name="Kelli Servizzi" userId="b89d2322-77b5-4835-95f6-5924e1a787f5" providerId="ADAL" clId="{D77DCCDD-234E-560B-A69F-B8FA3646A372}" dt="2026-03-31T13:18:11.464" v="8"/>
          <ac:spMkLst>
            <pc:docMk/>
            <pc:sldMk cId="0" sldId="260"/>
            <ac:spMk id="2" creationId="{E83B876C-C4CE-C8C1-2C59-EB6FC41BBCB4}"/>
          </ac:spMkLst>
        </pc:spChg>
      </pc:sldChg>
      <pc:sldChg chg="addSp modSp mod">
        <pc:chgData name="Kelli Servizzi" userId="b89d2322-77b5-4835-95f6-5924e1a787f5" providerId="ADAL" clId="{D77DCCDD-234E-560B-A69F-B8FA3646A372}" dt="2026-03-31T13:18:12.989" v="9"/>
        <pc:sldMkLst>
          <pc:docMk/>
          <pc:sldMk cId="0" sldId="261"/>
        </pc:sldMkLst>
        <pc:spChg chg="add mod">
          <ac:chgData name="Kelli Servizzi" userId="b89d2322-77b5-4835-95f6-5924e1a787f5" providerId="ADAL" clId="{D77DCCDD-234E-560B-A69F-B8FA3646A372}" dt="2026-03-31T13:18:12.989" v="9"/>
          <ac:spMkLst>
            <pc:docMk/>
            <pc:sldMk cId="0" sldId="261"/>
            <ac:spMk id="2" creationId="{17ED88BF-23DE-C7E4-0722-23837D3E7954}"/>
          </ac:spMkLst>
        </pc:spChg>
        <pc:spChg chg="mod">
          <ac:chgData name="Kelli Servizzi" userId="b89d2322-77b5-4835-95f6-5924e1a787f5" providerId="ADAL" clId="{D77DCCDD-234E-560B-A69F-B8FA3646A372}" dt="2026-03-31T13:17:54.687" v="1" actId="27636"/>
          <ac:spMkLst>
            <pc:docMk/>
            <pc:sldMk cId="0" sldId="261"/>
            <ac:spMk id="92" creationId="{00000000-0000-0000-0000-000000000000}"/>
          </ac:spMkLst>
        </pc:spChg>
      </pc:sldChg>
      <pc:sldChg chg="addSp modSp">
        <pc:chgData name="Kelli Servizzi" userId="b89d2322-77b5-4835-95f6-5924e1a787f5" providerId="ADAL" clId="{D77DCCDD-234E-560B-A69F-B8FA3646A372}" dt="2026-03-31T13:18:15.215" v="10"/>
        <pc:sldMkLst>
          <pc:docMk/>
          <pc:sldMk cId="0" sldId="262"/>
        </pc:sldMkLst>
        <pc:spChg chg="add mod">
          <ac:chgData name="Kelli Servizzi" userId="b89d2322-77b5-4835-95f6-5924e1a787f5" providerId="ADAL" clId="{D77DCCDD-234E-560B-A69F-B8FA3646A372}" dt="2026-03-31T13:18:15.215" v="10"/>
          <ac:spMkLst>
            <pc:docMk/>
            <pc:sldMk cId="0" sldId="262"/>
            <ac:spMk id="2" creationId="{3FC2F3B0-9EFA-81F0-1D49-C5777D57E650}"/>
          </ac:spMkLst>
        </pc:spChg>
      </pc:sldChg>
      <pc:sldChg chg="addSp modSp">
        <pc:chgData name="Kelli Servizzi" userId="b89d2322-77b5-4835-95f6-5924e1a787f5" providerId="ADAL" clId="{D77DCCDD-234E-560B-A69F-B8FA3646A372}" dt="2026-03-31T13:18:19.616" v="11"/>
        <pc:sldMkLst>
          <pc:docMk/>
          <pc:sldMk cId="0" sldId="263"/>
        </pc:sldMkLst>
        <pc:spChg chg="add mod">
          <ac:chgData name="Kelli Servizzi" userId="b89d2322-77b5-4835-95f6-5924e1a787f5" providerId="ADAL" clId="{D77DCCDD-234E-560B-A69F-B8FA3646A372}" dt="2026-03-31T13:18:19.616" v="11"/>
          <ac:spMkLst>
            <pc:docMk/>
            <pc:sldMk cId="0" sldId="263"/>
            <ac:spMk id="2" creationId="{0D97BE89-F333-1C2F-CDC9-C4796A4BDFDB}"/>
          </ac:spMkLst>
        </pc:spChg>
      </pc:sldChg>
      <pc:sldChg chg="addSp modSp">
        <pc:chgData name="Kelli Servizzi" userId="b89d2322-77b5-4835-95f6-5924e1a787f5" providerId="ADAL" clId="{D77DCCDD-234E-560B-A69F-B8FA3646A372}" dt="2026-03-31T13:18:21.372" v="12"/>
        <pc:sldMkLst>
          <pc:docMk/>
          <pc:sldMk cId="0" sldId="264"/>
        </pc:sldMkLst>
        <pc:spChg chg="add mod">
          <ac:chgData name="Kelli Servizzi" userId="b89d2322-77b5-4835-95f6-5924e1a787f5" providerId="ADAL" clId="{D77DCCDD-234E-560B-A69F-B8FA3646A372}" dt="2026-03-31T13:18:21.372" v="12"/>
          <ac:spMkLst>
            <pc:docMk/>
            <pc:sldMk cId="0" sldId="264"/>
            <ac:spMk id="2" creationId="{7C979DA5-1D93-B8F0-A29C-5AFF788BA06B}"/>
          </ac:spMkLst>
        </pc:spChg>
      </pc:sldChg>
      <pc:sldChg chg="addSp modSp">
        <pc:chgData name="Kelli Servizzi" userId="b89d2322-77b5-4835-95f6-5924e1a787f5" providerId="ADAL" clId="{D77DCCDD-234E-560B-A69F-B8FA3646A372}" dt="2026-03-31T13:18:23.447" v="13"/>
        <pc:sldMkLst>
          <pc:docMk/>
          <pc:sldMk cId="0" sldId="265"/>
        </pc:sldMkLst>
        <pc:spChg chg="add mod">
          <ac:chgData name="Kelli Servizzi" userId="b89d2322-77b5-4835-95f6-5924e1a787f5" providerId="ADAL" clId="{D77DCCDD-234E-560B-A69F-B8FA3646A372}" dt="2026-03-31T13:18:23.447" v="13"/>
          <ac:spMkLst>
            <pc:docMk/>
            <pc:sldMk cId="0" sldId="265"/>
            <ac:spMk id="2" creationId="{BA75D247-B566-8040-8D05-9FE9F64CEF11}"/>
          </ac:spMkLst>
        </pc:spChg>
      </pc:sldChg>
      <pc:sldChg chg="addSp modSp">
        <pc:chgData name="Kelli Servizzi" userId="b89d2322-77b5-4835-95f6-5924e1a787f5" providerId="ADAL" clId="{D77DCCDD-234E-560B-A69F-B8FA3646A372}" dt="2026-03-31T13:18:25.945" v="14"/>
        <pc:sldMkLst>
          <pc:docMk/>
          <pc:sldMk cId="0" sldId="266"/>
        </pc:sldMkLst>
        <pc:spChg chg="add mod">
          <ac:chgData name="Kelli Servizzi" userId="b89d2322-77b5-4835-95f6-5924e1a787f5" providerId="ADAL" clId="{D77DCCDD-234E-560B-A69F-B8FA3646A372}" dt="2026-03-31T13:18:25.945" v="14"/>
          <ac:spMkLst>
            <pc:docMk/>
            <pc:sldMk cId="0" sldId="266"/>
            <ac:spMk id="2" creationId="{36CCA760-2D2F-3B17-638F-B5502B3620B0}"/>
          </ac:spMkLst>
        </pc:spChg>
      </pc:sldChg>
      <pc:sldChg chg="addSp modSp mod">
        <pc:chgData name="Kelli Servizzi" userId="b89d2322-77b5-4835-95f6-5924e1a787f5" providerId="ADAL" clId="{D77DCCDD-234E-560B-A69F-B8FA3646A372}" dt="2026-03-31T13:18:29.725" v="15"/>
        <pc:sldMkLst>
          <pc:docMk/>
          <pc:sldMk cId="0" sldId="267"/>
        </pc:sldMkLst>
        <pc:spChg chg="add mod">
          <ac:chgData name="Kelli Servizzi" userId="b89d2322-77b5-4835-95f6-5924e1a787f5" providerId="ADAL" clId="{D77DCCDD-234E-560B-A69F-B8FA3646A372}" dt="2026-03-31T13:18:29.725" v="15"/>
          <ac:spMkLst>
            <pc:docMk/>
            <pc:sldMk cId="0" sldId="267"/>
            <ac:spMk id="2" creationId="{AD008FDA-D256-3237-6623-45376709B7E5}"/>
          </ac:spMkLst>
        </pc:spChg>
        <pc:spChg chg="mod">
          <ac:chgData name="Kelli Servizzi" userId="b89d2322-77b5-4835-95f6-5924e1a787f5" providerId="ADAL" clId="{D77DCCDD-234E-560B-A69F-B8FA3646A372}" dt="2026-03-31T13:17:54.690" v="2" actId="27636"/>
          <ac:spMkLst>
            <pc:docMk/>
            <pc:sldMk cId="0" sldId="267"/>
            <ac:spMk id="137" creationId="{00000000-0000-0000-0000-000000000000}"/>
          </ac:spMkLst>
        </pc:spChg>
      </pc:sldChg>
      <pc:sldChg chg="addSp modSp">
        <pc:chgData name="Kelli Servizzi" userId="b89d2322-77b5-4835-95f6-5924e1a787f5" providerId="ADAL" clId="{D77DCCDD-234E-560B-A69F-B8FA3646A372}" dt="2026-03-31T13:18:31.987" v="16"/>
        <pc:sldMkLst>
          <pc:docMk/>
          <pc:sldMk cId="0" sldId="268"/>
        </pc:sldMkLst>
        <pc:spChg chg="add mod">
          <ac:chgData name="Kelli Servizzi" userId="b89d2322-77b5-4835-95f6-5924e1a787f5" providerId="ADAL" clId="{D77DCCDD-234E-560B-A69F-B8FA3646A372}" dt="2026-03-31T13:18:31.987" v="16"/>
          <ac:spMkLst>
            <pc:docMk/>
            <pc:sldMk cId="0" sldId="268"/>
            <ac:spMk id="2" creationId="{9F483614-43A7-EB39-461B-7C8CD0EDE036}"/>
          </ac:spMkLst>
        </pc:spChg>
      </pc:sldChg>
      <pc:sldChg chg="addSp modSp">
        <pc:chgData name="Kelli Servizzi" userId="b89d2322-77b5-4835-95f6-5924e1a787f5" providerId="ADAL" clId="{D77DCCDD-234E-560B-A69F-B8FA3646A372}" dt="2026-03-31T13:18:33.522" v="17"/>
        <pc:sldMkLst>
          <pc:docMk/>
          <pc:sldMk cId="0" sldId="269"/>
        </pc:sldMkLst>
        <pc:spChg chg="add mod">
          <ac:chgData name="Kelli Servizzi" userId="b89d2322-77b5-4835-95f6-5924e1a787f5" providerId="ADAL" clId="{D77DCCDD-234E-560B-A69F-B8FA3646A372}" dt="2026-03-31T13:18:33.522" v="17"/>
          <ac:spMkLst>
            <pc:docMk/>
            <pc:sldMk cId="0" sldId="269"/>
            <ac:spMk id="2" creationId="{4D4D6A8A-20EA-01C3-C179-4B6BB93A8033}"/>
          </ac:spMkLst>
        </pc:spChg>
      </pc:sldChg>
      <pc:sldChg chg="addSp modSp mod">
        <pc:chgData name="Kelli Servizzi" userId="b89d2322-77b5-4835-95f6-5924e1a787f5" providerId="ADAL" clId="{D77DCCDD-234E-560B-A69F-B8FA3646A372}" dt="2026-03-31T13:18:36.221" v="18"/>
        <pc:sldMkLst>
          <pc:docMk/>
          <pc:sldMk cId="0" sldId="270"/>
        </pc:sldMkLst>
        <pc:spChg chg="add mod">
          <ac:chgData name="Kelli Servizzi" userId="b89d2322-77b5-4835-95f6-5924e1a787f5" providerId="ADAL" clId="{D77DCCDD-234E-560B-A69F-B8FA3646A372}" dt="2026-03-31T13:18:36.221" v="18"/>
          <ac:spMkLst>
            <pc:docMk/>
            <pc:sldMk cId="0" sldId="270"/>
            <ac:spMk id="2" creationId="{FFDE9432-57F9-CF79-314D-9B60388CAB52}"/>
          </ac:spMkLst>
        </pc:spChg>
        <pc:spChg chg="mod">
          <ac:chgData name="Kelli Servizzi" userId="b89d2322-77b5-4835-95f6-5924e1a787f5" providerId="ADAL" clId="{D77DCCDD-234E-560B-A69F-B8FA3646A372}" dt="2026-03-31T13:17:54.694" v="3" actId="27636"/>
          <ac:spMkLst>
            <pc:docMk/>
            <pc:sldMk cId="0" sldId="270"/>
            <ac:spMk id="158" creationId="{00000000-0000-0000-0000-000000000000}"/>
          </ac:spMkLst>
        </pc:spChg>
      </pc:sldChg>
      <pc:sldChg chg="addSp modSp">
        <pc:chgData name="Kelli Servizzi" userId="b89d2322-77b5-4835-95f6-5924e1a787f5" providerId="ADAL" clId="{D77DCCDD-234E-560B-A69F-B8FA3646A372}" dt="2026-03-31T13:18:37.834" v="19"/>
        <pc:sldMkLst>
          <pc:docMk/>
          <pc:sldMk cId="0" sldId="271"/>
        </pc:sldMkLst>
        <pc:spChg chg="add mod">
          <ac:chgData name="Kelli Servizzi" userId="b89d2322-77b5-4835-95f6-5924e1a787f5" providerId="ADAL" clId="{D77DCCDD-234E-560B-A69F-B8FA3646A372}" dt="2026-03-31T13:18:37.834" v="19"/>
          <ac:spMkLst>
            <pc:docMk/>
            <pc:sldMk cId="0" sldId="271"/>
            <ac:spMk id="2" creationId="{0C3B2C9F-550F-5D54-AEDE-4F4B0B4D7228}"/>
          </ac:spMkLst>
        </pc:spChg>
      </pc:sldChg>
      <pc:sldChg chg="addSp modSp">
        <pc:chgData name="Kelli Servizzi" userId="b89d2322-77b5-4835-95f6-5924e1a787f5" providerId="ADAL" clId="{D77DCCDD-234E-560B-A69F-B8FA3646A372}" dt="2026-03-31T13:18:39.416" v="20"/>
        <pc:sldMkLst>
          <pc:docMk/>
          <pc:sldMk cId="0" sldId="272"/>
        </pc:sldMkLst>
        <pc:spChg chg="add mod">
          <ac:chgData name="Kelli Servizzi" userId="b89d2322-77b5-4835-95f6-5924e1a787f5" providerId="ADAL" clId="{D77DCCDD-234E-560B-A69F-B8FA3646A372}" dt="2026-03-31T13:18:39.416" v="20"/>
          <ac:spMkLst>
            <pc:docMk/>
            <pc:sldMk cId="0" sldId="272"/>
            <ac:spMk id="2" creationId="{F6E788D1-3939-BA2E-C149-D73DC59F3485}"/>
          </ac:spMkLst>
        </pc:spChg>
      </pc:sldChg>
      <pc:sldChg chg="addSp modSp">
        <pc:chgData name="Kelli Servizzi" userId="b89d2322-77b5-4835-95f6-5924e1a787f5" providerId="ADAL" clId="{D77DCCDD-234E-560B-A69F-B8FA3646A372}" dt="2026-03-31T13:18:42.623" v="21"/>
        <pc:sldMkLst>
          <pc:docMk/>
          <pc:sldMk cId="0" sldId="273"/>
        </pc:sldMkLst>
        <pc:spChg chg="add mod">
          <ac:chgData name="Kelli Servizzi" userId="b89d2322-77b5-4835-95f6-5924e1a787f5" providerId="ADAL" clId="{D77DCCDD-234E-560B-A69F-B8FA3646A372}" dt="2026-03-31T13:18:42.623" v="21"/>
          <ac:spMkLst>
            <pc:docMk/>
            <pc:sldMk cId="0" sldId="273"/>
            <ac:spMk id="2" creationId="{87403403-1281-3074-3373-B9092AE0F599}"/>
          </ac:spMkLst>
        </pc:spChg>
      </pc:sldChg>
      <pc:sldChg chg="addSp modSp">
        <pc:chgData name="Kelli Servizzi" userId="b89d2322-77b5-4835-95f6-5924e1a787f5" providerId="ADAL" clId="{D77DCCDD-234E-560B-A69F-B8FA3646A372}" dt="2026-03-31T13:18:45.566" v="22"/>
        <pc:sldMkLst>
          <pc:docMk/>
          <pc:sldMk cId="0" sldId="274"/>
        </pc:sldMkLst>
        <pc:spChg chg="add mod">
          <ac:chgData name="Kelli Servizzi" userId="b89d2322-77b5-4835-95f6-5924e1a787f5" providerId="ADAL" clId="{D77DCCDD-234E-560B-A69F-B8FA3646A372}" dt="2026-03-31T13:18:45.566" v="22"/>
          <ac:spMkLst>
            <pc:docMk/>
            <pc:sldMk cId="0" sldId="274"/>
            <ac:spMk id="2" creationId="{59BCC8B7-A7E7-4A0B-B898-1B38E52D16F3}"/>
          </ac:spMkLst>
        </pc:spChg>
      </pc:sldChg>
      <pc:sldChg chg="addSp modSp">
        <pc:chgData name="Kelli Servizzi" userId="b89d2322-77b5-4835-95f6-5924e1a787f5" providerId="ADAL" clId="{D77DCCDD-234E-560B-A69F-B8FA3646A372}" dt="2026-03-31T13:18:46.972" v="23"/>
        <pc:sldMkLst>
          <pc:docMk/>
          <pc:sldMk cId="0" sldId="275"/>
        </pc:sldMkLst>
        <pc:spChg chg="add mod">
          <ac:chgData name="Kelli Servizzi" userId="b89d2322-77b5-4835-95f6-5924e1a787f5" providerId="ADAL" clId="{D77DCCDD-234E-560B-A69F-B8FA3646A372}" dt="2026-03-31T13:18:46.972" v="23"/>
          <ac:spMkLst>
            <pc:docMk/>
            <pc:sldMk cId="0" sldId="275"/>
            <ac:spMk id="2" creationId="{BB779096-43AD-EC43-00F4-3382924A2CC2}"/>
          </ac:spMkLst>
        </pc:spChg>
      </pc:sldChg>
      <pc:sldChg chg="addSp modSp">
        <pc:chgData name="Kelli Servizzi" userId="b89d2322-77b5-4835-95f6-5924e1a787f5" providerId="ADAL" clId="{D77DCCDD-234E-560B-A69F-B8FA3646A372}" dt="2026-03-31T13:18:49.980" v="24"/>
        <pc:sldMkLst>
          <pc:docMk/>
          <pc:sldMk cId="0" sldId="276"/>
        </pc:sldMkLst>
        <pc:spChg chg="add mod">
          <ac:chgData name="Kelli Servizzi" userId="b89d2322-77b5-4835-95f6-5924e1a787f5" providerId="ADAL" clId="{D77DCCDD-234E-560B-A69F-B8FA3646A372}" dt="2026-03-31T13:18:49.980" v="24"/>
          <ac:spMkLst>
            <pc:docMk/>
            <pc:sldMk cId="0" sldId="276"/>
            <ac:spMk id="2" creationId="{075BAA10-54C7-3571-DC76-B76C5B243248}"/>
          </ac:spMkLst>
        </pc:spChg>
      </pc:sldChg>
      <pc:sldChg chg="addSp modSp">
        <pc:chgData name="Kelli Servizzi" userId="b89d2322-77b5-4835-95f6-5924e1a787f5" providerId="ADAL" clId="{D77DCCDD-234E-560B-A69F-B8FA3646A372}" dt="2026-03-31T13:18:51.287" v="25"/>
        <pc:sldMkLst>
          <pc:docMk/>
          <pc:sldMk cId="0" sldId="277"/>
        </pc:sldMkLst>
        <pc:spChg chg="add mod">
          <ac:chgData name="Kelli Servizzi" userId="b89d2322-77b5-4835-95f6-5924e1a787f5" providerId="ADAL" clId="{D77DCCDD-234E-560B-A69F-B8FA3646A372}" dt="2026-03-31T13:18:51.287" v="25"/>
          <ac:spMkLst>
            <pc:docMk/>
            <pc:sldMk cId="0" sldId="277"/>
            <ac:spMk id="2" creationId="{F3299788-AB08-F4A4-0474-4E7FB9D79EE7}"/>
          </ac:spMkLst>
        </pc:spChg>
      </pc:sldChg>
      <pc:sldChg chg="addSp modSp">
        <pc:chgData name="Kelli Servizzi" userId="b89d2322-77b5-4835-95f6-5924e1a787f5" providerId="ADAL" clId="{D77DCCDD-234E-560B-A69F-B8FA3646A372}" dt="2026-03-31T13:18:53.418" v="26"/>
        <pc:sldMkLst>
          <pc:docMk/>
          <pc:sldMk cId="0" sldId="278"/>
        </pc:sldMkLst>
        <pc:spChg chg="add mod">
          <ac:chgData name="Kelli Servizzi" userId="b89d2322-77b5-4835-95f6-5924e1a787f5" providerId="ADAL" clId="{D77DCCDD-234E-560B-A69F-B8FA3646A372}" dt="2026-03-31T13:18:53.418" v="26"/>
          <ac:spMkLst>
            <pc:docMk/>
            <pc:sldMk cId="0" sldId="278"/>
            <ac:spMk id="2" creationId="{4C6AC575-4156-628B-1886-160C9F2DCD28}"/>
          </ac:spMkLst>
        </pc:spChg>
      </pc:sldChg>
      <pc:sldChg chg="addSp modSp mod">
        <pc:chgData name="Kelli Servizzi" userId="b89d2322-77b5-4835-95f6-5924e1a787f5" providerId="ADAL" clId="{D77DCCDD-234E-560B-A69F-B8FA3646A372}" dt="2026-03-31T13:18:57.674" v="28" actId="14100"/>
        <pc:sldMkLst>
          <pc:docMk/>
          <pc:sldMk cId="0" sldId="279"/>
        </pc:sldMkLst>
        <pc:spChg chg="add mod">
          <ac:chgData name="Kelli Servizzi" userId="b89d2322-77b5-4835-95f6-5924e1a787f5" providerId="ADAL" clId="{D77DCCDD-234E-560B-A69F-B8FA3646A372}" dt="2026-03-31T13:18:57.674" v="28" actId="14100"/>
          <ac:spMkLst>
            <pc:docMk/>
            <pc:sldMk cId="0" sldId="279"/>
            <ac:spMk id="2" creationId="{3135EA1B-4935-FF23-EA4D-A4B07FEEFE9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3" name="Google Shape;53;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8" name="Google Shape;118;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457200" algn="l" rtl="0">
              <a:lnSpc>
                <a:spcPct val="100000"/>
              </a:lnSpc>
              <a:spcBef>
                <a:spcPts val="0"/>
              </a:spcBef>
              <a:spcAft>
                <a:spcPts val="0"/>
              </a:spcAft>
              <a:buSzPts val="1100"/>
              <a:buChar char="●"/>
            </a:pPr>
            <a:r>
              <a:rPr lang="en-US" sz="1100">
                <a:solidFill>
                  <a:srgbClr val="434A6D"/>
                </a:solidFill>
              </a:rPr>
              <a:t>Start of new content. </a:t>
            </a:r>
            <a:endParaRPr/>
          </a:p>
          <a:p>
            <a:pPr marL="457200" lvl="0" indent="-457200" algn="l" rtl="0">
              <a:lnSpc>
                <a:spcPct val="100000"/>
              </a:lnSpc>
              <a:spcBef>
                <a:spcPts val="1200"/>
              </a:spcBef>
              <a:spcAft>
                <a:spcPts val="0"/>
              </a:spcAft>
              <a:buSzPts val="1100"/>
              <a:buChar char="●"/>
            </a:pPr>
            <a:r>
              <a:rPr lang="en-US" sz="1100">
                <a:solidFill>
                  <a:srgbClr val="434A6D"/>
                </a:solidFill>
              </a:rPr>
              <a:t>Many mentors coach the way they were coached. Coaching and mentoring are kindred spirits. Although the terms are sometimes used interchangeably, they are not the same thing. Coaching focuses on enhancing performance by helping an individual close their knowledge and skill gaps. Mentoring focuses on facilitating the future growth and development of the mentee. Mentors often need to use coaching skills to help a mentee in determining knowledge or skills gaps that are holding them back and assist in closing these gaps so that they can reach identified learning goals.</a:t>
            </a:r>
            <a:endParaRPr/>
          </a:p>
          <a:p>
            <a:pPr marL="457200" lvl="0" indent="-457200" algn="l" rtl="0">
              <a:lnSpc>
                <a:spcPct val="100000"/>
              </a:lnSpc>
              <a:spcBef>
                <a:spcPts val="1200"/>
              </a:spcBef>
              <a:spcAft>
                <a:spcPts val="0"/>
              </a:spcAft>
              <a:buSzPts val="1100"/>
              <a:buChar char="●"/>
            </a:pPr>
            <a:r>
              <a:rPr lang="en-US" sz="1100">
                <a:solidFill>
                  <a:srgbClr val="434A6D"/>
                </a:solidFill>
              </a:rPr>
              <a:t>Effective mentors learn new ways of coaching and mentoring practices.</a:t>
            </a:r>
            <a:endParaRPr/>
          </a:p>
          <a:p>
            <a:pPr marL="457200" lvl="0" indent="-457200" algn="l" rtl="0">
              <a:lnSpc>
                <a:spcPct val="100000"/>
              </a:lnSpc>
              <a:spcBef>
                <a:spcPts val="1200"/>
              </a:spcBef>
              <a:spcAft>
                <a:spcPts val="0"/>
              </a:spcAft>
              <a:buSzPts val="1100"/>
              <a:buChar char="●"/>
            </a:pPr>
            <a:r>
              <a:rPr lang="en-US" sz="1100">
                <a:solidFill>
                  <a:srgbClr val="434A6D"/>
                </a:solidFill>
              </a:rPr>
              <a:t>Many mentors explore responsive approaches and embrace “becoming” a mentor. </a:t>
            </a:r>
            <a:endParaRPr/>
          </a:p>
          <a:p>
            <a:pPr marL="457200" lvl="0" indent="-457200" algn="l" rtl="0">
              <a:lnSpc>
                <a:spcPct val="100000"/>
              </a:lnSpc>
              <a:spcBef>
                <a:spcPts val="1200"/>
              </a:spcBef>
              <a:spcAft>
                <a:spcPts val="0"/>
              </a:spcAft>
              <a:buSzPts val="1100"/>
              <a:buChar char="●"/>
            </a:pPr>
            <a:r>
              <a:rPr lang="en-US" sz="1100">
                <a:solidFill>
                  <a:srgbClr val="434A6D"/>
                </a:solidFill>
              </a:rPr>
              <a:t>Discuss table above.</a:t>
            </a:r>
            <a:endParaRPr/>
          </a:p>
          <a:p>
            <a:pPr marL="0" lvl="0" indent="0" algn="l" rtl="0">
              <a:lnSpc>
                <a:spcPct val="100000"/>
              </a:lnSpc>
              <a:spcBef>
                <a:spcPts val="120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5" name="Google Shape;125;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The apprentice should set learning goals before entering the classroom.  During each monthly meeting, goals should be revisited and revised. </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US"/>
              <a:t>Before the apprentice begins in the classroom, the mentor should reach out, introduce themselves, and make a point to get to know the apprentice. </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US"/>
              <a:t>Before each monthly meeting, the mentor needs to review the apprentice’s self-reflection form to better understand where the apprentice is coming from. For example, if an apprentice feels they need more support to master a competency, but you, as the mentor, feel you’ve spent a lot of time in that area with your apprentice, then this can give you insight into how to progress forward. You might realize that the many supports you provided are not working for your apprentice. This can lead to a very productive and fruitful conversation with your apprentice. </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US"/>
              <a:t>Another scenario could be if your apprentice reports that they have or have not mastered a competency that you feel otherwise. A conversation to normalize expectations is needed in this case. </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US"/>
              <a:t>For example, if your apprentice reports that they are still struggling with competency 1.3: </a:t>
            </a:r>
            <a:r>
              <a:rPr lang="en-US" sz="1800" b="0" i="0" u="none" strike="noStrike">
                <a:solidFill>
                  <a:srgbClr val="000000"/>
                </a:solidFill>
                <a:latin typeface="Arial"/>
                <a:ea typeface="Arial"/>
                <a:cs typeface="Arial"/>
                <a:sym typeface="Arial"/>
              </a:rPr>
              <a:t>Creates anecdotal notes to guide development of activities for children, but you have observed your apprentice doing this time and time again in an effective way, you could praise your apprentice for achieving this competency. After providing the evidence of mastery to your apprentice, you could provide other examples of how your apprentice could create anecdotal notes to guide development. This will awaken your apprentice to the fact that there are many correct ways to do things and trying out new strategies is how we continue developing. </a:t>
            </a:r>
            <a:endParaRPr/>
          </a:p>
          <a:p>
            <a:pPr marL="0" lvl="0" indent="0" algn="l" rtl="0">
              <a:lnSpc>
                <a:spcPct val="100000"/>
              </a:lnSpc>
              <a:spcBef>
                <a:spcPts val="0"/>
              </a:spcBef>
              <a:spcAft>
                <a:spcPts val="0"/>
              </a:spcAft>
              <a:buSzPts val="1100"/>
              <a:buNone/>
            </a:pPr>
            <a:endParaRPr sz="1800" b="0" i="0" u="none" strike="noStrike">
              <a:solidFill>
                <a:srgbClr val="000000"/>
              </a:solidFill>
              <a:latin typeface="Arial"/>
              <a:ea typeface="Arial"/>
              <a:cs typeface="Arial"/>
              <a:sym typeface="Arial"/>
            </a:endParaRPr>
          </a:p>
          <a:p>
            <a:pPr marL="0" lvl="0" indent="0" algn="l" rtl="0">
              <a:lnSpc>
                <a:spcPct val="100000"/>
              </a:lnSpc>
              <a:spcBef>
                <a:spcPts val="0"/>
              </a:spcBef>
              <a:spcAft>
                <a:spcPts val="0"/>
              </a:spcAft>
              <a:buSzPts val="1100"/>
              <a:buNone/>
            </a:pPr>
            <a:r>
              <a:rPr lang="en-US" sz="1800" b="0" i="0" u="none" strike="noStrike">
                <a:solidFill>
                  <a:srgbClr val="000000"/>
                </a:solidFill>
                <a:latin typeface="Arial"/>
                <a:ea typeface="Arial"/>
                <a:cs typeface="Arial"/>
                <a:sym typeface="Arial"/>
              </a:rPr>
              <a:t>On the other hand, if your apprentice reports that they have mastered competency 1.3, but your evidence suggests otherwise, you might give your apprentice time to provide you with the evidence of their mastery. You can use what your apprentice provides to re-normalize expectations and highlight any false assumptions that your apprentice made.  To ensure that you are maintaining a positive relationship, you could provide stories of how you struggled with a competency, provide additional concrete strategies that you would like your apprentice to try before marking this competency as mastered, and tie mastery into your apprentice’s personal goals. Many times, you will find yourself finding some middle ground between the evidence that your apprentice provides and the evidence that you collected.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3" name="Google Shape;133;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r>
              <a:rPr lang="en-US" sz="1800">
                <a:latin typeface="Times New Roman"/>
                <a:ea typeface="Times New Roman"/>
                <a:cs typeface="Times New Roman"/>
                <a:sym typeface="Times New Roman"/>
              </a:rPr>
              <a:t>Mentor identity is how we view ourselves as mentors.  We need to look in the mirror and ask ourselves about our attributes, beliefs, values, motives and experiences that define who we are as a mentor.  Our mentor identity is defined by internal and external perspectives, the way we see ourselves, and the way others view us as mentors.</a:t>
            </a:r>
            <a:endParaRPr/>
          </a:p>
          <a:p>
            <a:pPr marL="457200" lvl="0" indent="-298450" algn="l" rtl="0">
              <a:lnSpc>
                <a:spcPct val="100000"/>
              </a:lnSpc>
              <a:spcBef>
                <a:spcPts val="0"/>
              </a:spcBef>
              <a:spcAft>
                <a:spcPts val="0"/>
              </a:spcAft>
              <a:buSzPts val="1100"/>
              <a:buChar char="●"/>
            </a:pPr>
            <a:r>
              <a:rPr lang="en-US" sz="1800">
                <a:latin typeface="Times New Roman"/>
                <a:ea typeface="Times New Roman"/>
                <a:cs typeface="Times New Roman"/>
                <a:sym typeface="Times New Roman"/>
              </a:rPr>
              <a:t>Mentoring becomes a top of the mind awareness.  As mentors think about their role and the impact they will have in the lives of their apprentice, they often realize the integral aspect of the mentoring practice and the importance of being an effective mentor.</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1" name="Google Shape;141;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7" name="Google Shape;147;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285750" marR="0" lvl="0" indent="-285750" algn="l" rtl="0">
              <a:lnSpc>
                <a:spcPct val="100000"/>
              </a:lnSpc>
              <a:spcBef>
                <a:spcPts val="0"/>
              </a:spcBef>
              <a:spcAft>
                <a:spcPts val="0"/>
              </a:spcAft>
              <a:buClr>
                <a:srgbClr val="000000"/>
              </a:buClr>
              <a:buSzPts val="1100"/>
              <a:buChar char="●"/>
            </a:pPr>
            <a:r>
              <a:rPr lang="en-US" sz="1800">
                <a:latin typeface="Times New Roman"/>
                <a:ea typeface="Times New Roman"/>
                <a:cs typeface="Times New Roman"/>
                <a:sym typeface="Times New Roman"/>
              </a:rPr>
              <a:t>Mentoring style refers to the forms of behavior or strategies that mentors employ. Essentially, mentors are guides (Daloz, 2012). Effective mentors need a style that balances the level of engagement in the relationship, being approachable and available, yet providing the apprentice with adequate autonomy to explore their learning and learn from their experiences. This balancing act focusses on the learning and development of the apprentice and provides a safety net for the apprentice’s learning experiences. </a:t>
            </a:r>
            <a:endParaRPr/>
          </a:p>
          <a:p>
            <a:pPr marL="285750" marR="0" lvl="0" indent="-285750" algn="l" rtl="0">
              <a:lnSpc>
                <a:spcPct val="100000"/>
              </a:lnSpc>
              <a:spcBef>
                <a:spcPts val="0"/>
              </a:spcBef>
              <a:spcAft>
                <a:spcPts val="0"/>
              </a:spcAft>
              <a:buClr>
                <a:srgbClr val="000000"/>
              </a:buClr>
              <a:buSzPts val="1100"/>
              <a:buChar char="●"/>
            </a:pPr>
            <a:r>
              <a:rPr lang="en-US" sz="1800">
                <a:latin typeface="Times New Roman"/>
                <a:ea typeface="Times New Roman"/>
                <a:cs typeface="Times New Roman"/>
                <a:sym typeface="Times New Roman"/>
              </a:rPr>
              <a:t>How do you know your mentoring style?  You will need to reflect on past mentoring experiences, ask for feedback from your apprentice, identify your strengths and weaknesses and think about how you approach others.</a:t>
            </a:r>
            <a:endParaRPr/>
          </a:p>
          <a:p>
            <a:pPr marL="285750" marR="0" lvl="0" indent="-285750" algn="l" rtl="0">
              <a:lnSpc>
                <a:spcPct val="100000"/>
              </a:lnSpc>
              <a:spcBef>
                <a:spcPts val="0"/>
              </a:spcBef>
              <a:spcAft>
                <a:spcPts val="0"/>
              </a:spcAft>
              <a:buClr>
                <a:srgbClr val="000000"/>
              </a:buClr>
              <a:buSzPts val="1100"/>
              <a:buChar char="●"/>
            </a:pPr>
            <a:r>
              <a:rPr lang="en-US" sz="1800">
                <a:latin typeface="Times New Roman"/>
                <a:ea typeface="Times New Roman"/>
                <a:cs typeface="Times New Roman"/>
                <a:sym typeface="Times New Roman"/>
              </a:rPr>
              <a:t>What are mentoring styles?  Some styles include advising, coaching, connecting, sponsoring, cheerleading, and challenging.  You might be a combination of all of these styles.</a:t>
            </a:r>
            <a:endParaRPr/>
          </a:p>
          <a:p>
            <a:pPr marL="285750" marR="0" lvl="0" indent="-285750" algn="l" rtl="0">
              <a:lnSpc>
                <a:spcPct val="100000"/>
              </a:lnSpc>
              <a:spcBef>
                <a:spcPts val="0"/>
              </a:spcBef>
              <a:spcAft>
                <a:spcPts val="0"/>
              </a:spcAft>
              <a:buClr>
                <a:srgbClr val="000000"/>
              </a:buClr>
              <a:buSzPts val="1100"/>
              <a:buChar char="●"/>
            </a:pPr>
            <a:r>
              <a:rPr lang="en-US" sz="1800">
                <a:latin typeface="Times New Roman"/>
                <a:ea typeface="Times New Roman"/>
                <a:cs typeface="Times New Roman"/>
                <a:sym typeface="Times New Roman"/>
              </a:rPr>
              <a:t>How do you build one?  You need to have clear expectations, consider ideas from others, set goals, and use your experiences to help develop your mentoring style. </a:t>
            </a:r>
            <a:endParaRPr/>
          </a:p>
          <a:p>
            <a:pPr marL="285750" marR="0" lvl="0" indent="-215900" algn="l" rtl="0">
              <a:lnSpc>
                <a:spcPct val="100000"/>
              </a:lnSpc>
              <a:spcBef>
                <a:spcPts val="0"/>
              </a:spcBef>
              <a:spcAft>
                <a:spcPts val="0"/>
              </a:spcAft>
              <a:buClr>
                <a:srgbClr val="000000"/>
              </a:buClr>
              <a:buSzPts val="1100"/>
              <a:buNone/>
            </a:pPr>
            <a:endParaRPr sz="1800">
              <a:latin typeface="Times New Roman"/>
              <a:ea typeface="Times New Roman"/>
              <a:cs typeface="Times New Roman"/>
              <a:sym typeface="Times New Roman"/>
            </a:endParaRPr>
          </a:p>
          <a:p>
            <a:pPr marL="0" marR="0" lvl="0" indent="0" algn="l" rtl="0">
              <a:lnSpc>
                <a:spcPct val="100000"/>
              </a:lnSpc>
              <a:spcBef>
                <a:spcPts val="0"/>
              </a:spcBef>
              <a:spcAft>
                <a:spcPts val="0"/>
              </a:spcAft>
              <a:buSzPts val="1100"/>
              <a:buChar char="●"/>
            </a:pPr>
            <a:r>
              <a:rPr lang="en-US" sz="1800">
                <a:latin typeface="Times New Roman"/>
                <a:ea typeface="Times New Roman"/>
                <a:cs typeface="Times New Roman"/>
                <a:sym typeface="Times New Roman"/>
              </a:rPr>
              <a:t>Here are some examples of mentoring styles derived from Jim Knight (2009):</a:t>
            </a:r>
            <a:endParaRPr/>
          </a:p>
          <a:p>
            <a:pPr marL="0" marR="0" lvl="0" indent="0" algn="l" rtl="0">
              <a:lnSpc>
                <a:spcPct val="100000"/>
              </a:lnSpc>
              <a:spcBef>
                <a:spcPts val="0"/>
              </a:spcBef>
              <a:spcAft>
                <a:spcPts val="0"/>
              </a:spcAft>
              <a:buSzPts val="1100"/>
              <a:buChar char="●"/>
            </a:pPr>
            <a:r>
              <a:rPr lang="en-US" sz="1800" u="sng">
                <a:solidFill>
                  <a:srgbClr val="000000"/>
                </a:solidFill>
                <a:latin typeface="Arial"/>
                <a:ea typeface="Arial"/>
                <a:cs typeface="Arial"/>
                <a:sym typeface="Arial"/>
              </a:rPr>
              <a:t>Authoritative- </a:t>
            </a:r>
            <a:r>
              <a:rPr lang="en-US" sz="1800">
                <a:solidFill>
                  <a:srgbClr val="000000"/>
                </a:solidFill>
                <a:latin typeface="Arial"/>
                <a:ea typeface="Arial"/>
                <a:cs typeface="Arial"/>
                <a:sym typeface="Arial"/>
              </a:rPr>
              <a:t>telling/direct, very little listening, asserting power over your apprentice</a:t>
            </a:r>
            <a:endParaRPr/>
          </a:p>
          <a:p>
            <a:pPr marL="0" marR="0" lvl="0" indent="0" algn="l" rtl="0">
              <a:lnSpc>
                <a:spcPct val="100000"/>
              </a:lnSpc>
              <a:spcBef>
                <a:spcPts val="0"/>
              </a:spcBef>
              <a:spcAft>
                <a:spcPts val="0"/>
              </a:spcAft>
              <a:buSzPts val="1100"/>
              <a:buChar char="●"/>
            </a:pPr>
            <a:r>
              <a:rPr lang="en-US" sz="1800" u="sng">
                <a:solidFill>
                  <a:srgbClr val="000000"/>
                </a:solidFill>
                <a:latin typeface="Arial"/>
                <a:ea typeface="Arial"/>
                <a:cs typeface="Arial"/>
                <a:sym typeface="Arial"/>
              </a:rPr>
              <a:t>Directive</a:t>
            </a:r>
            <a:r>
              <a:rPr lang="en-US" sz="1800">
                <a:solidFill>
                  <a:srgbClr val="000000"/>
                </a:solidFill>
                <a:latin typeface="Arial"/>
                <a:ea typeface="Arial"/>
                <a:cs typeface="Arial"/>
                <a:sym typeface="Arial"/>
              </a:rPr>
              <a:t> – Similar to authoritative, but you do not assert power over your apprentice. You do most of the thinking and talking, but you guide your apprentice along the way and ask for their feedback.</a:t>
            </a:r>
            <a:endParaRPr sz="1800">
              <a:latin typeface="Arial"/>
              <a:ea typeface="Arial"/>
              <a:cs typeface="Arial"/>
              <a:sym typeface="Arial"/>
            </a:endParaRPr>
          </a:p>
          <a:p>
            <a:pPr marL="0" marR="0" lvl="0" indent="0" algn="l" rtl="0">
              <a:lnSpc>
                <a:spcPct val="100000"/>
              </a:lnSpc>
              <a:spcBef>
                <a:spcPts val="0"/>
              </a:spcBef>
              <a:spcAft>
                <a:spcPts val="0"/>
              </a:spcAft>
              <a:buSzPts val="1100"/>
              <a:buChar char="●"/>
            </a:pPr>
            <a:r>
              <a:rPr lang="en-US" sz="1800" u="sng">
                <a:solidFill>
                  <a:srgbClr val="000000"/>
                </a:solidFill>
                <a:latin typeface="Arial"/>
                <a:ea typeface="Arial"/>
                <a:cs typeface="Arial"/>
                <a:sym typeface="Arial"/>
              </a:rPr>
              <a:t>Facilitative</a:t>
            </a:r>
            <a:r>
              <a:rPr lang="en-US" sz="1800">
                <a:solidFill>
                  <a:srgbClr val="000000"/>
                </a:solidFill>
                <a:latin typeface="Arial"/>
                <a:ea typeface="Arial"/>
                <a:cs typeface="Arial"/>
                <a:sym typeface="Arial"/>
              </a:rPr>
              <a:t> - converse about ways to improve. The mentor listens intently, but there is two-way communication. The apprentice owns part of the conversation.</a:t>
            </a:r>
            <a:endParaRPr sz="1800">
              <a:latin typeface="Arial"/>
              <a:ea typeface="Arial"/>
              <a:cs typeface="Arial"/>
              <a:sym typeface="Arial"/>
            </a:endParaRPr>
          </a:p>
          <a:p>
            <a:pPr marL="0" marR="0" lvl="0" indent="0" algn="l" rtl="0">
              <a:lnSpc>
                <a:spcPct val="100000"/>
              </a:lnSpc>
              <a:spcBef>
                <a:spcPts val="0"/>
              </a:spcBef>
              <a:spcAft>
                <a:spcPts val="0"/>
              </a:spcAft>
              <a:buSzPts val="1100"/>
              <a:buChar char="●"/>
            </a:pPr>
            <a:r>
              <a:rPr lang="en-US" sz="1800" u="sng">
                <a:solidFill>
                  <a:srgbClr val="000000"/>
                </a:solidFill>
                <a:latin typeface="Arial"/>
                <a:ea typeface="Arial"/>
                <a:cs typeface="Arial"/>
                <a:sym typeface="Arial"/>
              </a:rPr>
              <a:t>Reactive</a:t>
            </a:r>
            <a:r>
              <a:rPr lang="en-US" sz="1800">
                <a:solidFill>
                  <a:srgbClr val="000000"/>
                </a:solidFill>
                <a:latin typeface="Arial"/>
                <a:ea typeface="Arial"/>
                <a:cs typeface="Arial"/>
                <a:sym typeface="Arial"/>
              </a:rPr>
              <a:t> - waiting for apprentice to initiate a conversation. This can emerge as the mentor/apprentice relationship deepens and becomes open to conversation.</a:t>
            </a:r>
            <a:endParaRPr/>
          </a:p>
          <a:p>
            <a:pPr marL="0" marR="0" lvl="0" indent="0" algn="l" rtl="0">
              <a:lnSpc>
                <a:spcPct val="100000"/>
              </a:lnSpc>
              <a:spcBef>
                <a:spcPts val="0"/>
              </a:spcBef>
              <a:spcAft>
                <a:spcPts val="0"/>
              </a:spcAft>
              <a:buSzPts val="1100"/>
              <a:buChar char="●"/>
            </a:pPr>
            <a:r>
              <a:rPr lang="en-US" sz="1800" u="sng">
                <a:solidFill>
                  <a:srgbClr val="000000"/>
                </a:solidFill>
                <a:latin typeface="Arial"/>
                <a:ea typeface="Arial"/>
                <a:cs typeface="Arial"/>
                <a:sym typeface="Arial"/>
              </a:rPr>
              <a:t>Proactive</a:t>
            </a:r>
            <a:r>
              <a:rPr lang="en-US" sz="1800">
                <a:solidFill>
                  <a:srgbClr val="000000"/>
                </a:solidFill>
                <a:latin typeface="Arial"/>
                <a:ea typeface="Arial"/>
                <a:cs typeface="Arial"/>
                <a:sym typeface="Arial"/>
              </a:rPr>
              <a:t> – mentor seeks out conversations with their apprentice. This tends to be used in the beginning stages of the relationship as the apprentice is learning what is important and what needs to be mastered. </a:t>
            </a:r>
            <a:endParaRPr sz="1800">
              <a:latin typeface="Arial"/>
              <a:ea typeface="Arial"/>
              <a:cs typeface="Arial"/>
              <a:sym typeface="Arial"/>
            </a:endParaRPr>
          </a:p>
          <a:p>
            <a:pPr marL="285750" marR="0" lvl="0" indent="-215900" algn="l" rtl="0">
              <a:lnSpc>
                <a:spcPct val="100000"/>
              </a:lnSpc>
              <a:spcBef>
                <a:spcPts val="0"/>
              </a:spcBef>
              <a:spcAft>
                <a:spcPts val="0"/>
              </a:spcAft>
              <a:buClr>
                <a:srgbClr val="000000"/>
              </a:buClr>
              <a:buSzPts val="1100"/>
              <a:buNone/>
            </a:pP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US"/>
              <a:t>Bringing it all together: </a:t>
            </a:r>
            <a:endParaRPr/>
          </a:p>
          <a:p>
            <a:pPr marL="0" lvl="0" indent="0" algn="l" rtl="0">
              <a:lnSpc>
                <a:spcPct val="100000"/>
              </a:lnSpc>
              <a:spcBef>
                <a:spcPts val="0"/>
              </a:spcBef>
              <a:spcAft>
                <a:spcPts val="0"/>
              </a:spcAft>
              <a:buSzPts val="1100"/>
              <a:buNone/>
            </a:pPr>
            <a:r>
              <a:rPr lang="en-US"/>
              <a:t>While figuring out your own mentoring style requires introspection and asking for co-workers or those that you trust to provide feedback, we will walk through a few examples of mentoring styles adapted from Jim Knight (2009):</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US"/>
              <a:t>For example, you might be more of a facilitative coach, which challenges your apprentice to own part of the conversation. In this case, you act as a sounding board for your apprentice. You allow your apprentice to speak freely and honestly without judgement. You actively listen with empathy and without interruption. Then, you follow up with questions that challenge your apprentice’s thinking and lead them to a new conclusion. This mentoring style assumes that your knowledge and expertise as a mentor has already been communicated and your role is now to unpack your apprentice’s mental models of the competencies. This type of mentoring style works well when your apprentice is mastering competencies and has earned your trust as a colleague. </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US"/>
              <a:t>On the other hand, you may play a more directive role where you do most of the thinking and you help establish strategies, goals, and next steps with your apprentice. This type of mentoring style tends to work well when your apprentice needs extra support or you are at the beginning of developing a relationship with your apprentice. This style makes the assumption that your apprentice does not know how to use the tools and strategies to inform their practice. Note that this is different from authoritative in that there is still two-way communication and you, as the mentor, are not asserting power over your apprentice.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5" name="Google Shape;155;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1" name="Google Shape;161;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71450" marR="0" lvl="0" indent="-171450" algn="l" rtl="0">
              <a:lnSpc>
                <a:spcPct val="100000"/>
              </a:lnSpc>
              <a:spcBef>
                <a:spcPts val="0"/>
              </a:spcBef>
              <a:spcAft>
                <a:spcPts val="0"/>
              </a:spcAft>
              <a:buClr>
                <a:srgbClr val="000000"/>
              </a:buClr>
              <a:buSzPts val="1100"/>
              <a:buChar char="●"/>
            </a:pPr>
            <a:r>
              <a:rPr lang="en-US"/>
              <a:t>A quality mentor can provide </a:t>
            </a:r>
            <a:r>
              <a:rPr lang="en-US" sz="1800">
                <a:latin typeface="Arial"/>
                <a:ea typeface="Arial"/>
                <a:cs typeface="Arial"/>
                <a:sym typeface="Arial"/>
              </a:rPr>
              <a:t>direction and support in various ways. It is important that a quality mentor show empathy and equip apprentice’s with teaching knowledge and skills. A quality mentor will be cognizant of the challenges and emotional ups and downs that an apprentice is likely to experience.  It is important for a mentor to create and maintain a welcoming environment and provide ongoing support. </a:t>
            </a: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9" name="Google Shape;169;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71450" lvl="0" indent="-171450" algn="l" rtl="0">
              <a:lnSpc>
                <a:spcPct val="100000"/>
              </a:lnSpc>
              <a:spcBef>
                <a:spcPts val="0"/>
              </a:spcBef>
              <a:spcAft>
                <a:spcPts val="0"/>
              </a:spcAft>
              <a:buSzPts val="1100"/>
              <a:buChar char="●"/>
            </a:pPr>
            <a:r>
              <a:rPr lang="en-US"/>
              <a:t>Job Function 6 states that the apprentice engages in reflective practice and continuous learning. An effective mentor would provide opportunities for professional development and continuous learning.</a:t>
            </a:r>
            <a:endParaRPr/>
          </a:p>
          <a:p>
            <a:pPr marL="171450" lvl="0" indent="-171450" algn="l" rtl="0">
              <a:lnSpc>
                <a:spcPct val="100000"/>
              </a:lnSpc>
              <a:spcBef>
                <a:spcPts val="0"/>
              </a:spcBef>
              <a:spcAft>
                <a:spcPts val="0"/>
              </a:spcAft>
              <a:buSzPts val="1100"/>
              <a:buChar char="●"/>
            </a:pPr>
            <a:r>
              <a:rPr lang="en-US"/>
              <a:t>During the monthly meetings the apprentice should receive feedback from the mentor and improve practice under their guidance.</a:t>
            </a:r>
            <a:endParaRPr/>
          </a:p>
          <a:p>
            <a:pPr marL="171450" lvl="0" indent="-171450" algn="l" rtl="0">
              <a:lnSpc>
                <a:spcPct val="100000"/>
              </a:lnSpc>
              <a:spcBef>
                <a:spcPts val="0"/>
              </a:spcBef>
              <a:spcAft>
                <a:spcPts val="0"/>
              </a:spcAft>
              <a:buSzPts val="1100"/>
              <a:buChar char="●"/>
            </a:pPr>
            <a:r>
              <a:rPr lang="en-US"/>
              <a:t>The mentor models compassionate behavior for the apprentice. </a:t>
            </a:r>
            <a:endParaRPr/>
          </a:p>
          <a:p>
            <a:pPr marL="171450" lvl="0" indent="-171450" algn="l" rtl="0">
              <a:lnSpc>
                <a:spcPct val="100000"/>
              </a:lnSpc>
              <a:spcBef>
                <a:spcPts val="0"/>
              </a:spcBef>
              <a:spcAft>
                <a:spcPts val="0"/>
              </a:spcAft>
              <a:buSzPts val="1100"/>
              <a:buChar char="●"/>
            </a:pPr>
            <a:r>
              <a:rPr lang="en-US"/>
              <a:t>Expectations and assumptions about the mentor's role need to be clear to both partners from the outset. Role refers to the anticipated or expected functions a mentor might play—team builder, coach, confidant, teacher, guide, advocate, and so on. You and your apprentice may have different ideas about this. Complicating matters, different roles may be required at different points in the relationship, blurring the mentor's role. Because of this lack of clarity, it is crucial to keep revisiting both partners’ understanding of their roles.</a:t>
            </a:r>
            <a:endParaRPr/>
          </a:p>
          <a:p>
            <a:pPr marL="171450" lvl="0" indent="-171450" algn="l" rtl="0">
              <a:lnSpc>
                <a:spcPct val="100000"/>
              </a:lnSpc>
              <a:spcBef>
                <a:spcPts val="0"/>
              </a:spcBef>
              <a:spcAft>
                <a:spcPts val="0"/>
              </a:spcAft>
              <a:buSzPts val="1100"/>
              <a:buChar char="●"/>
            </a:pPr>
            <a:r>
              <a:rPr lang="en-US"/>
              <a:t>One way to work on these aspects of mentoring is through goal setting. Mentoring is a development opportunity for mentors too. No matter how many times you have been a mentor, you can always get better at it. Stretch goals focus on the future—getting you out of your comfort zone and stretching you to grow into the best mentor you can be. These bold goals of possibility can help you bridge the distance between good and better. They can elevate your leadership, increase your personal satisfaction in the role, and achieve better outcomes for yourself and your apprentice.</a:t>
            </a:r>
            <a:endParaRPr/>
          </a:p>
          <a:p>
            <a:pPr marL="171450" lvl="0" indent="-171450" algn="l" rtl="0">
              <a:lnSpc>
                <a:spcPct val="100000"/>
              </a:lnSpc>
              <a:spcBef>
                <a:spcPts val="0"/>
              </a:spcBef>
              <a:spcAft>
                <a:spcPts val="0"/>
              </a:spcAft>
              <a:buSzPts val="1100"/>
              <a:buChar char="●"/>
            </a:pPr>
            <a:r>
              <a:rPr lang="en-US"/>
              <a:t>Discuss stretch goal example chart. </a:t>
            </a:r>
            <a:endParaRPr/>
          </a:p>
          <a:p>
            <a:pPr marL="171450" lvl="0" indent="-171450" algn="l" rtl="0">
              <a:lnSpc>
                <a:spcPct val="100000"/>
              </a:lnSpc>
              <a:spcBef>
                <a:spcPts val="0"/>
              </a:spcBef>
              <a:spcAft>
                <a:spcPts val="0"/>
              </a:spcAft>
              <a:buSzPts val="1100"/>
              <a:buChar char="●"/>
            </a:pPr>
            <a:r>
              <a:rPr lang="en-US"/>
              <a:t>Mentors need to assess the apprentice’s performance.  On a form, a sticky note, or face to face, mentors need to share suggestions, positive comments, and/or ways to improve, daily</a:t>
            </a:r>
            <a:endParaRPr/>
          </a:p>
          <a:p>
            <a:pPr marL="171450" lvl="0" indent="-171450" algn="l" rtl="0">
              <a:lnSpc>
                <a:spcPct val="100000"/>
              </a:lnSpc>
              <a:spcBef>
                <a:spcPts val="0"/>
              </a:spcBef>
              <a:spcAft>
                <a:spcPts val="0"/>
              </a:spcAft>
              <a:buSzPts val="1100"/>
              <a:buChar char="●"/>
            </a:pPr>
            <a:r>
              <a:rPr lang="en-US"/>
              <a:t>This can be challenging to do daily because your apprentice may need time to reorient themselves to improve. However, mentors can help facilitate the development of new mental models of teaching by providing scaffolding that can be completed daily. For example, after having a conversation about improving in a certain competency, the apprentice will need to think through, envision, and even list the strategies that they will incorporate into their practice. This is something that can be done on an evening or weekend. Mentors could task apprentices with listing, drawing, or even recording a new strategy as practice before they get into the classroom again. As the apprentice is practicing, they should record their practices in the growth opportunities and success sections of their monthly reflection forms.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8" name="Google Shape;178;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71450" lvl="0" indent="-171450" algn="l" rtl="0">
              <a:lnSpc>
                <a:spcPct val="100000"/>
              </a:lnSpc>
              <a:spcBef>
                <a:spcPts val="0"/>
              </a:spcBef>
              <a:spcAft>
                <a:spcPts val="0"/>
              </a:spcAft>
              <a:buSzPts val="1100"/>
              <a:buChar char="●"/>
            </a:pPr>
            <a:r>
              <a:rPr lang="en-US"/>
              <a:t>Expectations and assumptions about the mentor's role need to be clear to both partners from the outset. Role refers to the anticipated or expected functions a mentor might play—team builder, coach, confidant, teacher, guide, advocate, and so on. You and your mentee may have different ideas about this. Complicating matters, different roles may be required at different points in the relationship, blurring the mentor's role. Because of this lack of clarity, it is crucial to keep revisiting both partners’ understanding of their roles.</a:t>
            </a:r>
            <a:endParaRPr/>
          </a:p>
          <a:p>
            <a:pPr marL="171450" lvl="0" indent="-171450" algn="l" rtl="0">
              <a:lnSpc>
                <a:spcPct val="100000"/>
              </a:lnSpc>
              <a:spcBef>
                <a:spcPts val="0"/>
              </a:spcBef>
              <a:spcAft>
                <a:spcPts val="0"/>
              </a:spcAft>
              <a:buSzPts val="1100"/>
              <a:buChar char="●"/>
            </a:pPr>
            <a:r>
              <a:rPr lang="en-US"/>
              <a:t>One way to work on these aspects of mentoring is through goal setting. Mentoring is a development opportunity for mentors too. No matter how many times you have been a mentor, you can always get better at it. Stretch goals focus on the future—getting you out of your comfort zone and stretching you to grow into the best mentor you can be. These bold goals of possibility can help you bridge the distance between good and better. They can elevate your leadership, increase your personal satisfaction in the role, and achieve better outcomes for yourself and your apprentice.</a:t>
            </a:r>
            <a:endParaRPr/>
          </a:p>
          <a:p>
            <a:pPr marL="171450" lvl="0" indent="-171450" algn="l" rtl="0">
              <a:lnSpc>
                <a:spcPct val="100000"/>
              </a:lnSpc>
              <a:spcBef>
                <a:spcPts val="0"/>
              </a:spcBef>
              <a:spcAft>
                <a:spcPts val="0"/>
              </a:spcAft>
              <a:buSzPts val="1100"/>
              <a:buChar char="●"/>
            </a:pPr>
            <a:r>
              <a:rPr lang="en-US"/>
              <a:t>Discuss stretch goal example chart. </a:t>
            </a:r>
            <a:endParaRPr/>
          </a:p>
          <a:p>
            <a:pPr marL="171450" lvl="0" indent="-171450" algn="l" rtl="0">
              <a:lnSpc>
                <a:spcPct val="100000"/>
              </a:lnSpc>
              <a:spcBef>
                <a:spcPts val="0"/>
              </a:spcBef>
              <a:spcAft>
                <a:spcPts val="0"/>
              </a:spcAft>
              <a:buSzPts val="1100"/>
              <a:buChar char="●"/>
            </a:pPr>
            <a:r>
              <a:rPr lang="en-US"/>
              <a:t>The stretch goal is to “Learn to be more comfortable and competent at conflict management”</a:t>
            </a:r>
            <a:endParaRPr/>
          </a:p>
          <a:p>
            <a:pPr marL="171450" lvl="0" indent="-171450" algn="l" rtl="0">
              <a:lnSpc>
                <a:spcPct val="100000"/>
              </a:lnSpc>
              <a:spcBef>
                <a:spcPts val="0"/>
              </a:spcBef>
              <a:spcAft>
                <a:spcPts val="0"/>
              </a:spcAft>
              <a:buSzPts val="1100"/>
              <a:buChar char="●"/>
            </a:pPr>
            <a:r>
              <a:rPr lang="en-US"/>
              <a:t>Measures of Success are ”Getting positive feedback from colleagues. Feeling less anxious in situations that call for managing conflict. Using the skill regularly so that it comes naturally to me."</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7" name="Google Shape;187;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71450" lvl="0" indent="-171450" algn="l" rtl="0">
              <a:lnSpc>
                <a:spcPct val="100000"/>
              </a:lnSpc>
              <a:spcBef>
                <a:spcPts val="0"/>
              </a:spcBef>
              <a:spcAft>
                <a:spcPts val="0"/>
              </a:spcAft>
              <a:buSzPts val="1100"/>
              <a:buChar char="●"/>
            </a:pPr>
            <a:r>
              <a:rPr lang="en-US"/>
              <a:t>The preparation you do on your own in advance impacts your readiness to mentor and the quality of the mentoring relationship. Preparation of the relationship begins in earnest when the mentoring partners get to know one another and explore issues together. Getting to know a mentee does not mean knowing everything about that person. Rather, gaining a good sense about who the person is and what they bring to the relationship will help you make a strong connection and facilitate a more meaningful learning experience. Once the relationship preparation steps are complete, it is time to establish the agreements that build the foundation to support, guide, and nurture the relationship.</a:t>
            </a:r>
            <a:endParaRPr/>
          </a:p>
          <a:p>
            <a:pPr marL="457200" lvl="0" indent="-457200" algn="l" rtl="0">
              <a:lnSpc>
                <a:spcPct val="100000"/>
              </a:lnSpc>
              <a:spcBef>
                <a:spcPts val="0"/>
              </a:spcBef>
              <a:spcAft>
                <a:spcPts val="0"/>
              </a:spcAft>
              <a:buSzPts val="1100"/>
              <a:buAutoNum type="arabicPeriod"/>
            </a:pPr>
            <a:r>
              <a:rPr lang="en-US" sz="1100">
                <a:solidFill>
                  <a:srgbClr val="434A6D"/>
                </a:solidFill>
              </a:rPr>
              <a:t>Are you ready to make a difference?</a:t>
            </a:r>
            <a:endParaRPr/>
          </a:p>
          <a:p>
            <a:pPr marL="457200" lvl="0" indent="-457200" algn="l" rtl="0">
              <a:lnSpc>
                <a:spcPct val="100000"/>
              </a:lnSpc>
              <a:spcBef>
                <a:spcPts val="1200"/>
              </a:spcBef>
              <a:spcAft>
                <a:spcPts val="0"/>
              </a:spcAft>
              <a:buSzPts val="1100"/>
              <a:buAutoNum type="arabicPeriod"/>
            </a:pPr>
            <a:r>
              <a:rPr lang="en-US" sz="1100">
                <a:solidFill>
                  <a:srgbClr val="434A6D"/>
                </a:solidFill>
              </a:rPr>
              <a:t>Are you ready to leave a beneficial contribution?</a:t>
            </a:r>
            <a:endParaRPr/>
          </a:p>
          <a:p>
            <a:pPr marL="457200" lvl="0" indent="-457200" algn="l" rtl="0">
              <a:lnSpc>
                <a:spcPct val="100000"/>
              </a:lnSpc>
              <a:spcBef>
                <a:spcPts val="1200"/>
              </a:spcBef>
              <a:spcAft>
                <a:spcPts val="0"/>
              </a:spcAft>
              <a:buSzPts val="1100"/>
              <a:buAutoNum type="arabicPeriod"/>
            </a:pPr>
            <a:r>
              <a:rPr lang="en-US" sz="1100">
                <a:solidFill>
                  <a:srgbClr val="434A6D"/>
                </a:solidFill>
              </a:rPr>
              <a:t>Are you ready to gain a sense of satisfaction from mentoring an apprentice?</a:t>
            </a:r>
            <a:endParaRPr/>
          </a:p>
          <a:p>
            <a:pPr marL="457200" lvl="0" indent="-457200" algn="l" rtl="0">
              <a:lnSpc>
                <a:spcPct val="100000"/>
              </a:lnSpc>
              <a:spcBef>
                <a:spcPts val="1200"/>
              </a:spcBef>
              <a:spcAft>
                <a:spcPts val="0"/>
              </a:spcAft>
              <a:buSzPts val="1100"/>
              <a:buAutoNum type="arabicPeriod"/>
            </a:pPr>
            <a:r>
              <a:rPr lang="en-US" sz="1100">
                <a:solidFill>
                  <a:srgbClr val="434A6D"/>
                </a:solidFill>
              </a:rPr>
              <a:t>Are you ready to put in the required energy, time, and passion into practice?</a:t>
            </a:r>
            <a:endParaRPr/>
          </a:p>
          <a:p>
            <a:pPr marL="171450" lvl="0" indent="-171450" algn="l" rtl="0">
              <a:lnSpc>
                <a:spcPct val="100000"/>
              </a:lnSpc>
              <a:spcBef>
                <a:spcPts val="1200"/>
              </a:spcBef>
              <a:spcAft>
                <a:spcPts val="0"/>
              </a:spcAft>
              <a:buSzPts val="1100"/>
              <a:buChar char="●"/>
            </a:pPr>
            <a:r>
              <a:rPr lang="en-US"/>
              <a:t>Discuss readiness checklist chart.</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9" name="Google Shape;59;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3" name="Google Shape;193;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71450" lvl="0" indent="-171450" algn="l" rtl="0">
              <a:lnSpc>
                <a:spcPct val="100000"/>
              </a:lnSpc>
              <a:spcBef>
                <a:spcPts val="0"/>
              </a:spcBef>
              <a:spcAft>
                <a:spcPts val="0"/>
              </a:spcAft>
              <a:buSzPts val="1100"/>
              <a:buChar char="●"/>
            </a:pPr>
            <a:r>
              <a:rPr lang="en-US"/>
              <a:t>The preparation you do on your own in advance impacts your readiness to mentor and the quality of the mentoring relationship. Preparation of the relationship begins in earnest when the mentoring partners get to know one another and explore issues together. Getting to know a mentee does not mean knowing everything about that person. Rather, gaining a good sense about who the person is and what they bring to the relationship will help you make a strong connection and facilitate a more meaningful learning experience. Once the relationship preparation steps are complete, it is time to establish the agreements that build the foundation to support, guide, and nurture the relationship.</a:t>
            </a:r>
            <a:endParaRPr/>
          </a:p>
          <a:p>
            <a:pPr marL="457200" lvl="0" indent="-457200" algn="l" rtl="0">
              <a:lnSpc>
                <a:spcPct val="100000"/>
              </a:lnSpc>
              <a:spcBef>
                <a:spcPts val="0"/>
              </a:spcBef>
              <a:spcAft>
                <a:spcPts val="0"/>
              </a:spcAft>
              <a:buSzPts val="1100"/>
              <a:buAutoNum type="arabicPeriod"/>
            </a:pPr>
            <a:r>
              <a:rPr lang="en-US" sz="1100">
                <a:solidFill>
                  <a:srgbClr val="434A6D"/>
                </a:solidFill>
              </a:rPr>
              <a:t>Are you ready to make a difference?</a:t>
            </a:r>
            <a:endParaRPr/>
          </a:p>
          <a:p>
            <a:pPr marL="457200" lvl="0" indent="-457200" algn="l" rtl="0">
              <a:lnSpc>
                <a:spcPct val="100000"/>
              </a:lnSpc>
              <a:spcBef>
                <a:spcPts val="1200"/>
              </a:spcBef>
              <a:spcAft>
                <a:spcPts val="0"/>
              </a:spcAft>
              <a:buSzPts val="1100"/>
              <a:buAutoNum type="arabicPeriod"/>
            </a:pPr>
            <a:r>
              <a:rPr lang="en-US" sz="1100">
                <a:solidFill>
                  <a:srgbClr val="434A6D"/>
                </a:solidFill>
              </a:rPr>
              <a:t>Are you ready to leave a beneficial contribution?</a:t>
            </a:r>
            <a:endParaRPr/>
          </a:p>
          <a:p>
            <a:pPr marL="457200" lvl="0" indent="-457200" algn="l" rtl="0">
              <a:lnSpc>
                <a:spcPct val="100000"/>
              </a:lnSpc>
              <a:spcBef>
                <a:spcPts val="1200"/>
              </a:spcBef>
              <a:spcAft>
                <a:spcPts val="0"/>
              </a:spcAft>
              <a:buSzPts val="1100"/>
              <a:buAutoNum type="arabicPeriod"/>
            </a:pPr>
            <a:r>
              <a:rPr lang="en-US" sz="1100">
                <a:solidFill>
                  <a:srgbClr val="434A6D"/>
                </a:solidFill>
              </a:rPr>
              <a:t>Are you ready to gain a sense of satisfaction from mentoring an apprentice?</a:t>
            </a:r>
            <a:endParaRPr/>
          </a:p>
          <a:p>
            <a:pPr marL="457200" lvl="0" indent="-457200" algn="l" rtl="0">
              <a:lnSpc>
                <a:spcPct val="100000"/>
              </a:lnSpc>
              <a:spcBef>
                <a:spcPts val="1200"/>
              </a:spcBef>
              <a:spcAft>
                <a:spcPts val="0"/>
              </a:spcAft>
              <a:buSzPts val="1100"/>
              <a:buAutoNum type="arabicPeriod"/>
            </a:pPr>
            <a:r>
              <a:rPr lang="en-US" sz="1100">
                <a:solidFill>
                  <a:srgbClr val="434A6D"/>
                </a:solidFill>
              </a:rPr>
              <a:t>Are you ready to put in the required energy, time, and passion into practice?</a:t>
            </a:r>
            <a:endParaRPr/>
          </a:p>
          <a:p>
            <a:pPr marL="171450" lvl="0" indent="-171450" algn="l" rtl="0">
              <a:lnSpc>
                <a:spcPct val="100000"/>
              </a:lnSpc>
              <a:spcBef>
                <a:spcPts val="1200"/>
              </a:spcBef>
              <a:spcAft>
                <a:spcPts val="0"/>
              </a:spcAft>
              <a:buSzPts val="1100"/>
              <a:buChar char="●"/>
            </a:pPr>
            <a:r>
              <a:rPr lang="en-US"/>
              <a:t>Discuss readiness checklist chart.</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9" name="Google Shape;199;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71450" lvl="0" indent="-171450" algn="l" rtl="0">
              <a:lnSpc>
                <a:spcPct val="100000"/>
              </a:lnSpc>
              <a:spcBef>
                <a:spcPts val="0"/>
              </a:spcBef>
              <a:spcAft>
                <a:spcPts val="0"/>
              </a:spcAft>
              <a:buSzPts val="1100"/>
              <a:buChar char="●"/>
            </a:pPr>
            <a:r>
              <a:rPr lang="en-US"/>
              <a:t>The preparation you do on your own in advance impacts your readiness to mentor and the quality of the mentoring relationship. Preparation of the relationship begins in earnest when the mentoring partners get to know one another and explore issues together. Getting to know a mentee does not mean knowing everything about that person. Rather, gaining a good sense about who the person is and what they bring to the relationship will help you make a strong connection and facilitate a more meaningful learning experience. Once the relationship preparation steps are complete, it is time to establish the agreements that build the foundation to support, guide, and nurture the relationship.</a:t>
            </a:r>
            <a:endParaRPr/>
          </a:p>
          <a:p>
            <a:pPr marL="457200" lvl="0" indent="-457200" algn="l" rtl="0">
              <a:lnSpc>
                <a:spcPct val="100000"/>
              </a:lnSpc>
              <a:spcBef>
                <a:spcPts val="0"/>
              </a:spcBef>
              <a:spcAft>
                <a:spcPts val="0"/>
              </a:spcAft>
              <a:buSzPts val="1100"/>
              <a:buAutoNum type="arabicPeriod"/>
            </a:pPr>
            <a:r>
              <a:rPr lang="en-US" sz="1100">
                <a:solidFill>
                  <a:srgbClr val="434A6D"/>
                </a:solidFill>
              </a:rPr>
              <a:t>Are you ready to make a difference?</a:t>
            </a:r>
            <a:endParaRPr/>
          </a:p>
          <a:p>
            <a:pPr marL="457200" lvl="0" indent="-457200" algn="l" rtl="0">
              <a:lnSpc>
                <a:spcPct val="100000"/>
              </a:lnSpc>
              <a:spcBef>
                <a:spcPts val="1200"/>
              </a:spcBef>
              <a:spcAft>
                <a:spcPts val="0"/>
              </a:spcAft>
              <a:buSzPts val="1100"/>
              <a:buAutoNum type="arabicPeriod"/>
            </a:pPr>
            <a:r>
              <a:rPr lang="en-US" sz="1100">
                <a:solidFill>
                  <a:srgbClr val="434A6D"/>
                </a:solidFill>
              </a:rPr>
              <a:t>Are you ready to leave a beneficial contribution?</a:t>
            </a:r>
            <a:endParaRPr/>
          </a:p>
          <a:p>
            <a:pPr marL="457200" lvl="0" indent="-457200" algn="l" rtl="0">
              <a:lnSpc>
                <a:spcPct val="100000"/>
              </a:lnSpc>
              <a:spcBef>
                <a:spcPts val="1200"/>
              </a:spcBef>
              <a:spcAft>
                <a:spcPts val="0"/>
              </a:spcAft>
              <a:buSzPts val="1100"/>
              <a:buAutoNum type="arabicPeriod"/>
            </a:pPr>
            <a:r>
              <a:rPr lang="en-US" sz="1100">
                <a:solidFill>
                  <a:srgbClr val="434A6D"/>
                </a:solidFill>
              </a:rPr>
              <a:t>Are you ready to gain a sense of satisfaction from mentoring an apprentice?</a:t>
            </a:r>
            <a:endParaRPr/>
          </a:p>
          <a:p>
            <a:pPr marL="457200" lvl="0" indent="-457200" algn="l" rtl="0">
              <a:lnSpc>
                <a:spcPct val="100000"/>
              </a:lnSpc>
              <a:spcBef>
                <a:spcPts val="1200"/>
              </a:spcBef>
              <a:spcAft>
                <a:spcPts val="0"/>
              </a:spcAft>
              <a:buSzPts val="1100"/>
              <a:buAutoNum type="arabicPeriod"/>
            </a:pPr>
            <a:r>
              <a:rPr lang="en-US" sz="1100">
                <a:solidFill>
                  <a:srgbClr val="434A6D"/>
                </a:solidFill>
              </a:rPr>
              <a:t>Are you ready to put in the required energy, time, and passion into practice?</a:t>
            </a:r>
            <a:endParaRPr/>
          </a:p>
          <a:p>
            <a:pPr marL="171450" lvl="0" indent="-171450" algn="l" rtl="0">
              <a:lnSpc>
                <a:spcPct val="100000"/>
              </a:lnSpc>
              <a:spcBef>
                <a:spcPts val="1200"/>
              </a:spcBef>
              <a:spcAft>
                <a:spcPts val="0"/>
              </a:spcAft>
              <a:buSzPts val="1100"/>
              <a:buChar char="●"/>
            </a:pPr>
            <a:r>
              <a:rPr lang="en-US"/>
              <a:t>Discuss readiness checklist chart.</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g37df908e1f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5" name="Google Shape;205;g37df908e1f4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4" name="Google Shape;214;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37df908e1f4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1" name="Google Shape;221;g37df908e1f4_0_5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7" name="Google Shape;67;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4" name="Google Shape;74;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457200" algn="l" rtl="0">
              <a:lnSpc>
                <a:spcPct val="100000"/>
              </a:lnSpc>
              <a:spcBef>
                <a:spcPts val="0"/>
              </a:spcBef>
              <a:spcAft>
                <a:spcPts val="0"/>
              </a:spcAft>
              <a:buSzPts val="1100"/>
              <a:buChar char="●"/>
            </a:pPr>
            <a:r>
              <a:rPr lang="en-US" sz="1100">
                <a:solidFill>
                  <a:srgbClr val="434A6D"/>
                </a:solidFill>
              </a:rPr>
              <a:t>As we get going, it may be helpful to remind ourselves why we are mentors and why we are doing the hard work of mentoring teacher apprentices. </a:t>
            </a:r>
            <a:endParaRPr/>
          </a:p>
          <a:p>
            <a:pPr marL="457200" lvl="0" indent="-387350" algn="l" rtl="0">
              <a:lnSpc>
                <a:spcPct val="100000"/>
              </a:lnSpc>
              <a:spcBef>
                <a:spcPts val="1200"/>
              </a:spcBef>
              <a:spcAft>
                <a:spcPts val="0"/>
              </a:spcAft>
              <a:buSzPts val="1100"/>
              <a:buNone/>
            </a:pPr>
            <a:endParaRPr sz="1100">
              <a:solidFill>
                <a:srgbClr val="434A6D"/>
              </a:solidFill>
            </a:endParaRPr>
          </a:p>
          <a:p>
            <a:pPr marL="457200" lvl="0" indent="-457200" algn="l" rtl="0">
              <a:lnSpc>
                <a:spcPct val="100000"/>
              </a:lnSpc>
              <a:spcBef>
                <a:spcPts val="1200"/>
              </a:spcBef>
              <a:spcAft>
                <a:spcPts val="0"/>
              </a:spcAft>
              <a:buSzPts val="1100"/>
              <a:buChar char="●"/>
            </a:pPr>
            <a:r>
              <a:rPr lang="en-US" sz="1100">
                <a:solidFill>
                  <a:srgbClr val="434A6D"/>
                </a:solidFill>
              </a:rPr>
              <a:t>It may be an organizational imperative or a voluntary engagement, or both. But if you dig a little deeper, you may find other reasons you didn't suspect. Discovering your core motivation is a little like peeling back the layers of an onion and finding even more layers underneath. </a:t>
            </a:r>
            <a:endParaRPr/>
          </a:p>
          <a:p>
            <a:pPr marL="457200" lvl="0" indent="-457200" algn="l" rtl="0">
              <a:lnSpc>
                <a:spcPct val="100000"/>
              </a:lnSpc>
              <a:spcBef>
                <a:spcPts val="1200"/>
              </a:spcBef>
              <a:spcAft>
                <a:spcPts val="0"/>
              </a:spcAft>
              <a:buSzPts val="1100"/>
              <a:buChar char="●"/>
            </a:pPr>
            <a:r>
              <a:rPr lang="en-US" sz="1100">
                <a:solidFill>
                  <a:srgbClr val="434A6D"/>
                </a:solidFill>
              </a:rPr>
              <a:t>Answer Yes or No as it applies to you:</a:t>
            </a:r>
            <a:endParaRPr/>
          </a:p>
          <a:p>
            <a:pPr marL="457200" lvl="0" indent="-457200" algn="l" rtl="0">
              <a:lnSpc>
                <a:spcPct val="100000"/>
              </a:lnSpc>
              <a:spcBef>
                <a:spcPts val="1200"/>
              </a:spcBef>
              <a:spcAft>
                <a:spcPts val="0"/>
              </a:spcAft>
              <a:buSzPts val="1100"/>
              <a:buAutoNum type="arabicPeriod"/>
            </a:pPr>
            <a:r>
              <a:rPr lang="en-US" sz="1100">
                <a:solidFill>
                  <a:srgbClr val="434A6D"/>
                </a:solidFill>
              </a:rPr>
              <a:t>Are you looking for purpose in your life?</a:t>
            </a:r>
            <a:endParaRPr/>
          </a:p>
          <a:p>
            <a:pPr marL="457200" lvl="0" indent="-457200" algn="l" rtl="0">
              <a:lnSpc>
                <a:spcPct val="100000"/>
              </a:lnSpc>
              <a:spcBef>
                <a:spcPts val="1200"/>
              </a:spcBef>
              <a:spcAft>
                <a:spcPts val="0"/>
              </a:spcAft>
              <a:buSzPts val="1100"/>
              <a:buAutoNum type="arabicPeriod"/>
            </a:pPr>
            <a:r>
              <a:rPr lang="en-US" sz="1100">
                <a:solidFill>
                  <a:srgbClr val="434A6D"/>
                </a:solidFill>
              </a:rPr>
              <a:t>Do you what to contribute to the success of others?</a:t>
            </a:r>
            <a:endParaRPr/>
          </a:p>
          <a:p>
            <a:pPr marL="457200" lvl="0" indent="-457200" algn="l" rtl="0">
              <a:lnSpc>
                <a:spcPct val="100000"/>
              </a:lnSpc>
              <a:spcBef>
                <a:spcPts val="1200"/>
              </a:spcBef>
              <a:spcAft>
                <a:spcPts val="0"/>
              </a:spcAft>
              <a:buSzPts val="1100"/>
              <a:buAutoNum type="arabicPeriod"/>
            </a:pPr>
            <a:r>
              <a:rPr lang="en-US" sz="1100">
                <a:solidFill>
                  <a:srgbClr val="434A6D"/>
                </a:solidFill>
              </a:rPr>
              <a:t>Do you want to share your knowledge, insight and experiences with others?</a:t>
            </a:r>
            <a:endParaRPr/>
          </a:p>
          <a:p>
            <a:pPr marL="457200" lvl="0" indent="-457200" algn="l" rtl="0">
              <a:lnSpc>
                <a:spcPct val="100000"/>
              </a:lnSpc>
              <a:spcBef>
                <a:spcPts val="1200"/>
              </a:spcBef>
              <a:spcAft>
                <a:spcPts val="0"/>
              </a:spcAft>
              <a:buSzPts val="1100"/>
              <a:buAutoNum type="arabicPeriod"/>
            </a:pPr>
            <a:r>
              <a:rPr lang="en-US" sz="1100">
                <a:solidFill>
                  <a:srgbClr val="434A6D"/>
                </a:solidFill>
              </a:rPr>
              <a:t>Do you want to witness the growth and development of others you have had the privilege to guide?</a:t>
            </a:r>
            <a:endParaRPr/>
          </a:p>
          <a:p>
            <a:pPr marL="457200" lvl="0" indent="-457200" algn="l" rtl="0">
              <a:lnSpc>
                <a:spcPct val="100000"/>
              </a:lnSpc>
              <a:spcBef>
                <a:spcPts val="1200"/>
              </a:spcBef>
              <a:spcAft>
                <a:spcPts val="0"/>
              </a:spcAft>
              <a:buSzPts val="1100"/>
              <a:buChar char="●"/>
            </a:pPr>
            <a:r>
              <a:rPr lang="en-US" sz="1100">
                <a:solidFill>
                  <a:srgbClr val="434A6D"/>
                </a:solidFill>
              </a:rPr>
              <a:t>Discuss Mentoring Motivation Checklist.</a:t>
            </a:r>
            <a:endParaRPr/>
          </a:p>
          <a:p>
            <a:pPr marL="0" lvl="0" indent="0" algn="l" rtl="0">
              <a:lnSpc>
                <a:spcPct val="100000"/>
              </a:lnSpc>
              <a:spcBef>
                <a:spcPts val="120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1" name="Google Shape;81;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457200" algn="l" rtl="0">
              <a:lnSpc>
                <a:spcPct val="100000"/>
              </a:lnSpc>
              <a:spcBef>
                <a:spcPts val="0"/>
              </a:spcBef>
              <a:spcAft>
                <a:spcPts val="0"/>
              </a:spcAft>
              <a:buSzPts val="1100"/>
              <a:buChar char="●"/>
            </a:pPr>
            <a:r>
              <a:rPr lang="en-US" sz="1100">
                <a:solidFill>
                  <a:srgbClr val="434A6D"/>
                </a:solidFill>
              </a:rPr>
              <a:t>As we get going, it may be helpful to remind ourselves why we are mentors and why we are doing the hard work of mentoring teacher apprentices. </a:t>
            </a:r>
            <a:endParaRPr/>
          </a:p>
          <a:p>
            <a:pPr marL="457200" lvl="0" indent="-387350" algn="l" rtl="0">
              <a:lnSpc>
                <a:spcPct val="100000"/>
              </a:lnSpc>
              <a:spcBef>
                <a:spcPts val="1200"/>
              </a:spcBef>
              <a:spcAft>
                <a:spcPts val="0"/>
              </a:spcAft>
              <a:buSzPts val="1100"/>
              <a:buNone/>
            </a:pPr>
            <a:endParaRPr sz="1100">
              <a:solidFill>
                <a:srgbClr val="434A6D"/>
              </a:solidFill>
            </a:endParaRPr>
          </a:p>
          <a:p>
            <a:pPr marL="457200" lvl="0" indent="-457200" algn="l" rtl="0">
              <a:lnSpc>
                <a:spcPct val="100000"/>
              </a:lnSpc>
              <a:spcBef>
                <a:spcPts val="1200"/>
              </a:spcBef>
              <a:spcAft>
                <a:spcPts val="0"/>
              </a:spcAft>
              <a:buSzPts val="1100"/>
              <a:buChar char="●"/>
            </a:pPr>
            <a:r>
              <a:rPr lang="en-US" sz="1100">
                <a:solidFill>
                  <a:srgbClr val="434A6D"/>
                </a:solidFill>
              </a:rPr>
              <a:t>It may be an organizational imperative or a voluntary engagement, or both. But if you dig a little deeper, you may find other reasons you didn't suspect. Discovering your core motivation is a little like peeling back the layers of an onion and finding even more layers underneath. </a:t>
            </a:r>
            <a:endParaRPr/>
          </a:p>
          <a:p>
            <a:pPr marL="457200" lvl="0" indent="-457200" algn="l" rtl="0">
              <a:lnSpc>
                <a:spcPct val="100000"/>
              </a:lnSpc>
              <a:spcBef>
                <a:spcPts val="1200"/>
              </a:spcBef>
              <a:spcAft>
                <a:spcPts val="0"/>
              </a:spcAft>
              <a:buSzPts val="1100"/>
              <a:buChar char="●"/>
            </a:pPr>
            <a:r>
              <a:rPr lang="en-US" sz="1100">
                <a:solidFill>
                  <a:srgbClr val="434A6D"/>
                </a:solidFill>
              </a:rPr>
              <a:t>Answer Yes or No as it applies to you:</a:t>
            </a:r>
            <a:endParaRPr/>
          </a:p>
          <a:p>
            <a:pPr marL="457200" lvl="0" indent="-457200" algn="l" rtl="0">
              <a:lnSpc>
                <a:spcPct val="100000"/>
              </a:lnSpc>
              <a:spcBef>
                <a:spcPts val="1200"/>
              </a:spcBef>
              <a:spcAft>
                <a:spcPts val="0"/>
              </a:spcAft>
              <a:buSzPts val="1100"/>
              <a:buAutoNum type="arabicPeriod"/>
            </a:pPr>
            <a:r>
              <a:rPr lang="en-US" sz="1100">
                <a:solidFill>
                  <a:srgbClr val="434A6D"/>
                </a:solidFill>
              </a:rPr>
              <a:t>Are you looking for purpose in your life?</a:t>
            </a:r>
            <a:endParaRPr/>
          </a:p>
          <a:p>
            <a:pPr marL="457200" lvl="0" indent="-457200" algn="l" rtl="0">
              <a:lnSpc>
                <a:spcPct val="100000"/>
              </a:lnSpc>
              <a:spcBef>
                <a:spcPts val="1200"/>
              </a:spcBef>
              <a:spcAft>
                <a:spcPts val="0"/>
              </a:spcAft>
              <a:buSzPts val="1100"/>
              <a:buAutoNum type="arabicPeriod"/>
            </a:pPr>
            <a:r>
              <a:rPr lang="en-US" sz="1100">
                <a:solidFill>
                  <a:srgbClr val="434A6D"/>
                </a:solidFill>
              </a:rPr>
              <a:t>Do you what to contribute to the success of others?</a:t>
            </a:r>
            <a:endParaRPr/>
          </a:p>
          <a:p>
            <a:pPr marL="457200" lvl="0" indent="-457200" algn="l" rtl="0">
              <a:lnSpc>
                <a:spcPct val="100000"/>
              </a:lnSpc>
              <a:spcBef>
                <a:spcPts val="1200"/>
              </a:spcBef>
              <a:spcAft>
                <a:spcPts val="0"/>
              </a:spcAft>
              <a:buSzPts val="1100"/>
              <a:buAutoNum type="arabicPeriod"/>
            </a:pPr>
            <a:r>
              <a:rPr lang="en-US" sz="1100">
                <a:solidFill>
                  <a:srgbClr val="434A6D"/>
                </a:solidFill>
              </a:rPr>
              <a:t>Do you want to share your knowledge, insight and experiences with others?</a:t>
            </a:r>
            <a:endParaRPr/>
          </a:p>
          <a:p>
            <a:pPr marL="457200" lvl="0" indent="-457200" algn="l" rtl="0">
              <a:lnSpc>
                <a:spcPct val="100000"/>
              </a:lnSpc>
              <a:spcBef>
                <a:spcPts val="1200"/>
              </a:spcBef>
              <a:spcAft>
                <a:spcPts val="0"/>
              </a:spcAft>
              <a:buSzPts val="1100"/>
              <a:buAutoNum type="arabicPeriod"/>
            </a:pPr>
            <a:r>
              <a:rPr lang="en-US" sz="1100">
                <a:solidFill>
                  <a:srgbClr val="434A6D"/>
                </a:solidFill>
              </a:rPr>
              <a:t>Do you want to witness the growth and development of others you have had the privilege to guide?</a:t>
            </a:r>
            <a:endParaRPr/>
          </a:p>
          <a:p>
            <a:pPr marL="457200" lvl="0" indent="-457200" algn="l" rtl="0">
              <a:lnSpc>
                <a:spcPct val="100000"/>
              </a:lnSpc>
              <a:spcBef>
                <a:spcPts val="1200"/>
              </a:spcBef>
              <a:spcAft>
                <a:spcPts val="0"/>
              </a:spcAft>
              <a:buSzPts val="1100"/>
              <a:buChar char="●"/>
            </a:pPr>
            <a:r>
              <a:rPr lang="en-US" sz="1100">
                <a:solidFill>
                  <a:srgbClr val="434A6D"/>
                </a:solidFill>
              </a:rPr>
              <a:t>Discuss Mentoring Motivation Checklist.</a:t>
            </a:r>
            <a:endParaRPr/>
          </a:p>
          <a:p>
            <a:pPr marL="0" lvl="0" indent="0" algn="l" rtl="0">
              <a:lnSpc>
                <a:spcPct val="100000"/>
              </a:lnSpc>
              <a:spcBef>
                <a:spcPts val="120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8" name="Google Shape;88;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285750" lvl="0" indent="-285750" algn="l" rtl="0">
              <a:lnSpc>
                <a:spcPct val="100000"/>
              </a:lnSpc>
              <a:spcBef>
                <a:spcPts val="0"/>
              </a:spcBef>
              <a:spcAft>
                <a:spcPts val="0"/>
              </a:spcAft>
              <a:buSzPts val="1100"/>
              <a:buChar char="●"/>
            </a:pPr>
            <a:r>
              <a:rPr lang="en-US" sz="1800">
                <a:latin typeface="Times New Roman"/>
                <a:ea typeface="Times New Roman"/>
                <a:cs typeface="Times New Roman"/>
                <a:sym typeface="Times New Roman"/>
              </a:rPr>
              <a:t>Review before we move into new content. Again, we discussed this previously but want to circle back around to it here as a warm up to reflect on ourselves as mentors. Individuals have different reasons for wanting to be a mentor.  Some mentors may want to be a mentor for self-improvement.  Giving back to the apprentice may help the mentor feel good about what he/she is offering to the profession.  Mentors receive internal feelings of satisfaction. Mentors gain a sense of purpose by sharing their knowledge with others.  </a:t>
            </a:r>
            <a:endParaRPr/>
          </a:p>
          <a:p>
            <a:pPr marL="285750" lvl="0" indent="-21590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US"/>
              <a:t>Examples: </a:t>
            </a:r>
            <a:endParaRPr/>
          </a:p>
          <a:p>
            <a:pPr marL="0" lvl="0" indent="0" algn="l" rtl="0">
              <a:lnSpc>
                <a:spcPct val="100000"/>
              </a:lnSpc>
              <a:spcBef>
                <a:spcPts val="0"/>
              </a:spcBef>
              <a:spcAft>
                <a:spcPts val="0"/>
              </a:spcAft>
              <a:buSzPts val="1100"/>
              <a:buNone/>
            </a:pPr>
            <a:r>
              <a:rPr lang="en-US"/>
              <a:t>Mentors gain self-improvement by attending professional development trainings with their apprentice.  </a:t>
            </a:r>
            <a:endParaRPr/>
          </a:p>
          <a:p>
            <a:pPr marL="0" lvl="0" indent="0" algn="l" rtl="0">
              <a:lnSpc>
                <a:spcPct val="100000"/>
              </a:lnSpc>
              <a:spcBef>
                <a:spcPts val="0"/>
              </a:spcBef>
              <a:spcAft>
                <a:spcPts val="0"/>
              </a:spcAft>
              <a:buSzPts val="1100"/>
              <a:buNone/>
            </a:pPr>
            <a:r>
              <a:rPr lang="en-US"/>
              <a:t>Mentors share lessons and designs for centers with their apprentice.  </a:t>
            </a:r>
            <a:endParaRPr/>
          </a:p>
          <a:p>
            <a:pPr marL="0" lvl="0" indent="0" algn="l" rtl="0">
              <a:lnSpc>
                <a:spcPct val="100000"/>
              </a:lnSpc>
              <a:spcBef>
                <a:spcPts val="0"/>
              </a:spcBef>
              <a:spcAft>
                <a:spcPts val="0"/>
              </a:spcAft>
              <a:buSzPts val="1100"/>
              <a:buNone/>
            </a:pPr>
            <a:r>
              <a:rPr lang="en-US"/>
              <a:t>The mentor can conduct research with their apprentice, focusing on an action plan, or goal.</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6" name="Google Shape;96;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71450" lvl="0" indent="-171450" algn="l" rtl="0">
              <a:lnSpc>
                <a:spcPct val="100000"/>
              </a:lnSpc>
              <a:spcBef>
                <a:spcPts val="0"/>
              </a:spcBef>
              <a:spcAft>
                <a:spcPts val="0"/>
              </a:spcAft>
              <a:buSzPts val="1100"/>
              <a:buChar char="●"/>
            </a:pPr>
            <a:r>
              <a:rPr lang="en-US"/>
              <a:t>Review before we move into new content. The more comfortable we are with a skill, the more likely we will use it. Some skills, which are discussed in the sections that follow, are more powerful than others in facilitating mentoring relationships. How well you use these skills will relate in whole or in part to your emotional intelligence. If you are self‐aware and socially aware and can effectively manage yourself and your relationships, you will be more likely to feel confident and comfortable with these skills. If you are not comfortable, consider this an opportunity to contribute to your own growth and development by finding assistance in this area.  It is not necessary to have all of these skills, but the more mentors have, the more likely the mentoring will be successful for both, the mentor and the apprentice.</a:t>
            </a:r>
            <a:endParaRPr/>
          </a:p>
          <a:p>
            <a:pPr marL="0" lvl="0" indent="0" algn="l" rtl="0">
              <a:lnSpc>
                <a:spcPct val="100000"/>
              </a:lnSpc>
              <a:spcBef>
                <a:spcPts val="0"/>
              </a:spcBef>
              <a:spcAft>
                <a:spcPts val="0"/>
              </a:spcAft>
              <a:buSzPts val="1100"/>
              <a:buNone/>
            </a:pPr>
            <a:endParaRPr/>
          </a:p>
          <a:p>
            <a:pPr marL="171450" lvl="0" indent="-171450" algn="l" rtl="0">
              <a:lnSpc>
                <a:spcPct val="100000"/>
              </a:lnSpc>
              <a:spcBef>
                <a:spcPts val="0"/>
              </a:spcBef>
              <a:spcAft>
                <a:spcPts val="0"/>
              </a:spcAft>
              <a:buSzPts val="1100"/>
              <a:buChar char="●"/>
            </a:pPr>
            <a:r>
              <a:rPr lang="en-US"/>
              <a:t>Brokering Relationships</a:t>
            </a:r>
            <a:endParaRPr/>
          </a:p>
          <a:p>
            <a:pPr marL="0" lvl="0" indent="0" algn="l" rtl="0">
              <a:lnSpc>
                <a:spcPct val="100000"/>
              </a:lnSpc>
              <a:spcBef>
                <a:spcPts val="0"/>
              </a:spcBef>
              <a:spcAft>
                <a:spcPts val="0"/>
              </a:spcAft>
              <a:buSzPts val="1100"/>
              <a:buNone/>
            </a:pPr>
            <a:r>
              <a:rPr lang="en-US"/>
              <a:t>Brokering relationships involves accessing your own networks to connect your apprentice to the people and the resources that will be of assistance in achieving their learning objectives. Mentors need to be experienced networkers and have a stable of diverse contacts from whom to draw expertise, resources, and information in order to be successful.</a:t>
            </a:r>
            <a:endParaRPr/>
          </a:p>
          <a:p>
            <a:pPr marL="0" lvl="0" indent="0" algn="l" rtl="0">
              <a:lnSpc>
                <a:spcPct val="100000"/>
              </a:lnSpc>
              <a:spcBef>
                <a:spcPts val="0"/>
              </a:spcBef>
              <a:spcAft>
                <a:spcPts val="0"/>
              </a:spcAft>
              <a:buSzPts val="1100"/>
              <a:buNone/>
            </a:pPr>
            <a:endParaRPr/>
          </a:p>
          <a:p>
            <a:pPr marL="171450" lvl="0" indent="-171450" algn="l" rtl="0">
              <a:lnSpc>
                <a:spcPct val="100000"/>
              </a:lnSpc>
              <a:spcBef>
                <a:spcPts val="0"/>
              </a:spcBef>
              <a:spcAft>
                <a:spcPts val="0"/>
              </a:spcAft>
              <a:buSzPts val="1100"/>
              <a:buChar char="●"/>
            </a:pPr>
            <a:r>
              <a:rPr lang="en-US"/>
              <a:t>Building and Maintaining Relationships</a:t>
            </a:r>
            <a:endParaRPr/>
          </a:p>
          <a:p>
            <a:pPr marL="0" lvl="0" indent="0" algn="l" rtl="0">
              <a:lnSpc>
                <a:spcPct val="100000"/>
              </a:lnSpc>
              <a:spcBef>
                <a:spcPts val="0"/>
              </a:spcBef>
              <a:spcAft>
                <a:spcPts val="0"/>
              </a:spcAft>
              <a:buSzPts val="1100"/>
              <a:buNone/>
            </a:pPr>
            <a:r>
              <a:rPr lang="en-US"/>
              <a:t>Too frequently we put great energy into starting a relationship and assume that this momentum will continue to drive the relationship. In fact, relationships that continue over time require ongoing tending, patience, and persistence. One of the testimonies to a successful mentoring relationship is the extent to which mentoring partners feel known by the other. Some people are better at building than maintaining. Mentors need to be adept at both. We will be exploring this recurring idea from many angles as we read on. Remember, however, that a mentoring relationship does not have to result in friendship. Friendship indicates individuals are on equal levels, but in the mentor/apprentice relationship, the mentor is the guide for the apprentice.  The line refers to the mentor providing guidance and support and the apprentice being responsible for their learning and development.</a:t>
            </a:r>
            <a:endParaRPr/>
          </a:p>
          <a:p>
            <a:pPr marL="0" lvl="0" indent="0" algn="l" rtl="0">
              <a:lnSpc>
                <a:spcPct val="100000"/>
              </a:lnSpc>
              <a:spcBef>
                <a:spcPts val="0"/>
              </a:spcBef>
              <a:spcAft>
                <a:spcPts val="0"/>
              </a:spcAft>
              <a:buSzPts val="1100"/>
              <a:buNone/>
            </a:pPr>
            <a:endParaRPr/>
          </a:p>
          <a:p>
            <a:pPr marL="171450" lvl="0" indent="-171450" algn="l" rtl="0">
              <a:lnSpc>
                <a:spcPct val="100000"/>
              </a:lnSpc>
              <a:spcBef>
                <a:spcPts val="0"/>
              </a:spcBef>
              <a:spcAft>
                <a:spcPts val="0"/>
              </a:spcAft>
              <a:buSzPts val="1100"/>
              <a:buChar char="●"/>
            </a:pPr>
            <a:r>
              <a:rPr lang="en-US"/>
              <a:t>Coaching</a:t>
            </a:r>
            <a:endParaRPr/>
          </a:p>
          <a:p>
            <a:pPr marL="0" lvl="0" indent="0" algn="l" rtl="0">
              <a:lnSpc>
                <a:spcPct val="100000"/>
              </a:lnSpc>
              <a:spcBef>
                <a:spcPts val="0"/>
              </a:spcBef>
              <a:spcAft>
                <a:spcPts val="0"/>
              </a:spcAft>
              <a:buSzPts val="1100"/>
              <a:buNone/>
            </a:pPr>
            <a:r>
              <a:rPr lang="en-US"/>
              <a:t>Coaching and mentoring are kindred spirits. Although the terms are sometimes used interchangeably, they are not the same thing. Coaching focuses on enhancing performance by helping an individual close their knowledge and skill gaps. Mentoring focuses on facilitating the future growth and development of the apprentice. Mentors often need to use coaching skills to help a mentee in determining knowledge or skills gaps that are holding them back and assist in closing these gaps so that they can reach identified learning goals. An example of is this when an apprentice is having difficulty with guidance skills.  A coach works specifically on skills and techniques to develop better guidance skills, such as fewer large group activities, classroom arrangement that can help with the prevention of inappropriate behaviors, or language that the apprentice uses that indicates that the child has a choice instead of being given a directive (Let's clean up now, okay? Indicates choice rather than a direction.)</a:t>
            </a:r>
            <a:endParaRPr/>
          </a:p>
          <a:p>
            <a:pPr marL="0" lvl="0" indent="0" algn="l" rtl="0">
              <a:lnSpc>
                <a:spcPct val="100000"/>
              </a:lnSpc>
              <a:spcBef>
                <a:spcPts val="0"/>
              </a:spcBef>
              <a:spcAft>
                <a:spcPts val="0"/>
              </a:spcAft>
              <a:buSzPts val="1100"/>
              <a:buNone/>
            </a:pPr>
            <a:endParaRPr/>
          </a:p>
          <a:p>
            <a:pPr marL="171450" lvl="0" indent="-171450" algn="l" rtl="0">
              <a:lnSpc>
                <a:spcPct val="100000"/>
              </a:lnSpc>
              <a:spcBef>
                <a:spcPts val="0"/>
              </a:spcBef>
              <a:spcAft>
                <a:spcPts val="0"/>
              </a:spcAft>
              <a:buSzPts val="1100"/>
              <a:buChar char="●"/>
            </a:pPr>
            <a:r>
              <a:rPr lang="en-US"/>
              <a:t>Communicating</a:t>
            </a:r>
            <a:endParaRPr/>
          </a:p>
          <a:p>
            <a:pPr marL="0" lvl="0" indent="0" algn="l" rtl="0">
              <a:lnSpc>
                <a:spcPct val="100000"/>
              </a:lnSpc>
              <a:spcBef>
                <a:spcPts val="0"/>
              </a:spcBef>
              <a:spcAft>
                <a:spcPts val="0"/>
              </a:spcAft>
              <a:buSzPts val="1100"/>
              <a:buNone/>
            </a:pPr>
            <a:r>
              <a:rPr lang="en-US"/>
              <a:t>Effective communication—being authentic, listening effectively, checking for understanding, and articulating clearly and unambiguously—is an important part of any relationship. Facilitating a learning relationship requires ongoing communication. Effective communication also involves silences: understanding nonverbal cues and being able to pick up on what is behind the words another person is saying.</a:t>
            </a:r>
            <a:endParaRPr/>
          </a:p>
          <a:p>
            <a:pPr marL="0" lvl="0" indent="0" algn="l" rtl="0">
              <a:lnSpc>
                <a:spcPct val="100000"/>
              </a:lnSpc>
              <a:spcBef>
                <a:spcPts val="0"/>
              </a:spcBef>
              <a:spcAft>
                <a:spcPts val="0"/>
              </a:spcAft>
              <a:buSzPts val="1100"/>
              <a:buNone/>
            </a:pPr>
            <a:endParaRPr/>
          </a:p>
          <a:p>
            <a:pPr marL="171450" lvl="0" indent="-171450" algn="l" rtl="0">
              <a:lnSpc>
                <a:spcPct val="100000"/>
              </a:lnSpc>
              <a:spcBef>
                <a:spcPts val="0"/>
              </a:spcBef>
              <a:spcAft>
                <a:spcPts val="0"/>
              </a:spcAft>
              <a:buSzPts val="1100"/>
              <a:buChar char="●"/>
            </a:pPr>
            <a:r>
              <a:rPr lang="en-US"/>
              <a:t>Encouraging</a:t>
            </a:r>
            <a:endParaRPr/>
          </a:p>
          <a:p>
            <a:pPr marL="0" lvl="0" indent="0" algn="l" rtl="0">
              <a:lnSpc>
                <a:spcPct val="100000"/>
              </a:lnSpc>
              <a:spcBef>
                <a:spcPts val="0"/>
              </a:spcBef>
              <a:spcAft>
                <a:spcPts val="0"/>
              </a:spcAft>
              <a:buSzPts val="1100"/>
              <a:buNone/>
            </a:pPr>
            <a:r>
              <a:rPr lang="en-US"/>
              <a:t>Mentors who are good at encouraging come in many guises: cheerleaders, confidence builders, gentle persuaders, inspirers, and motivators. Encouragement keeps the apprentice focused on the future by first holding out an optimistic vision of what is possible and then keeping up the momentum up while working toward achieving learning goals. Positive reinforcement and validation is important; the right word said at the right time can make all the difference.</a:t>
            </a:r>
            <a:endParaRPr/>
          </a:p>
          <a:p>
            <a:pPr marL="0" lvl="0" indent="0" algn="l" rtl="0">
              <a:lnSpc>
                <a:spcPct val="100000"/>
              </a:lnSpc>
              <a:spcBef>
                <a:spcPts val="0"/>
              </a:spcBef>
              <a:spcAft>
                <a:spcPts val="0"/>
              </a:spcAft>
              <a:buSzPts val="1100"/>
              <a:buNone/>
            </a:pPr>
            <a:endParaRPr/>
          </a:p>
          <a:p>
            <a:pPr marL="171450" lvl="0" indent="-171450" algn="l" rtl="0">
              <a:lnSpc>
                <a:spcPct val="100000"/>
              </a:lnSpc>
              <a:spcBef>
                <a:spcPts val="0"/>
              </a:spcBef>
              <a:spcAft>
                <a:spcPts val="0"/>
              </a:spcAft>
              <a:buSzPts val="1100"/>
              <a:buChar char="●"/>
            </a:pPr>
            <a:r>
              <a:rPr lang="en-US"/>
              <a:t>Exercising Curiosity</a:t>
            </a:r>
            <a:endParaRPr/>
          </a:p>
          <a:p>
            <a:pPr marL="0" lvl="0" indent="0" algn="l" rtl="0">
              <a:lnSpc>
                <a:spcPct val="100000"/>
              </a:lnSpc>
              <a:spcBef>
                <a:spcPts val="0"/>
              </a:spcBef>
              <a:spcAft>
                <a:spcPts val="0"/>
              </a:spcAft>
              <a:buSzPts val="1100"/>
              <a:buNone/>
            </a:pPr>
            <a:r>
              <a:rPr lang="en-US"/>
              <a:t>When mentors demonstrate curiosity, showing a genuine desire to learn from, with, and about their apprentice, they will develop more trusting and collaborative relationships. What's more, they will be more likely to generate innovate ideas and spur positive change.2 Demonstrate curiosity by being inquisitive, letting apprentice explore possibilities, and deeply listening to your apprentice.</a:t>
            </a:r>
            <a:endParaRPr/>
          </a:p>
          <a:p>
            <a:pPr marL="0" lvl="0" indent="0" algn="l" rtl="0">
              <a:lnSpc>
                <a:spcPct val="100000"/>
              </a:lnSpc>
              <a:spcBef>
                <a:spcPts val="0"/>
              </a:spcBef>
              <a:spcAft>
                <a:spcPts val="0"/>
              </a:spcAft>
              <a:buSzPts val="1100"/>
              <a:buNone/>
            </a:pPr>
            <a:endParaRPr/>
          </a:p>
          <a:p>
            <a:pPr marL="171450" lvl="0" indent="-171450" algn="l" rtl="0">
              <a:lnSpc>
                <a:spcPct val="100000"/>
              </a:lnSpc>
              <a:spcBef>
                <a:spcPts val="0"/>
              </a:spcBef>
              <a:spcAft>
                <a:spcPts val="0"/>
              </a:spcAft>
              <a:buSzPts val="1100"/>
              <a:buChar char="●"/>
            </a:pPr>
            <a:r>
              <a:rPr lang="en-US"/>
              <a:t>Facilitating</a:t>
            </a:r>
            <a:endParaRPr/>
          </a:p>
          <a:p>
            <a:pPr marL="0" lvl="0" indent="0" algn="l" rtl="0">
              <a:lnSpc>
                <a:spcPct val="100000"/>
              </a:lnSpc>
              <a:spcBef>
                <a:spcPts val="0"/>
              </a:spcBef>
              <a:spcAft>
                <a:spcPts val="0"/>
              </a:spcAft>
              <a:buSzPts val="1100"/>
              <a:buNone/>
            </a:pPr>
            <a:r>
              <a:rPr lang="en-US"/>
              <a:t>Artful facilitation is the key to promoting shared learning, reflective practice, and deeper insight for an apprentice. This is the means by which mentors support and challenge their apprentice to learn, grow, and develop. This includes the monthly progress form that you review with your apprentice.  Mentors must be aware of learning styles and use that knowledge as a basis for enlarging the apprentice's thinking and perspective. Respect for different perspectives is important to creating a shared learning experience and demands that mentors be flexible and open to learning. When you engage your apprentices  as active participants in their own learning, you encourage self‐reflection and ownership.</a:t>
            </a:r>
            <a:endParaRPr/>
          </a:p>
          <a:p>
            <a:pPr marL="0" lvl="0" indent="0" algn="l" rtl="0">
              <a:lnSpc>
                <a:spcPct val="100000"/>
              </a:lnSpc>
              <a:spcBef>
                <a:spcPts val="0"/>
              </a:spcBef>
              <a:spcAft>
                <a:spcPts val="0"/>
              </a:spcAft>
              <a:buSzPts val="1100"/>
              <a:buNone/>
            </a:pPr>
            <a:endParaRPr/>
          </a:p>
          <a:p>
            <a:pPr marL="171450" lvl="0" indent="-171450" algn="l" rtl="0">
              <a:lnSpc>
                <a:spcPct val="100000"/>
              </a:lnSpc>
              <a:spcBef>
                <a:spcPts val="0"/>
              </a:spcBef>
              <a:spcAft>
                <a:spcPts val="0"/>
              </a:spcAft>
              <a:buSzPts val="1100"/>
              <a:buChar char="●"/>
            </a:pPr>
            <a:r>
              <a:rPr lang="en-US"/>
              <a:t>Providing feedback</a:t>
            </a:r>
            <a:endParaRPr/>
          </a:p>
          <a:p>
            <a:pPr marL="0" lvl="0" indent="0" algn="l" rtl="0">
              <a:lnSpc>
                <a:spcPct val="100000"/>
              </a:lnSpc>
              <a:spcBef>
                <a:spcPts val="0"/>
              </a:spcBef>
              <a:spcAft>
                <a:spcPts val="0"/>
              </a:spcAft>
              <a:buSzPts val="1100"/>
              <a:buNone/>
            </a:pPr>
            <a:r>
              <a:rPr lang="en-US"/>
              <a:t>Apprentices rely on mentors as trusted sources of candid and direct feedback. Try to create an expectation for ongoing constructive (not corrective) feedback during your monthly progress check meetings.  Remember that most people are better at giving feedback than they are at asking for it, receiving it, and accepting it. Have your apprentice tell you what they just heard from your feedback.  This is an opportunity to clarify any misunderstandings that may develop.  As a mentor, you need to model good feedback practices and ask for feedback on your own feedback and be prepared to accept constructive criticism as well. Feedback creates momentum by keeping apprentices on track and moving in the right direction. </a:t>
            </a:r>
            <a:endParaRPr/>
          </a:p>
          <a:p>
            <a:pPr marL="0" lvl="0" indent="0" algn="l" rtl="0">
              <a:lnSpc>
                <a:spcPct val="100000"/>
              </a:lnSpc>
              <a:spcBef>
                <a:spcPts val="0"/>
              </a:spcBef>
              <a:spcAft>
                <a:spcPts val="0"/>
              </a:spcAft>
              <a:buSzPts val="1100"/>
              <a:buNone/>
            </a:pPr>
            <a:endParaRPr>
              <a:highlight>
                <a:srgbClr val="FFFF00"/>
              </a:highlight>
            </a:endParaRPr>
          </a:p>
          <a:p>
            <a:pPr marL="171450" lvl="0" indent="-171450" algn="l" rtl="0">
              <a:lnSpc>
                <a:spcPct val="100000"/>
              </a:lnSpc>
              <a:spcBef>
                <a:spcPts val="0"/>
              </a:spcBef>
              <a:spcAft>
                <a:spcPts val="0"/>
              </a:spcAft>
              <a:buSzPts val="1100"/>
              <a:buChar char="●"/>
            </a:pPr>
            <a:r>
              <a:rPr lang="en-US">
                <a:highlight>
                  <a:srgbClr val="FFFF00"/>
                </a:highlight>
              </a:rPr>
              <a:t>We can use the monthly competency tracker and our apprentice’s self reflection form to help guide our feedback, self-reflect, decide how to communicate feedback, and provide a follow up timeline with concrete steps to help our apprentices master the competencies.</a:t>
            </a:r>
            <a:endParaRPr/>
          </a:p>
          <a:p>
            <a:pPr marL="0" lvl="0" indent="0" algn="l" rtl="0">
              <a:lnSpc>
                <a:spcPct val="100000"/>
              </a:lnSpc>
              <a:spcBef>
                <a:spcPts val="0"/>
              </a:spcBef>
              <a:spcAft>
                <a:spcPts val="0"/>
              </a:spcAft>
              <a:buSzPts val="1100"/>
              <a:buNone/>
            </a:pPr>
            <a:endParaRPr>
              <a:highlight>
                <a:srgbClr val="FFFF00"/>
              </a:highlight>
            </a:endParaRPr>
          </a:p>
          <a:p>
            <a:pPr marL="0" lvl="0" indent="0" algn="l" rtl="0">
              <a:lnSpc>
                <a:spcPct val="100000"/>
              </a:lnSpc>
              <a:spcBef>
                <a:spcPts val="0"/>
              </a:spcBef>
              <a:spcAft>
                <a:spcPts val="0"/>
              </a:spcAft>
              <a:buSzPts val="1100"/>
              <a:buNone/>
            </a:pPr>
            <a:r>
              <a:rPr lang="en-US">
                <a:highlight>
                  <a:srgbClr val="FFFF00"/>
                </a:highlight>
              </a:rPr>
              <a:t>Note: We will share the monthly competency tracker on Zoom and we will explain the monthly tracker with details from the instruction sheet. </a:t>
            </a:r>
            <a:endParaRPr/>
          </a:p>
          <a:p>
            <a:pPr marL="0" lvl="0" indent="0" algn="l" rtl="0">
              <a:lnSpc>
                <a:spcPct val="100000"/>
              </a:lnSpc>
              <a:spcBef>
                <a:spcPts val="0"/>
              </a:spcBef>
              <a:spcAft>
                <a:spcPts val="0"/>
              </a:spcAft>
              <a:buSzPts val="1100"/>
              <a:buNone/>
            </a:pPr>
            <a:endParaRPr sz="1100" u="none" strike="noStrike">
              <a:highlight>
                <a:srgbClr val="FFFF00"/>
              </a:highlight>
              <a:latin typeface="Arial"/>
              <a:ea typeface="Arial"/>
              <a:cs typeface="Arial"/>
              <a:sym typeface="Arial"/>
            </a:endParaRPr>
          </a:p>
          <a:p>
            <a:pPr marL="0" lvl="0" indent="0" algn="l" rtl="0">
              <a:lnSpc>
                <a:spcPct val="100000"/>
              </a:lnSpc>
              <a:spcBef>
                <a:spcPts val="0"/>
              </a:spcBef>
              <a:spcAft>
                <a:spcPts val="0"/>
              </a:spcAft>
              <a:buSzPts val="1100"/>
              <a:buNone/>
            </a:pPr>
            <a:r>
              <a:rPr lang="en-US" sz="1100" u="none" strike="noStrike">
                <a:latin typeface="Arial"/>
                <a:ea typeface="Arial"/>
                <a:cs typeface="Arial"/>
                <a:sym typeface="Arial"/>
              </a:rPr>
              <a:t>Evidence Collection: Mentors will document evidence of apprentice competency mastery throughout the month. This evidence can include, but is not limited to:</a:t>
            </a:r>
            <a:endParaRPr/>
          </a:p>
          <a:p>
            <a:pPr marL="742950" marR="0" lvl="1" indent="-285750" algn="l" rtl="0">
              <a:lnSpc>
                <a:spcPct val="115000"/>
              </a:lnSpc>
              <a:spcBef>
                <a:spcPts val="0"/>
              </a:spcBef>
              <a:spcAft>
                <a:spcPts val="0"/>
              </a:spcAft>
              <a:buSzPts val="1100"/>
              <a:buFont typeface="Arial"/>
              <a:buChar char="●"/>
            </a:pPr>
            <a:r>
              <a:rPr lang="en-US" sz="1100" u="none" strike="noStrike">
                <a:latin typeface="Arial"/>
                <a:ea typeface="Arial"/>
                <a:cs typeface="Arial"/>
                <a:sym typeface="Arial"/>
              </a:rPr>
              <a:t>Direct Observation: Witnessing the apprentice successfully perform a task or skill.</a:t>
            </a:r>
            <a:endParaRPr/>
          </a:p>
          <a:p>
            <a:pPr marL="742950" marR="0" lvl="1" indent="-285750" algn="l" rtl="0">
              <a:lnSpc>
                <a:spcPct val="115000"/>
              </a:lnSpc>
              <a:spcBef>
                <a:spcPts val="0"/>
              </a:spcBef>
              <a:spcAft>
                <a:spcPts val="0"/>
              </a:spcAft>
              <a:buSzPts val="1100"/>
              <a:buFont typeface="Arial"/>
              <a:buChar char="●"/>
            </a:pPr>
            <a:r>
              <a:rPr lang="en-US" sz="1100" u="none" strike="noStrike">
                <a:latin typeface="Arial"/>
                <a:ea typeface="Arial"/>
                <a:cs typeface="Arial"/>
                <a:sym typeface="Arial"/>
              </a:rPr>
              <a:t>Work Samples: Reviewing completed assignments, projects, or work products.</a:t>
            </a:r>
            <a:endParaRPr/>
          </a:p>
          <a:p>
            <a:pPr marL="742950" marR="0" lvl="1" indent="-285750" algn="l" rtl="0">
              <a:lnSpc>
                <a:spcPct val="115000"/>
              </a:lnSpc>
              <a:spcBef>
                <a:spcPts val="0"/>
              </a:spcBef>
              <a:spcAft>
                <a:spcPts val="0"/>
              </a:spcAft>
              <a:buSzPts val="1100"/>
              <a:buFont typeface="Arial"/>
              <a:buChar char="●"/>
            </a:pPr>
            <a:r>
              <a:rPr lang="en-US" sz="1100" u="none" strike="noStrike">
                <a:latin typeface="Arial"/>
                <a:ea typeface="Arial"/>
                <a:cs typeface="Arial"/>
                <a:sym typeface="Arial"/>
              </a:rPr>
              <a:t>Self-Assessment: Reviewing the apprentice's self-reflection on their progress and areas for additional support.</a:t>
            </a:r>
            <a:endParaRPr/>
          </a:p>
          <a:p>
            <a:pPr marL="742950" marR="0" lvl="1" indent="-285750" algn="l" rtl="0">
              <a:lnSpc>
                <a:spcPct val="115000"/>
              </a:lnSpc>
              <a:spcBef>
                <a:spcPts val="0"/>
              </a:spcBef>
              <a:spcAft>
                <a:spcPts val="0"/>
              </a:spcAft>
              <a:buSzPts val="1100"/>
              <a:buFont typeface="Arial"/>
              <a:buChar char="●"/>
            </a:pPr>
            <a:r>
              <a:rPr lang="en-US" sz="1100" u="none" strike="noStrike">
                <a:latin typeface="Arial"/>
                <a:ea typeface="Arial"/>
                <a:cs typeface="Arial"/>
                <a:sym typeface="Arial"/>
              </a:rPr>
              <a:t>Feedback: Collecting feedback from the apprentice on their learning experience and challenges</a:t>
            </a:r>
            <a:endParaRPr/>
          </a:p>
          <a:p>
            <a:pPr marL="742950" marR="0" lvl="1" indent="-215900" algn="l" rtl="0">
              <a:lnSpc>
                <a:spcPct val="115000"/>
              </a:lnSpc>
              <a:spcBef>
                <a:spcPts val="0"/>
              </a:spcBef>
              <a:spcAft>
                <a:spcPts val="0"/>
              </a:spcAft>
              <a:buSzPts val="1100"/>
              <a:buFont typeface="Arial"/>
              <a:buNone/>
            </a:pPr>
            <a:endParaRPr sz="1100" u="none" strike="noStrike">
              <a:latin typeface="Arial"/>
              <a:ea typeface="Arial"/>
              <a:cs typeface="Arial"/>
              <a:sym typeface="Arial"/>
            </a:endParaRPr>
          </a:p>
          <a:p>
            <a:pPr marL="457200" marR="0" lvl="1" indent="0" algn="l" rtl="0">
              <a:lnSpc>
                <a:spcPct val="115000"/>
              </a:lnSpc>
              <a:spcBef>
                <a:spcPts val="0"/>
              </a:spcBef>
              <a:spcAft>
                <a:spcPts val="0"/>
              </a:spcAft>
              <a:buSzPts val="1100"/>
              <a:buFont typeface="Arial"/>
              <a:buNone/>
            </a:pPr>
            <a:r>
              <a:rPr lang="en-US" sz="1100" u="none" strike="noStrike">
                <a:latin typeface="Arial"/>
                <a:ea typeface="Arial"/>
                <a:cs typeface="Arial"/>
                <a:sym typeface="Arial"/>
              </a:rPr>
              <a:t>Documentation: Mentors will record their observations on the Apprentice Monthly Progress Tracking form. This will be accessible to both the mentor and apprentice.</a:t>
            </a:r>
            <a:endParaRPr/>
          </a:p>
          <a:p>
            <a:pPr marL="457200" marR="0" lvl="1" indent="0" algn="l" rtl="0">
              <a:lnSpc>
                <a:spcPct val="115000"/>
              </a:lnSpc>
              <a:spcBef>
                <a:spcPts val="0"/>
              </a:spcBef>
              <a:spcAft>
                <a:spcPts val="0"/>
              </a:spcAft>
              <a:buSzPts val="1100"/>
              <a:buFont typeface="Arial"/>
              <a:buNone/>
            </a:pPr>
            <a:endParaRPr sz="1100" u="none" strike="noStrike">
              <a:latin typeface="Arial"/>
              <a:ea typeface="Arial"/>
              <a:cs typeface="Arial"/>
              <a:sym typeface="Arial"/>
            </a:endParaRPr>
          </a:p>
          <a:p>
            <a:pPr marL="457200" marR="0" lvl="1" indent="0" algn="l" rtl="0">
              <a:lnSpc>
                <a:spcPct val="115000"/>
              </a:lnSpc>
              <a:spcBef>
                <a:spcPts val="0"/>
              </a:spcBef>
              <a:spcAft>
                <a:spcPts val="0"/>
              </a:spcAft>
              <a:buSzPts val="1100"/>
              <a:buFont typeface="Arial"/>
              <a:buNone/>
            </a:pPr>
            <a:r>
              <a:rPr lang="en-US" sz="1100" u="none" strike="noStrike">
                <a:latin typeface="Arial"/>
                <a:ea typeface="Arial"/>
                <a:cs typeface="Arial"/>
                <a:sym typeface="Arial"/>
              </a:rPr>
              <a:t>Feedback: Mentors will provide constructive feedback to the apprentice, highlighting strengths and areas that need support.</a:t>
            </a:r>
            <a:endParaRPr/>
          </a:p>
          <a:p>
            <a:pPr marL="457200" marR="0" lvl="1" indent="0" algn="l" rtl="0">
              <a:lnSpc>
                <a:spcPct val="115000"/>
              </a:lnSpc>
              <a:spcBef>
                <a:spcPts val="0"/>
              </a:spcBef>
              <a:spcAft>
                <a:spcPts val="0"/>
              </a:spcAft>
              <a:buSzPts val="1100"/>
              <a:buFont typeface="Arial"/>
              <a:buNone/>
            </a:pPr>
            <a:endParaRPr sz="1100" u="none" strike="noStrike">
              <a:latin typeface="Arial"/>
              <a:ea typeface="Arial"/>
              <a:cs typeface="Arial"/>
              <a:sym typeface="Arial"/>
            </a:endParaRPr>
          </a:p>
          <a:p>
            <a:pPr marL="457200" marR="0" lvl="1" indent="0" algn="l" rtl="0">
              <a:lnSpc>
                <a:spcPct val="115000"/>
              </a:lnSpc>
              <a:spcBef>
                <a:spcPts val="0"/>
              </a:spcBef>
              <a:spcAft>
                <a:spcPts val="0"/>
              </a:spcAft>
              <a:buSzPts val="1100"/>
              <a:buFont typeface="Arial"/>
              <a:buNone/>
            </a:pPr>
            <a:r>
              <a:rPr lang="en-US" sz="1100" u="none" strike="noStrike">
                <a:latin typeface="Arial"/>
                <a:ea typeface="Arial"/>
                <a:cs typeface="Arial"/>
                <a:sym typeface="Arial"/>
              </a:rPr>
              <a:t>Submission: Upon completion of form, upload to the apprentice’s secure ECE RTAP folder.</a:t>
            </a:r>
            <a:endParaRPr/>
          </a:p>
          <a:p>
            <a:pPr marL="0" lvl="0" indent="0" algn="l" rtl="0">
              <a:lnSpc>
                <a:spcPct val="100000"/>
              </a:lnSpc>
              <a:spcBef>
                <a:spcPts val="0"/>
              </a:spcBef>
              <a:spcAft>
                <a:spcPts val="0"/>
              </a:spcAft>
              <a:buSzPts val="1100"/>
              <a:buNone/>
            </a:pPr>
            <a:endParaRPr>
              <a:highlight>
                <a:srgbClr val="FFFF00"/>
              </a:highlight>
            </a:endParaRPr>
          </a:p>
          <a:p>
            <a:pPr marL="0" lvl="0" indent="0" algn="l" rtl="0">
              <a:lnSpc>
                <a:spcPct val="100000"/>
              </a:lnSpc>
              <a:spcBef>
                <a:spcPts val="0"/>
              </a:spcBef>
              <a:spcAft>
                <a:spcPts val="0"/>
              </a:spcAft>
              <a:buSzPts val="1100"/>
              <a:buNone/>
            </a:pPr>
            <a:r>
              <a:rPr lang="en-US"/>
              <a:t>Finally, we will walk through an example where an apprentice indicated on their </a:t>
            </a:r>
            <a:r>
              <a:rPr lang="en-US" b="1"/>
              <a:t>self-reflection form </a:t>
            </a:r>
            <a:r>
              <a:rPr lang="en-US"/>
              <a:t>that they need more support with competency 1.1 and the mentor noted the same in their tracker. For example, we will say that this apprentice does the following well:</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US"/>
              <a:t>uses multiple modalities to communicate to children in the class including, but not limited to, signs, pictures, gestures, Augmentative  Alternative Communication  (AAC) device</a:t>
            </a:r>
            <a:endParaRPr/>
          </a:p>
          <a:p>
            <a:pPr marL="0" lvl="0" indent="0" algn="l" rtl="0">
              <a:lnSpc>
                <a:spcPct val="100000"/>
              </a:lnSpc>
              <a:spcBef>
                <a:spcPts val="0"/>
              </a:spcBef>
              <a:spcAft>
                <a:spcPts val="0"/>
              </a:spcAft>
              <a:buSzPts val="1100"/>
              <a:buNone/>
            </a:pPr>
            <a:r>
              <a:rPr lang="en-US"/>
              <a:t>Can identify various children's learning style and preference   </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US"/>
              <a:t>But needs to work on:                                                                                  </a:t>
            </a:r>
            <a:endParaRPr/>
          </a:p>
          <a:p>
            <a:pPr marL="0" lvl="0" indent="0" algn="l" rtl="0">
              <a:lnSpc>
                <a:spcPct val="100000"/>
              </a:lnSpc>
              <a:spcBef>
                <a:spcPts val="0"/>
              </a:spcBef>
              <a:spcAft>
                <a:spcPts val="0"/>
              </a:spcAft>
              <a:buSzPts val="1100"/>
              <a:buNone/>
            </a:pPr>
            <a:r>
              <a:rPr lang="en-US"/>
              <a:t>Responds to at least 80% of children's attempts at engagement or communication                                                                   Gives children at least five positive statements for every one direction or negative statement</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r>
              <a:rPr lang="en-US"/>
              <a:t>We will walk the audience through how useful the monthly tracker and self-reflection forms are to giving feedback that can help apprentices achieve a clear and concrete mutual understanding of the path forward.</a:t>
            </a:r>
            <a:endParaRPr/>
          </a:p>
          <a:p>
            <a:pPr marL="0" lvl="0" indent="0" algn="l" rtl="0">
              <a:lnSpc>
                <a:spcPct val="100000"/>
              </a:lnSpc>
              <a:spcBef>
                <a:spcPts val="0"/>
              </a:spcBef>
              <a:spcAft>
                <a:spcPts val="0"/>
              </a:spcAft>
              <a:buSzPts val="1100"/>
              <a:buNone/>
            </a:pPr>
            <a:endParaRPr/>
          </a:p>
          <a:p>
            <a:pPr marL="171450" lvl="0" indent="-171450" algn="l" rtl="0">
              <a:lnSpc>
                <a:spcPct val="100000"/>
              </a:lnSpc>
              <a:spcBef>
                <a:spcPts val="0"/>
              </a:spcBef>
              <a:spcAft>
                <a:spcPts val="0"/>
              </a:spcAft>
              <a:buSzPts val="1100"/>
              <a:buChar char="●"/>
            </a:pPr>
            <a:r>
              <a:rPr lang="en-US"/>
              <a:t>Goal Setting</a:t>
            </a:r>
            <a:endParaRPr/>
          </a:p>
          <a:p>
            <a:pPr marL="0" lvl="0" indent="0" algn="l" rtl="0">
              <a:lnSpc>
                <a:spcPct val="100000"/>
              </a:lnSpc>
              <a:spcBef>
                <a:spcPts val="0"/>
              </a:spcBef>
              <a:spcAft>
                <a:spcPts val="0"/>
              </a:spcAft>
              <a:buSzPts val="1100"/>
              <a:buNone/>
            </a:pPr>
            <a:r>
              <a:rPr lang="en-US"/>
              <a:t>Well‐defined goals drive the learning process of a mentoring relationship, but setting those goals requires time and good conversation between mentor and apprentice. As a mentor, your role is to help your apprentice clarify, crystallize, and set realistic goals.  This means engaging your mentoring partner in a collaborative, robust goal‐setting process that culminates in a game plan for how to achieve those goals.  As you review the competencies with your apprentice identify one or two that the apprentice needs to focus on for a set period of time.  This could be two weeks or until your next monthly check in.  Have the apprentice set benchmarks for steps they will meet along the way.  For example, "Takes advantage of available opportunities for professional development and continuous learning" could be broken down into 3 steps: 1) Locating local, state or online opportunities for professional development; 2) Selects and registers for one professional development. Event; and 3) Attends the professional development event. </a:t>
            </a:r>
            <a:endParaRPr/>
          </a:p>
          <a:p>
            <a:pPr marL="0" lvl="0" indent="0" algn="l" rtl="0">
              <a:lnSpc>
                <a:spcPct val="100000"/>
              </a:lnSpc>
              <a:spcBef>
                <a:spcPts val="0"/>
              </a:spcBef>
              <a:spcAft>
                <a:spcPts val="0"/>
              </a:spcAft>
              <a:buSzPts val="1100"/>
              <a:buNone/>
            </a:pPr>
            <a:endParaRPr/>
          </a:p>
          <a:p>
            <a:pPr marL="171450" lvl="0" indent="-171450" algn="l" rtl="0">
              <a:lnSpc>
                <a:spcPct val="100000"/>
              </a:lnSpc>
              <a:spcBef>
                <a:spcPts val="0"/>
              </a:spcBef>
              <a:spcAft>
                <a:spcPts val="0"/>
              </a:spcAft>
              <a:buSzPts val="1100"/>
              <a:buChar char="●"/>
            </a:pPr>
            <a:r>
              <a:rPr lang="en-US"/>
              <a:t>Guiding</a:t>
            </a:r>
            <a:endParaRPr/>
          </a:p>
          <a:p>
            <a:pPr marL="0" lvl="0" indent="0" algn="l" rtl="0">
              <a:lnSpc>
                <a:spcPct val="100000"/>
              </a:lnSpc>
              <a:spcBef>
                <a:spcPts val="0"/>
              </a:spcBef>
              <a:spcAft>
                <a:spcPts val="0"/>
              </a:spcAft>
              <a:buSzPts val="1100"/>
              <a:buNone/>
            </a:pPr>
            <a:r>
              <a:rPr lang="en-US"/>
              <a:t>Mentors act as guides on the learning journey, leading mentees as they create and grow into their desired future. The mentor guides by being a role model and leads by example. This means that mentors must be familiar with the program so that they can adequately prepare the apprentice for what lies ahead and help them stay focused on their destination. A good guide can interpret the language, help apprentice make meaning of the experience, and arrive safely.  Your apprentice is at the beginning stage of employment in early childhood education.  Be sure that your apprentice knows how the coursework and tasks they are currently completing can lead into a CDA or Associate's degree which can then lead to a Bachelor's degree and perhaps even a Master's degree.  Also be sure that your apprentice understands that many pathways exist to different types of employment in ECE.  This includes positions such as home visitor, advocate, or even employment at the state or national level in roles that support the field.</a:t>
            </a:r>
            <a:endParaRPr/>
          </a:p>
          <a:p>
            <a:pPr marL="0" lvl="0" indent="0" algn="l" rtl="0">
              <a:lnSpc>
                <a:spcPct val="100000"/>
              </a:lnSpc>
              <a:spcBef>
                <a:spcPts val="0"/>
              </a:spcBef>
              <a:spcAft>
                <a:spcPts val="0"/>
              </a:spcAft>
              <a:buSzPts val="1100"/>
              <a:buNone/>
            </a:pPr>
            <a:endParaRPr/>
          </a:p>
          <a:p>
            <a:pPr marL="171450" lvl="0" indent="-171450" algn="l" rtl="0">
              <a:lnSpc>
                <a:spcPct val="100000"/>
              </a:lnSpc>
              <a:spcBef>
                <a:spcPts val="0"/>
              </a:spcBef>
              <a:spcAft>
                <a:spcPts val="0"/>
              </a:spcAft>
              <a:buSzPts val="1100"/>
              <a:buChar char="●"/>
            </a:pPr>
            <a:r>
              <a:rPr lang="en-US"/>
              <a:t>Listening</a:t>
            </a:r>
            <a:endParaRPr/>
          </a:p>
          <a:p>
            <a:pPr marL="0" lvl="0" indent="0" algn="l" rtl="0">
              <a:lnSpc>
                <a:spcPct val="100000"/>
              </a:lnSpc>
              <a:spcBef>
                <a:spcPts val="0"/>
              </a:spcBef>
              <a:spcAft>
                <a:spcPts val="0"/>
              </a:spcAft>
              <a:buSzPts val="1100"/>
              <a:buNone/>
            </a:pPr>
            <a:r>
              <a:rPr lang="en-US"/>
              <a:t>Being a good listener is the attribute that mentees value most in a mentor. Effective listeners balance talking and listening, and they grasp the content and context of what is being said. Good listeners listen for the noise and for the silence, and they use what they hear as teachable moments to encourage reflective thinking. Effective listening makes the apprentice feel heard and sends the message that you genuinely care. Thus, when conducting the monthly </a:t>
            </a:r>
            <a:endParaRPr/>
          </a:p>
          <a:p>
            <a:pPr marL="0" lvl="0" indent="0" algn="l" rtl="0">
              <a:lnSpc>
                <a:spcPct val="100000"/>
              </a:lnSpc>
              <a:spcBef>
                <a:spcPts val="0"/>
              </a:spcBef>
              <a:spcAft>
                <a:spcPts val="0"/>
              </a:spcAft>
              <a:buSzPts val="1100"/>
              <a:buNone/>
            </a:pPr>
            <a:endParaRPr/>
          </a:p>
          <a:p>
            <a:pPr marL="171450" lvl="0" indent="-171450" algn="l" rtl="0">
              <a:lnSpc>
                <a:spcPct val="100000"/>
              </a:lnSpc>
              <a:spcBef>
                <a:spcPts val="0"/>
              </a:spcBef>
              <a:spcAft>
                <a:spcPts val="0"/>
              </a:spcAft>
              <a:buSzPts val="1100"/>
              <a:buChar char="●"/>
            </a:pPr>
            <a:r>
              <a:rPr lang="en-US"/>
              <a:t>Managing Conflict</a:t>
            </a:r>
            <a:endParaRPr/>
          </a:p>
          <a:p>
            <a:pPr marL="0" lvl="0" indent="0" algn="l" rtl="0">
              <a:lnSpc>
                <a:spcPct val="100000"/>
              </a:lnSpc>
              <a:spcBef>
                <a:spcPts val="0"/>
              </a:spcBef>
              <a:spcAft>
                <a:spcPts val="0"/>
              </a:spcAft>
              <a:buSzPts val="1100"/>
              <a:buNone/>
            </a:pPr>
            <a:r>
              <a:rPr lang="en-US"/>
              <a:t>Conflict can occur in any relationship. Managing it effectively requires direct and honest conversation about differing points of view. It does not mean eliminating differences. Rather, it is about inviting dialogue to understand varying points of view.</a:t>
            </a:r>
            <a:endParaRPr/>
          </a:p>
          <a:p>
            <a:pPr marL="0" lvl="0" indent="0" algn="l" rtl="0">
              <a:lnSpc>
                <a:spcPct val="100000"/>
              </a:lnSpc>
              <a:spcBef>
                <a:spcPts val="0"/>
              </a:spcBef>
              <a:spcAft>
                <a:spcPts val="0"/>
              </a:spcAft>
              <a:buSzPts val="1100"/>
              <a:buNone/>
            </a:pPr>
            <a:endParaRPr/>
          </a:p>
          <a:p>
            <a:pPr marL="171450" lvl="0" indent="-171450" algn="l" rtl="0">
              <a:lnSpc>
                <a:spcPct val="100000"/>
              </a:lnSpc>
              <a:spcBef>
                <a:spcPts val="0"/>
              </a:spcBef>
              <a:spcAft>
                <a:spcPts val="0"/>
              </a:spcAft>
              <a:buSzPts val="1100"/>
              <a:buChar char="●"/>
            </a:pPr>
            <a:r>
              <a:rPr lang="en-US"/>
              <a:t>Problem Solving</a:t>
            </a:r>
            <a:endParaRPr/>
          </a:p>
          <a:p>
            <a:pPr marL="0" lvl="0" indent="0" algn="l" rtl="0">
              <a:lnSpc>
                <a:spcPct val="100000"/>
              </a:lnSpc>
              <a:spcBef>
                <a:spcPts val="0"/>
              </a:spcBef>
              <a:spcAft>
                <a:spcPts val="0"/>
              </a:spcAft>
              <a:buSzPts val="1100"/>
              <a:buNone/>
            </a:pPr>
            <a:r>
              <a:rPr lang="en-US"/>
              <a:t>It is not your job as mentor to solve your mentees’ problems. Rather, you should provide assistance in the problem‐solving process by engaging mentees in finding solutions to the problem. By asking questions and holding up a mirror, you can help them define problems. Together, you can discuss problem‐solving strategies and alternative scenarios for working the problem through to a viable solution.</a:t>
            </a:r>
            <a:endParaRPr/>
          </a:p>
          <a:p>
            <a:pPr marL="0" lvl="0" indent="0" algn="l" rtl="0">
              <a:lnSpc>
                <a:spcPct val="100000"/>
              </a:lnSpc>
              <a:spcBef>
                <a:spcPts val="0"/>
              </a:spcBef>
              <a:spcAft>
                <a:spcPts val="0"/>
              </a:spcAft>
              <a:buSzPts val="1100"/>
              <a:buNone/>
            </a:pPr>
            <a:endParaRPr/>
          </a:p>
          <a:p>
            <a:pPr marL="171450" lvl="0" indent="-171450" algn="l" rtl="0">
              <a:lnSpc>
                <a:spcPct val="100000"/>
              </a:lnSpc>
              <a:spcBef>
                <a:spcPts val="0"/>
              </a:spcBef>
              <a:spcAft>
                <a:spcPts val="0"/>
              </a:spcAft>
              <a:buSzPts val="1100"/>
              <a:buChar char="●"/>
            </a:pPr>
            <a:r>
              <a:rPr lang="en-US"/>
              <a:t>Reflecting</a:t>
            </a:r>
            <a:endParaRPr/>
          </a:p>
          <a:p>
            <a:pPr marL="0" lvl="0" indent="0" algn="l" rtl="0">
              <a:lnSpc>
                <a:spcPct val="100000"/>
              </a:lnSpc>
              <a:spcBef>
                <a:spcPts val="0"/>
              </a:spcBef>
              <a:spcAft>
                <a:spcPts val="0"/>
              </a:spcAft>
              <a:buSzPts val="1100"/>
              <a:buNone/>
            </a:pPr>
            <a:r>
              <a:rPr lang="en-US"/>
              <a:t>If you personally engage in self‐reflection, you are more likely to be adept at using reflection to facilitate learning in a mentoring relationship. By reflecting, mentors raise apprentice levels of awareness about how they frame their thoughts, the way they make meaning, and the way they translate ideas into action. Being comfortable with the process skill of reflection enables you to consistently model that skill for the apprentice.  The apprentice should be encouraged to self-reflect daily on what worked well and what did not, what skills they gained, questions they may have and their successes for the day.</a:t>
            </a:r>
            <a:endParaRPr/>
          </a:p>
          <a:p>
            <a:pPr marL="0" lvl="0" indent="0" algn="l" rtl="0">
              <a:lnSpc>
                <a:spcPct val="100000"/>
              </a:lnSpc>
              <a:spcBef>
                <a:spcPts val="0"/>
              </a:spcBef>
              <a:spcAft>
                <a:spcPts val="0"/>
              </a:spcAft>
              <a:buSzPts val="1100"/>
              <a:buNone/>
            </a:pPr>
            <a:endParaRPr/>
          </a:p>
          <a:p>
            <a:pPr marL="171450" lvl="0" indent="-171450" algn="l" rtl="0">
              <a:lnSpc>
                <a:spcPct val="100000"/>
              </a:lnSpc>
              <a:spcBef>
                <a:spcPts val="0"/>
              </a:spcBef>
              <a:spcAft>
                <a:spcPts val="0"/>
              </a:spcAft>
              <a:buSzPts val="1100"/>
              <a:buChar char="●"/>
            </a:pPr>
            <a:r>
              <a:rPr lang="en-US"/>
              <a:t>Trust Building</a:t>
            </a:r>
            <a:endParaRPr/>
          </a:p>
          <a:p>
            <a:pPr marL="0" lvl="0" indent="0" algn="l" rtl="0">
              <a:lnSpc>
                <a:spcPct val="100000"/>
              </a:lnSpc>
              <a:spcBef>
                <a:spcPts val="0"/>
              </a:spcBef>
              <a:spcAft>
                <a:spcPts val="0"/>
              </a:spcAft>
              <a:buSzPts val="1100"/>
              <a:buNone/>
            </a:pPr>
            <a:r>
              <a:rPr lang="en-US"/>
              <a:t>Trust creates a relationship in which both you and your apprentice are willing to share openly. With trust, your apprentice is able to accept your feedback without defensiveness. Remember, trust is not a given. You must take the time to build trust—in yourself, and between yourself and your apprentice—from the very beginning of your partnership.  Trust is developed when the mentor and apprentice show respect for one another, when they are honest and accountable, when they are empathetic and considerate towards each other.  Trust is developed through actions and consistent effort building a positive and caring relationship.</a:t>
            </a:r>
            <a:endParaRPr/>
          </a:p>
          <a:p>
            <a:pPr marL="0" lvl="0" indent="0" algn="l" rtl="0">
              <a:lnSpc>
                <a:spcPct val="100000"/>
              </a:lnSpc>
              <a:spcBef>
                <a:spcPts val="0"/>
              </a:spcBef>
              <a:spcAft>
                <a:spcPts val="0"/>
              </a:spcAft>
              <a:buSzPts val="1100"/>
              <a:buNone/>
            </a:pPr>
            <a:endParaRPr/>
          </a:p>
          <a:p>
            <a:pPr marL="171450" lvl="0" indent="-171450" algn="l" rtl="0">
              <a:lnSpc>
                <a:spcPct val="100000"/>
              </a:lnSpc>
              <a:spcBef>
                <a:spcPts val="0"/>
              </a:spcBef>
              <a:spcAft>
                <a:spcPts val="0"/>
              </a:spcAft>
              <a:buSzPts val="1100"/>
              <a:buChar char="●"/>
            </a:pPr>
            <a:r>
              <a:rPr lang="en-US"/>
              <a:t>Valuing Difference</a:t>
            </a:r>
            <a:endParaRPr/>
          </a:p>
          <a:p>
            <a:pPr marL="0" lvl="0" indent="0" algn="l" rtl="0">
              <a:lnSpc>
                <a:spcPct val="100000"/>
              </a:lnSpc>
              <a:spcBef>
                <a:spcPts val="0"/>
              </a:spcBef>
              <a:spcAft>
                <a:spcPts val="0"/>
              </a:spcAft>
              <a:buSzPts val="1100"/>
              <a:buNone/>
            </a:pPr>
            <a:r>
              <a:rPr lang="en-US"/>
              <a:t>One of the benefits of mentoring for both mentor and mentee is the exposure to different perspectives. During the course of a mentoring relationship, mentors are likely to hear views that are different from their own. These may be positional differences, generational differences, learning style differences, or gender or ethnic differences. Each individual has their own story: Mentors need to be able to understand, learn from, and value differences.</a:t>
            </a:r>
            <a:endParaRPr/>
          </a:p>
          <a:p>
            <a:pPr marL="0" lvl="0" indent="0" algn="l" rtl="0">
              <a:lnSpc>
                <a:spcPct val="100000"/>
              </a:lnSpc>
              <a:spcBef>
                <a:spcPts val="0"/>
              </a:spcBef>
              <a:spcAft>
                <a:spcPts val="0"/>
              </a:spcAft>
              <a:buSzPts val="1100"/>
              <a:buNone/>
            </a:pPr>
            <a:endParaRPr/>
          </a:p>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3" name="Google Shape;103;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1" name="Google Shape;111;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457200" algn="l" rtl="0">
              <a:lnSpc>
                <a:spcPct val="100000"/>
              </a:lnSpc>
              <a:spcBef>
                <a:spcPts val="0"/>
              </a:spcBef>
              <a:spcAft>
                <a:spcPts val="0"/>
              </a:spcAft>
              <a:buSzPts val="1100"/>
              <a:buChar char="●"/>
            </a:pPr>
            <a:r>
              <a:rPr lang="en-US" sz="1100">
                <a:solidFill>
                  <a:srgbClr val="434A6D"/>
                </a:solidFill>
              </a:rPr>
              <a:t>Start of new content. </a:t>
            </a:r>
            <a:endParaRPr/>
          </a:p>
          <a:p>
            <a:pPr marL="457200" lvl="0" indent="-457200" algn="l" rtl="0">
              <a:lnSpc>
                <a:spcPct val="100000"/>
              </a:lnSpc>
              <a:spcBef>
                <a:spcPts val="1200"/>
              </a:spcBef>
              <a:spcAft>
                <a:spcPts val="0"/>
              </a:spcAft>
              <a:buSzPts val="1100"/>
              <a:buChar char="●"/>
            </a:pPr>
            <a:r>
              <a:rPr lang="en-US" sz="1100">
                <a:solidFill>
                  <a:srgbClr val="434A6D"/>
                </a:solidFill>
              </a:rPr>
              <a:t>Many mentors coach the way they were coached. Coaching and mentoring are kindred spirits. Although the terms are sometimes used interchangeably, they are not the same thing. Coaching focuses on enhancing performance by helping an individual close their knowledge and skill gaps. Mentoring focuses on facilitating the future growth and development of the mentee. Mentors often need to use coaching skills to help a mentee in determining knowledge or skills gaps that are holding them back and assist in closing these gaps so that they can reach identified learning goals.</a:t>
            </a:r>
            <a:endParaRPr/>
          </a:p>
          <a:p>
            <a:pPr marL="457200" lvl="0" indent="-457200" algn="l" rtl="0">
              <a:lnSpc>
                <a:spcPct val="100000"/>
              </a:lnSpc>
              <a:spcBef>
                <a:spcPts val="1200"/>
              </a:spcBef>
              <a:spcAft>
                <a:spcPts val="0"/>
              </a:spcAft>
              <a:buSzPts val="1100"/>
              <a:buChar char="●"/>
            </a:pPr>
            <a:r>
              <a:rPr lang="en-US">
                <a:solidFill>
                  <a:srgbClr val="434A6D"/>
                </a:solidFill>
              </a:rPr>
              <a:t>Some coaching skills include inclusive leadership, effective communication, and goal-oriented. </a:t>
            </a:r>
            <a:endParaRPr/>
          </a:p>
          <a:p>
            <a:pPr marL="457200" lvl="0" indent="-457200" algn="l" rtl="0">
              <a:lnSpc>
                <a:spcPct val="100000"/>
              </a:lnSpc>
              <a:spcBef>
                <a:spcPts val="1200"/>
              </a:spcBef>
              <a:spcAft>
                <a:spcPts val="0"/>
              </a:spcAft>
              <a:buSzPts val="1100"/>
              <a:buChar char="●"/>
            </a:pPr>
            <a:r>
              <a:rPr lang="en-US" sz="1100">
                <a:solidFill>
                  <a:srgbClr val="434A6D"/>
                </a:solidFill>
              </a:rPr>
              <a:t>Effective mentors learn new ways of coaching and mentoring practices.</a:t>
            </a:r>
            <a:endParaRPr/>
          </a:p>
          <a:p>
            <a:pPr marL="457200" lvl="0" indent="-457200" algn="l" rtl="0">
              <a:lnSpc>
                <a:spcPct val="100000"/>
              </a:lnSpc>
              <a:spcBef>
                <a:spcPts val="1200"/>
              </a:spcBef>
              <a:spcAft>
                <a:spcPts val="0"/>
              </a:spcAft>
              <a:buSzPts val="1100"/>
              <a:buChar char="●"/>
            </a:pPr>
            <a:r>
              <a:rPr lang="en-US" sz="1100">
                <a:solidFill>
                  <a:srgbClr val="434A6D"/>
                </a:solidFill>
              </a:rPr>
              <a:t>Many mentors explore responsive approaches and embrace “becoming” a mentor. </a:t>
            </a:r>
            <a:endParaRPr/>
          </a:p>
          <a:p>
            <a:pPr marL="457200" lvl="0" indent="-457200" algn="l" rtl="0">
              <a:lnSpc>
                <a:spcPct val="100000"/>
              </a:lnSpc>
              <a:spcBef>
                <a:spcPts val="1200"/>
              </a:spcBef>
              <a:spcAft>
                <a:spcPts val="0"/>
              </a:spcAft>
              <a:buSzPts val="1100"/>
              <a:buChar char="●"/>
            </a:pPr>
            <a:r>
              <a:rPr lang="en-US" sz="1100">
                <a:solidFill>
                  <a:srgbClr val="434A6D"/>
                </a:solidFill>
              </a:rPr>
              <a:t>Discuss table above.</a:t>
            </a:r>
            <a:endParaRPr/>
          </a:p>
          <a:p>
            <a:pPr marL="0" lvl="0" indent="0" algn="l" rtl="0">
              <a:lnSpc>
                <a:spcPct val="100000"/>
              </a:lnSpc>
              <a:spcBef>
                <a:spcPts val="120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7"/>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27"/>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5"/>
        <p:cNvGrpSpPr/>
        <p:nvPr/>
      </p:nvGrpSpPr>
      <p:grpSpPr>
        <a:xfrm>
          <a:off x="0" y="0"/>
          <a:ext cx="0" cy="0"/>
          <a:chOff x="0" y="0"/>
          <a:chExt cx="0" cy="0"/>
        </a:xfrm>
      </p:grpSpPr>
      <p:sp>
        <p:nvSpPr>
          <p:cNvPr id="46" name="Google Shape;46;p36"/>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7" name="Google Shape;47;p36"/>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48" name="Google Shape;48;p3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9"/>
        <p:cNvGrpSpPr/>
        <p:nvPr/>
      </p:nvGrpSpPr>
      <p:grpSpPr>
        <a:xfrm>
          <a:off x="0" y="0"/>
          <a:ext cx="0" cy="0"/>
          <a:chOff x="0" y="0"/>
          <a:chExt cx="0" cy="0"/>
        </a:xfrm>
      </p:grpSpPr>
      <p:sp>
        <p:nvSpPr>
          <p:cNvPr id="50" name="Google Shape;50;p3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2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28"/>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6" name="Google Shape;16;p2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17" name="Google Shape;17;p28"/>
          <p:cNvSpPr>
            <a:spLocks noGrp="1"/>
          </p:cNvSpPr>
          <p:nvPr>
            <p:ph type="pic" idx="2"/>
          </p:nvPr>
        </p:nvSpPr>
        <p:spPr>
          <a:xfrm>
            <a:off x="5292475" y="1058325"/>
            <a:ext cx="3117000" cy="3719700"/>
          </a:xfrm>
          <a:prstGeom prst="rect">
            <a:avLst/>
          </a:prstGeom>
          <a:noFill/>
          <a:ln w="28575" cap="flat" cmpd="sng">
            <a:solidFill>
              <a:srgbClr val="F6BD0F"/>
            </a:solidFill>
            <a:prstDash val="solid"/>
            <a:round/>
            <a:headEnd type="none" w="sm" len="sm"/>
            <a:tailEnd type="none" w="sm" len="sm"/>
          </a:ln>
          <a:effectLst>
            <a:outerShdw blurRad="57150" dist="19050" dir="5400000" algn="bl" rotWithShape="0">
              <a:srgbClr val="000000">
                <a:alpha val="49803"/>
              </a:srgbClr>
            </a:outerShdw>
          </a:effectLst>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8"/>
        <p:cNvGrpSpPr/>
        <p:nvPr/>
      </p:nvGrpSpPr>
      <p:grpSpPr>
        <a:xfrm>
          <a:off x="0" y="0"/>
          <a:ext cx="0" cy="0"/>
          <a:chOff x="0" y="0"/>
          <a:chExt cx="0" cy="0"/>
        </a:xfrm>
      </p:grpSpPr>
      <p:sp>
        <p:nvSpPr>
          <p:cNvPr id="19" name="Google Shape;19;p29"/>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20" name="Google Shape;20;p2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1"/>
        <p:cNvGrpSpPr/>
        <p:nvPr/>
      </p:nvGrpSpPr>
      <p:grpSpPr>
        <a:xfrm>
          <a:off x="0" y="0"/>
          <a:ext cx="0" cy="0"/>
          <a:chOff x="0" y="0"/>
          <a:chExt cx="0" cy="0"/>
        </a:xfrm>
      </p:grpSpPr>
      <p:sp>
        <p:nvSpPr>
          <p:cNvPr id="22" name="Google Shape;22;p3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3" name="Google Shape;23;p30"/>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4" name="Google Shape;24;p30"/>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5" name="Google Shape;25;p3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6"/>
        <p:cNvGrpSpPr/>
        <p:nvPr/>
      </p:nvGrpSpPr>
      <p:grpSpPr>
        <a:xfrm>
          <a:off x="0" y="0"/>
          <a:ext cx="0" cy="0"/>
          <a:chOff x="0" y="0"/>
          <a:chExt cx="0" cy="0"/>
        </a:xfrm>
      </p:grpSpPr>
      <p:sp>
        <p:nvSpPr>
          <p:cNvPr id="27" name="Google Shape;27;p3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8" name="Google Shape;28;p3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9"/>
        <p:cNvGrpSpPr/>
        <p:nvPr/>
      </p:nvGrpSpPr>
      <p:grpSpPr>
        <a:xfrm>
          <a:off x="0" y="0"/>
          <a:ext cx="0" cy="0"/>
          <a:chOff x="0" y="0"/>
          <a:chExt cx="0" cy="0"/>
        </a:xfrm>
      </p:grpSpPr>
      <p:sp>
        <p:nvSpPr>
          <p:cNvPr id="30" name="Google Shape;30;p32"/>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1" name="Google Shape;31;p32"/>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2" name="Google Shape;32;p3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3"/>
        <p:cNvGrpSpPr/>
        <p:nvPr/>
      </p:nvGrpSpPr>
      <p:grpSpPr>
        <a:xfrm>
          <a:off x="0" y="0"/>
          <a:ext cx="0" cy="0"/>
          <a:chOff x="0" y="0"/>
          <a:chExt cx="0" cy="0"/>
        </a:xfrm>
      </p:grpSpPr>
      <p:sp>
        <p:nvSpPr>
          <p:cNvPr id="34" name="Google Shape;34;p33"/>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5" name="Google Shape;35;p3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6"/>
        <p:cNvGrpSpPr/>
        <p:nvPr/>
      </p:nvGrpSpPr>
      <p:grpSpPr>
        <a:xfrm>
          <a:off x="0" y="0"/>
          <a:ext cx="0" cy="0"/>
          <a:chOff x="0" y="0"/>
          <a:chExt cx="0" cy="0"/>
        </a:xfrm>
      </p:grpSpPr>
      <p:sp>
        <p:nvSpPr>
          <p:cNvPr id="37" name="Google Shape;37;p34"/>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 name="Google Shape;38;p34"/>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9" name="Google Shape;39;p34"/>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0" name="Google Shape;40;p34"/>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41" name="Google Shape;41;p3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2"/>
        <p:cNvGrpSpPr/>
        <p:nvPr/>
      </p:nvGrpSpPr>
      <p:grpSpPr>
        <a:xfrm>
          <a:off x="0" y="0"/>
          <a:ext cx="0" cy="0"/>
          <a:chOff x="0" y="0"/>
          <a:chExt cx="0" cy="0"/>
        </a:xfrm>
      </p:grpSpPr>
      <p:sp>
        <p:nvSpPr>
          <p:cNvPr id="43" name="Google Shape;43;p35"/>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44" name="Google Shape;44;p3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2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2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8.jp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4"/>
        <p:cNvGrpSpPr/>
        <p:nvPr/>
      </p:nvGrpSpPr>
      <p:grpSpPr>
        <a:xfrm>
          <a:off x="0" y="0"/>
          <a:ext cx="0" cy="0"/>
          <a:chOff x="0" y="0"/>
          <a:chExt cx="0" cy="0"/>
        </a:xfrm>
      </p:grpSpPr>
      <p:sp>
        <p:nvSpPr>
          <p:cNvPr id="55" name="Google Shape;55;p1"/>
          <p:cNvSpPr txBox="1">
            <a:spLocks noGrp="1"/>
          </p:cNvSpPr>
          <p:nvPr>
            <p:ph type="ctrTitle"/>
          </p:nvPr>
        </p:nvSpPr>
        <p:spPr>
          <a:xfrm>
            <a:off x="71675" y="2160300"/>
            <a:ext cx="5963400" cy="1026000"/>
          </a:xfrm>
          <a:prstGeom prst="rect">
            <a:avLst/>
          </a:prstGeom>
          <a:noFill/>
          <a:ln>
            <a:noFill/>
          </a:ln>
        </p:spPr>
        <p:txBody>
          <a:bodyPr spcFirstLastPara="1" wrap="square" lIns="91425" tIns="91425" rIns="91425" bIns="91425" anchor="b" anchorCtr="0">
            <a:noAutofit/>
          </a:bodyPr>
          <a:lstStyle/>
          <a:p>
            <a:pPr marL="0" lvl="0" indent="0" algn="l" rtl="0">
              <a:lnSpc>
                <a:spcPct val="100000"/>
              </a:lnSpc>
              <a:spcBef>
                <a:spcPts val="0"/>
              </a:spcBef>
              <a:spcAft>
                <a:spcPts val="0"/>
              </a:spcAft>
              <a:buSzPts val="5200"/>
              <a:buNone/>
            </a:pPr>
            <a:r>
              <a:rPr lang="en-US" sz="3820"/>
              <a:t>Community of Practice</a:t>
            </a:r>
            <a:br>
              <a:rPr lang="en-US" sz="3820"/>
            </a:br>
            <a:r>
              <a:rPr lang="en-US" sz="3820"/>
              <a:t>for Mentor Teachers</a:t>
            </a:r>
            <a:endParaRPr sz="3370">
              <a:solidFill>
                <a:srgbClr val="151E49"/>
              </a:solidFill>
            </a:endParaRPr>
          </a:p>
        </p:txBody>
      </p:sp>
      <p:sp>
        <p:nvSpPr>
          <p:cNvPr id="56" name="Google Shape;56;p1"/>
          <p:cNvSpPr txBox="1">
            <a:spLocks noGrp="1"/>
          </p:cNvSpPr>
          <p:nvPr>
            <p:ph type="subTitle" idx="1"/>
          </p:nvPr>
        </p:nvSpPr>
        <p:spPr>
          <a:xfrm>
            <a:off x="71675" y="3186301"/>
            <a:ext cx="5644200" cy="713100"/>
          </a:xfrm>
          <a:prstGeom prst="rect">
            <a:avLst/>
          </a:prstGeom>
          <a:solidFill>
            <a:srgbClr val="FFFFFF">
              <a:alpha val="70588"/>
            </a:srgbClr>
          </a:solidFill>
          <a:ln>
            <a:noFill/>
          </a:ln>
        </p:spPr>
        <p:txBody>
          <a:bodyPr spcFirstLastPara="1" wrap="square" lIns="91425" tIns="91425" rIns="91425" bIns="91425" anchor="ctr" anchorCtr="0">
            <a:normAutofit lnSpcReduction="10000"/>
          </a:bodyPr>
          <a:lstStyle/>
          <a:p>
            <a:pPr marL="0" lvl="0" indent="0" algn="l" rtl="0">
              <a:lnSpc>
                <a:spcPct val="100000"/>
              </a:lnSpc>
              <a:spcBef>
                <a:spcPts val="0"/>
              </a:spcBef>
              <a:spcAft>
                <a:spcPts val="0"/>
              </a:spcAft>
              <a:buSzPts val="2800"/>
              <a:buNone/>
            </a:pPr>
            <a:r>
              <a:rPr lang="en-US" sz="1900">
                <a:solidFill>
                  <a:srgbClr val="434A6D"/>
                </a:solidFill>
              </a:rPr>
              <a:t>Session 4: Preparing for the Mentoring Relationship </a:t>
            </a:r>
            <a:endParaRPr/>
          </a:p>
        </p:txBody>
      </p:sp>
      <p:sp>
        <p:nvSpPr>
          <p:cNvPr id="2" name="Rectangle 1">
            <a:extLst>
              <a:ext uri="{FF2B5EF4-FFF2-40B4-BE49-F238E27FC236}">
                <a16:creationId xmlns:a16="http://schemas.microsoft.com/office/drawing/2014/main" id="{E8DD7CEC-914E-1881-8032-9D644AE86691}"/>
              </a:ext>
            </a:extLst>
          </p:cNvPr>
          <p:cNvSpPr/>
          <p:nvPr/>
        </p:nvSpPr>
        <p:spPr>
          <a:xfrm>
            <a:off x="159798" y="4465468"/>
            <a:ext cx="2689934" cy="571729"/>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9"/>
        <p:cNvGrpSpPr/>
        <p:nvPr/>
      </p:nvGrpSpPr>
      <p:grpSpPr>
        <a:xfrm>
          <a:off x="0" y="0"/>
          <a:ext cx="0" cy="0"/>
          <a:chOff x="0" y="0"/>
          <a:chExt cx="0" cy="0"/>
        </a:xfrm>
      </p:grpSpPr>
      <p:sp>
        <p:nvSpPr>
          <p:cNvPr id="120" name="Google Shape;120;p10"/>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sz="2820">
                <a:solidFill>
                  <a:srgbClr val="151E49"/>
                </a:solidFill>
                <a:latin typeface="Bebas Neue"/>
                <a:ea typeface="Bebas Neue"/>
                <a:cs typeface="Bebas Neue"/>
                <a:sym typeface="Bebas Neue"/>
              </a:rPr>
              <a:t>Common mentor Conversations</a:t>
            </a:r>
            <a:endParaRPr sz="2820">
              <a:solidFill>
                <a:srgbClr val="151E49"/>
              </a:solidFill>
              <a:latin typeface="Bebas Neue"/>
              <a:ea typeface="Bebas Neue"/>
              <a:cs typeface="Bebas Neue"/>
              <a:sym typeface="Bebas Neue"/>
            </a:endParaRPr>
          </a:p>
        </p:txBody>
      </p:sp>
      <p:sp>
        <p:nvSpPr>
          <p:cNvPr id="121" name="Google Shape;121;p10"/>
          <p:cNvSpPr txBox="1"/>
          <p:nvPr/>
        </p:nvSpPr>
        <p:spPr>
          <a:xfrm>
            <a:off x="206841" y="4475337"/>
            <a:ext cx="7262037" cy="446276"/>
          </a:xfrm>
          <a:prstGeom prst="rect">
            <a:avLst/>
          </a:prstGeom>
          <a:noFill/>
          <a:ln>
            <a:noFill/>
          </a:ln>
        </p:spPr>
        <p:txBody>
          <a:bodyPr spcFirstLastPara="1" wrap="square" lIns="91425" tIns="45700" rIns="91425" bIns="45700" anchor="t" anchorCtr="0">
            <a:spAutoFit/>
          </a:bodyPr>
          <a:lstStyle/>
          <a:p>
            <a:pPr marL="11430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000000"/>
                </a:solidFill>
                <a:latin typeface="Arial"/>
                <a:ea typeface="Arial"/>
                <a:cs typeface="Arial"/>
                <a:sym typeface="Arial"/>
              </a:rPr>
              <a:t>Adapted from Zachary, L. J. (2012). </a:t>
            </a:r>
            <a:r>
              <a:rPr lang="en-US" sz="900" b="0" i="1" u="none" strike="noStrike" cap="none">
                <a:solidFill>
                  <a:srgbClr val="000000"/>
                </a:solidFill>
                <a:latin typeface="Arial"/>
                <a:ea typeface="Arial"/>
                <a:cs typeface="Arial"/>
                <a:sym typeface="Arial"/>
              </a:rPr>
              <a:t>The Mentor’s Guide</a:t>
            </a:r>
            <a:r>
              <a:rPr lang="en-US" sz="900" b="0" i="0" u="none" strike="noStrike" cap="none">
                <a:solidFill>
                  <a:srgbClr val="000000"/>
                </a:solidFill>
                <a:latin typeface="Arial"/>
                <a:ea typeface="Arial"/>
                <a:cs typeface="Arial"/>
                <a:sym typeface="Arial"/>
              </a:rPr>
              <a:t>. Jossey Bass. </a:t>
            </a:r>
            <a:endParaRPr/>
          </a:p>
          <a:p>
            <a:pPr marL="11430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aphicFrame>
        <p:nvGraphicFramePr>
          <p:cNvPr id="122" name="Google Shape;122;p10"/>
          <p:cNvGraphicFramePr/>
          <p:nvPr/>
        </p:nvGraphicFramePr>
        <p:xfrm>
          <a:off x="311700" y="1021659"/>
          <a:ext cx="8520600" cy="3498180"/>
        </p:xfrm>
        <a:graphic>
          <a:graphicData uri="http://schemas.openxmlformats.org/drawingml/2006/table">
            <a:tbl>
              <a:tblPr firstRow="1" bandRow="1">
                <a:noFill/>
                <a:tableStyleId>{21012BAF-AFB5-42DA-B8C0-900C102F370B}</a:tableStyleId>
              </a:tblPr>
              <a:tblGrid>
                <a:gridCol w="2840200">
                  <a:extLst>
                    <a:ext uri="{9D8B030D-6E8A-4147-A177-3AD203B41FA5}">
                      <a16:colId xmlns:a16="http://schemas.microsoft.com/office/drawing/2014/main" val="20000"/>
                    </a:ext>
                  </a:extLst>
                </a:gridCol>
                <a:gridCol w="2840200">
                  <a:extLst>
                    <a:ext uri="{9D8B030D-6E8A-4147-A177-3AD203B41FA5}">
                      <a16:colId xmlns:a16="http://schemas.microsoft.com/office/drawing/2014/main" val="20001"/>
                    </a:ext>
                  </a:extLst>
                </a:gridCol>
                <a:gridCol w="2840200">
                  <a:extLst>
                    <a:ext uri="{9D8B030D-6E8A-4147-A177-3AD203B41FA5}">
                      <a16:colId xmlns:a16="http://schemas.microsoft.com/office/drawing/2014/main" val="20002"/>
                    </a:ext>
                  </a:extLst>
                </a:gridCol>
              </a:tblGrid>
              <a:tr h="358700">
                <a:tc>
                  <a:txBody>
                    <a:bodyPr/>
                    <a:lstStyle/>
                    <a:p>
                      <a:pPr marL="0" marR="0" lvl="0" indent="0" algn="l" rtl="0">
                        <a:lnSpc>
                          <a:spcPct val="100000"/>
                        </a:lnSpc>
                        <a:spcBef>
                          <a:spcPts val="0"/>
                        </a:spcBef>
                        <a:spcAft>
                          <a:spcPts val="0"/>
                        </a:spcAft>
                        <a:buNone/>
                      </a:pPr>
                      <a:r>
                        <a:rPr lang="en-US" sz="1400" u="none" strike="noStrike" cap="none"/>
                        <a:t>Agenda</a:t>
                      </a:r>
                      <a:endParaRPr/>
                    </a:p>
                  </a:txBody>
                  <a:tcPr marL="91450" marR="91450" marT="45725" marB="45725" anchor="ctr"/>
                </a:tc>
                <a:tc>
                  <a:txBody>
                    <a:bodyPr/>
                    <a:lstStyle/>
                    <a:p>
                      <a:pPr marL="0" marR="0" lvl="0" indent="0" algn="l" rtl="0">
                        <a:lnSpc>
                          <a:spcPct val="100000"/>
                        </a:lnSpc>
                        <a:spcBef>
                          <a:spcPts val="0"/>
                        </a:spcBef>
                        <a:spcAft>
                          <a:spcPts val="0"/>
                        </a:spcAft>
                        <a:buNone/>
                      </a:pPr>
                      <a:r>
                        <a:rPr lang="en-US" sz="1400" u="none" strike="noStrike" cap="none"/>
                        <a:t>Strategies</a:t>
                      </a:r>
                      <a:endParaRPr/>
                    </a:p>
                  </a:txBody>
                  <a:tcPr marL="91450" marR="91450" marT="45725" marB="45725" anchor="ctr"/>
                </a:tc>
                <a:tc>
                  <a:txBody>
                    <a:bodyPr/>
                    <a:lstStyle/>
                    <a:p>
                      <a:pPr marL="0" marR="0" lvl="0" indent="0" algn="l" rtl="0">
                        <a:lnSpc>
                          <a:spcPct val="100000"/>
                        </a:lnSpc>
                        <a:spcBef>
                          <a:spcPts val="0"/>
                        </a:spcBef>
                        <a:spcAft>
                          <a:spcPts val="0"/>
                        </a:spcAft>
                        <a:buNone/>
                      </a:pPr>
                      <a:r>
                        <a:rPr lang="en-US" sz="1400" u="none" strike="noStrike" cap="none"/>
                        <a:t>Questions </a:t>
                      </a:r>
                      <a:endParaRPr/>
                    </a:p>
                  </a:txBody>
                  <a:tcPr marL="91450" marR="91450" marT="45725" marB="45725" anchor="ctr"/>
                </a:tc>
                <a:extLst>
                  <a:ext uri="{0D108BD9-81ED-4DB2-BD59-A6C34878D82A}">
                    <a16:rowId xmlns:a16="http://schemas.microsoft.com/office/drawing/2014/main" val="10000"/>
                  </a:ext>
                </a:extLst>
              </a:tr>
              <a:tr h="707550">
                <a:tc>
                  <a:txBody>
                    <a:bodyPr/>
                    <a:lstStyle/>
                    <a:p>
                      <a:pPr marL="0" marR="0" lvl="0" indent="0" algn="l" rtl="0">
                        <a:lnSpc>
                          <a:spcPct val="100000"/>
                        </a:lnSpc>
                        <a:spcBef>
                          <a:spcPts val="0"/>
                        </a:spcBef>
                        <a:spcAft>
                          <a:spcPts val="0"/>
                        </a:spcAft>
                        <a:buNone/>
                      </a:pPr>
                      <a:r>
                        <a:rPr lang="en-US" sz="1400" u="none" strike="noStrike" cap="none"/>
                        <a:t>Share mentoring assumptions.</a:t>
                      </a:r>
                      <a:endParaRPr/>
                    </a:p>
                  </a:txBody>
                  <a:tcPr marL="91450" marR="91450" marT="45725" marB="45725" anchor="ctr"/>
                </a:tc>
                <a:tc>
                  <a:txBody>
                    <a:bodyPr/>
                    <a:lstStyle/>
                    <a:p>
                      <a:pPr marL="0" marR="0" lvl="0" indent="0" algn="l" rtl="0">
                        <a:lnSpc>
                          <a:spcPct val="100000"/>
                        </a:lnSpc>
                        <a:spcBef>
                          <a:spcPts val="0"/>
                        </a:spcBef>
                        <a:spcAft>
                          <a:spcPts val="0"/>
                        </a:spcAft>
                        <a:buNone/>
                      </a:pPr>
                      <a:r>
                        <a:rPr lang="en-US" sz="1400" u="none" strike="noStrike" cap="none"/>
                        <a:t>Talk about assumptions and limitations that you each bring to the relationship.</a:t>
                      </a:r>
                      <a:endParaRPr/>
                    </a:p>
                  </a:txBody>
                  <a:tcPr marL="91450" marR="91450" marT="45725" marB="45725" anchor="ctr"/>
                </a:tc>
                <a:tc>
                  <a:txBody>
                    <a:bodyPr/>
                    <a:lstStyle/>
                    <a:p>
                      <a:pPr marL="0" marR="0" lvl="0" indent="0" algn="l" rtl="0">
                        <a:lnSpc>
                          <a:spcPct val="100000"/>
                        </a:lnSpc>
                        <a:spcBef>
                          <a:spcPts val="0"/>
                        </a:spcBef>
                        <a:spcAft>
                          <a:spcPts val="0"/>
                        </a:spcAft>
                        <a:buNone/>
                      </a:pPr>
                      <a:r>
                        <a:rPr lang="en-US" sz="1400" u="none" strike="noStrike" cap="none"/>
                        <a:t>What assumptions do you hold about your relationship?</a:t>
                      </a:r>
                      <a:endParaRPr/>
                    </a:p>
                  </a:txBody>
                  <a:tcPr marL="91450" marR="91450" marT="45725" marB="45725" anchor="ctr"/>
                </a:tc>
                <a:extLst>
                  <a:ext uri="{0D108BD9-81ED-4DB2-BD59-A6C34878D82A}">
                    <a16:rowId xmlns:a16="http://schemas.microsoft.com/office/drawing/2014/main" val="10001"/>
                  </a:ext>
                </a:extLst>
              </a:tr>
              <a:tr h="707550">
                <a:tc>
                  <a:txBody>
                    <a:bodyPr/>
                    <a:lstStyle/>
                    <a:p>
                      <a:pPr marL="0" marR="0" lvl="0" indent="0" algn="l" rtl="0">
                        <a:lnSpc>
                          <a:spcPct val="100000"/>
                        </a:lnSpc>
                        <a:spcBef>
                          <a:spcPts val="0"/>
                        </a:spcBef>
                        <a:spcAft>
                          <a:spcPts val="0"/>
                        </a:spcAft>
                        <a:buNone/>
                      </a:pPr>
                      <a:r>
                        <a:rPr lang="en-US" sz="1400" u="none" strike="noStrike" cap="none"/>
                        <a:t>Determine your mutual relationship needs and expectations.</a:t>
                      </a:r>
                      <a:endParaRPr/>
                    </a:p>
                  </a:txBody>
                  <a:tcPr marL="91450" marR="91450" marT="45725" marB="45725" anchor="ctr"/>
                </a:tc>
                <a:tc>
                  <a:txBody>
                    <a:bodyPr/>
                    <a:lstStyle/>
                    <a:p>
                      <a:pPr marL="0" marR="0" lvl="0" indent="0" algn="l" rtl="0">
                        <a:lnSpc>
                          <a:spcPct val="100000"/>
                        </a:lnSpc>
                        <a:spcBef>
                          <a:spcPts val="0"/>
                        </a:spcBef>
                        <a:spcAft>
                          <a:spcPts val="0"/>
                        </a:spcAft>
                        <a:buNone/>
                      </a:pPr>
                      <a:r>
                        <a:rPr lang="en-US" sz="1400" u="none" strike="noStrike" cap="none"/>
                        <a:t>Discuss your wants, needs, and expectations for the relationship.</a:t>
                      </a:r>
                      <a:endParaRPr/>
                    </a:p>
                  </a:txBody>
                  <a:tcPr marL="91450" marR="91450" marT="45725" marB="45725" anchor="ctr"/>
                </a:tc>
                <a:tc>
                  <a:txBody>
                    <a:bodyPr/>
                    <a:lstStyle/>
                    <a:p>
                      <a:pPr marL="0" marR="0" lvl="0" indent="0" algn="l" rtl="0">
                        <a:lnSpc>
                          <a:spcPct val="100000"/>
                        </a:lnSpc>
                        <a:spcBef>
                          <a:spcPts val="0"/>
                        </a:spcBef>
                        <a:spcAft>
                          <a:spcPts val="0"/>
                        </a:spcAft>
                        <a:buNone/>
                      </a:pPr>
                      <a:r>
                        <a:rPr lang="en-US" sz="1400" u="none" strike="noStrike" cap="none"/>
                        <a:t>What do you need from your apprentice and vice versa at the beginning of the relationship?</a:t>
                      </a:r>
                      <a:endParaRPr/>
                    </a:p>
                  </a:txBody>
                  <a:tcPr marL="91450" marR="91450" marT="45725" marB="45725" anchor="ctr"/>
                </a:tc>
                <a:extLst>
                  <a:ext uri="{0D108BD9-81ED-4DB2-BD59-A6C34878D82A}">
                    <a16:rowId xmlns:a16="http://schemas.microsoft.com/office/drawing/2014/main" val="10002"/>
                  </a:ext>
                </a:extLst>
              </a:tr>
              <a:tr h="707550">
                <a:tc>
                  <a:txBody>
                    <a:bodyPr/>
                    <a:lstStyle/>
                    <a:p>
                      <a:pPr marL="0" marR="0" lvl="0" indent="0" algn="l" rtl="0">
                        <a:lnSpc>
                          <a:spcPct val="100000"/>
                        </a:lnSpc>
                        <a:spcBef>
                          <a:spcPts val="0"/>
                        </a:spcBef>
                        <a:spcAft>
                          <a:spcPts val="0"/>
                        </a:spcAft>
                        <a:buNone/>
                      </a:pPr>
                      <a:r>
                        <a:rPr lang="en-US" sz="1400" u="none" strike="noStrike" cap="none"/>
                        <a:t>Talk about the apprentice’s learning and development goals.</a:t>
                      </a:r>
                      <a:endParaRPr/>
                    </a:p>
                  </a:txBody>
                  <a:tcPr marL="91450" marR="91450" marT="45725" marB="45725" anchor="ctr"/>
                </a:tc>
                <a:tc>
                  <a:txBody>
                    <a:bodyPr/>
                    <a:lstStyle/>
                    <a:p>
                      <a:pPr marL="0" marR="0" lvl="0" indent="0" algn="l" rtl="0">
                        <a:lnSpc>
                          <a:spcPct val="100000"/>
                        </a:lnSpc>
                        <a:spcBef>
                          <a:spcPts val="0"/>
                        </a:spcBef>
                        <a:spcAft>
                          <a:spcPts val="0"/>
                        </a:spcAft>
                        <a:buNone/>
                      </a:pPr>
                      <a:r>
                        <a:rPr lang="en-US" sz="1400" u="none" strike="noStrike" cap="none"/>
                        <a:t>Have a conversation about your apprentice’s goals and outcomes.</a:t>
                      </a:r>
                      <a:endParaRPr/>
                    </a:p>
                  </a:txBody>
                  <a:tcPr marL="91450" marR="91450" marT="45725" marB="45725" anchor="ct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t>What does your apprentice aspire to do, to create, to fulfill?</a:t>
                      </a:r>
                      <a:endParaRPr/>
                    </a:p>
                    <a:p>
                      <a:pPr marL="0" marR="0" lvl="0" indent="0" algn="l" rtl="0">
                        <a:lnSpc>
                          <a:spcPct val="100000"/>
                        </a:lnSpc>
                        <a:spcBef>
                          <a:spcPts val="0"/>
                        </a:spcBef>
                        <a:spcAft>
                          <a:spcPts val="0"/>
                        </a:spcAft>
                        <a:buNone/>
                      </a:pPr>
                      <a:endParaRPr sz="1400" u="none" strike="noStrike" cap="none"/>
                    </a:p>
                  </a:txBody>
                  <a:tcPr marL="91450" marR="91450" marT="45725" marB="45725" anchor="ctr"/>
                </a:tc>
                <a:extLst>
                  <a:ext uri="{0D108BD9-81ED-4DB2-BD59-A6C34878D82A}">
                    <a16:rowId xmlns:a16="http://schemas.microsoft.com/office/drawing/2014/main" val="10003"/>
                  </a:ext>
                </a:extLst>
              </a:tr>
              <a:tr h="913925">
                <a:tc>
                  <a:txBody>
                    <a:bodyPr/>
                    <a:lstStyle/>
                    <a:p>
                      <a:pPr marL="0" marR="0" lvl="0" indent="0" algn="l" rtl="0">
                        <a:lnSpc>
                          <a:spcPct val="100000"/>
                        </a:lnSpc>
                        <a:spcBef>
                          <a:spcPts val="0"/>
                        </a:spcBef>
                        <a:spcAft>
                          <a:spcPts val="0"/>
                        </a:spcAft>
                        <a:buNone/>
                      </a:pPr>
                      <a:r>
                        <a:rPr lang="en-US" sz="1400" u="none" strike="noStrike" cap="none"/>
                        <a:t>Discuss personality and learning styles.</a:t>
                      </a:r>
                      <a:endParaRPr/>
                    </a:p>
                  </a:txBody>
                  <a:tcPr marL="91450" marR="91450" marT="45725" marB="45725" anchor="ctr"/>
                </a:tc>
                <a:tc>
                  <a:txBody>
                    <a:bodyPr/>
                    <a:lstStyle/>
                    <a:p>
                      <a:pPr marL="0" marR="0" lvl="0" indent="0" algn="l" rtl="0">
                        <a:lnSpc>
                          <a:spcPct val="100000"/>
                        </a:lnSpc>
                        <a:spcBef>
                          <a:spcPts val="0"/>
                        </a:spcBef>
                        <a:spcAft>
                          <a:spcPts val="0"/>
                        </a:spcAft>
                        <a:buNone/>
                      </a:pPr>
                      <a:r>
                        <a:rPr lang="en-US" sz="1400" u="none" strike="noStrike" cap="none"/>
                        <a:t>Talk about your individual learning styles.</a:t>
                      </a:r>
                      <a:endParaRPr/>
                    </a:p>
                  </a:txBody>
                  <a:tcPr marL="91450" marR="91450" marT="45725" marB="45725" anchor="ctr"/>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a:t>How will you communicate with each other in a way that honors your differences? </a:t>
                      </a:r>
                      <a:endParaRPr/>
                    </a:p>
                    <a:p>
                      <a:pPr marL="0" marR="0" lvl="0" indent="0" algn="l" rtl="0">
                        <a:lnSpc>
                          <a:spcPct val="100000"/>
                        </a:lnSpc>
                        <a:spcBef>
                          <a:spcPts val="0"/>
                        </a:spcBef>
                        <a:spcAft>
                          <a:spcPts val="0"/>
                        </a:spcAft>
                        <a:buNone/>
                      </a:pPr>
                      <a:endParaRPr sz="1400" u="none" strike="noStrike" cap="none"/>
                    </a:p>
                  </a:txBody>
                  <a:tcPr marL="91450" marR="91450" marT="45725" marB="45725" anchor="ctr"/>
                </a:tc>
                <a:extLst>
                  <a:ext uri="{0D108BD9-81ED-4DB2-BD59-A6C34878D82A}">
                    <a16:rowId xmlns:a16="http://schemas.microsoft.com/office/drawing/2014/main" val="10004"/>
                  </a:ext>
                </a:extLst>
              </a:tr>
            </a:tbl>
          </a:graphicData>
        </a:graphic>
      </p:graphicFrame>
      <p:sp>
        <p:nvSpPr>
          <p:cNvPr id="2" name="Rectangle 1">
            <a:extLst>
              <a:ext uri="{FF2B5EF4-FFF2-40B4-BE49-F238E27FC236}">
                <a16:creationId xmlns:a16="http://schemas.microsoft.com/office/drawing/2014/main" id="{BA75D247-B566-8040-8D05-9FE9F64CEF11}"/>
              </a:ext>
            </a:extLst>
          </p:cNvPr>
          <p:cNvSpPr/>
          <p:nvPr/>
        </p:nvSpPr>
        <p:spPr>
          <a:xfrm>
            <a:off x="159798" y="4709361"/>
            <a:ext cx="2689934" cy="32783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6"/>
        <p:cNvGrpSpPr/>
        <p:nvPr/>
      </p:nvGrpSpPr>
      <p:grpSpPr>
        <a:xfrm>
          <a:off x="0" y="0"/>
          <a:ext cx="0" cy="0"/>
          <a:chOff x="0" y="0"/>
          <a:chExt cx="0" cy="0"/>
        </a:xfrm>
      </p:grpSpPr>
      <p:sp>
        <p:nvSpPr>
          <p:cNvPr id="127" name="Google Shape;127;p11"/>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sz="2820">
                <a:solidFill>
                  <a:srgbClr val="151E49"/>
                </a:solidFill>
                <a:latin typeface="Bebas Neue"/>
                <a:ea typeface="Bebas Neue"/>
                <a:cs typeface="Bebas Neue"/>
                <a:sym typeface="Bebas Neue"/>
              </a:rPr>
              <a:t>Check for understanding</a:t>
            </a:r>
            <a:endParaRPr sz="2820">
              <a:solidFill>
                <a:srgbClr val="151E49"/>
              </a:solidFill>
              <a:latin typeface="Bebas Neue"/>
              <a:ea typeface="Bebas Neue"/>
              <a:cs typeface="Bebas Neue"/>
              <a:sym typeface="Bebas Neue"/>
            </a:endParaRPr>
          </a:p>
        </p:txBody>
      </p:sp>
      <p:sp>
        <p:nvSpPr>
          <p:cNvPr id="128" name="Google Shape;128;p11"/>
          <p:cNvSpPr txBox="1">
            <a:spLocks noGrp="1"/>
          </p:cNvSpPr>
          <p:nvPr>
            <p:ph type="body" idx="1"/>
          </p:nvPr>
        </p:nvSpPr>
        <p:spPr>
          <a:xfrm>
            <a:off x="215753" y="1091979"/>
            <a:ext cx="2862727" cy="3416400"/>
          </a:xfrm>
          <a:prstGeom prst="rect">
            <a:avLst/>
          </a:prstGeom>
          <a:noFill/>
          <a:ln>
            <a:noFill/>
          </a:ln>
        </p:spPr>
        <p:txBody>
          <a:bodyPr spcFirstLastPara="1" wrap="square" lIns="91425" tIns="91425" rIns="91425" bIns="91425" anchor="t" anchorCtr="0">
            <a:normAutofit fontScale="62500" lnSpcReduction="20000"/>
          </a:bodyPr>
          <a:lstStyle/>
          <a:p>
            <a:pPr marL="0" lvl="0" indent="0" algn="l" rtl="0">
              <a:lnSpc>
                <a:spcPct val="115000"/>
              </a:lnSpc>
              <a:spcBef>
                <a:spcPts val="0"/>
              </a:spcBef>
              <a:spcAft>
                <a:spcPts val="0"/>
              </a:spcAft>
              <a:buSzPct val="102272"/>
              <a:buNone/>
            </a:pPr>
            <a:endParaRPr sz="3200">
              <a:solidFill>
                <a:schemeClr val="dk1"/>
              </a:solidFill>
            </a:endParaRPr>
          </a:p>
          <a:p>
            <a:pPr marL="0" lvl="0" indent="0" algn="l" rtl="0">
              <a:lnSpc>
                <a:spcPct val="115000"/>
              </a:lnSpc>
              <a:spcBef>
                <a:spcPts val="0"/>
              </a:spcBef>
              <a:spcAft>
                <a:spcPts val="0"/>
              </a:spcAft>
              <a:buSzPct val="102272"/>
              <a:buNone/>
            </a:pPr>
            <a:r>
              <a:rPr lang="en-US" sz="3200">
                <a:solidFill>
                  <a:schemeClr val="dk1"/>
                </a:solidFill>
              </a:rPr>
              <a:t>1. Pick an agenda item that you have not engaged in with your apprentice.</a:t>
            </a:r>
            <a:endParaRPr>
              <a:solidFill>
                <a:schemeClr val="dk1"/>
              </a:solidFill>
            </a:endParaRPr>
          </a:p>
          <a:p>
            <a:pPr marL="0" lvl="0" indent="0" algn="l" rtl="0">
              <a:lnSpc>
                <a:spcPct val="115000"/>
              </a:lnSpc>
              <a:spcBef>
                <a:spcPts val="1200"/>
              </a:spcBef>
              <a:spcAft>
                <a:spcPts val="1200"/>
              </a:spcAft>
              <a:buSzPct val="102272"/>
              <a:buNone/>
            </a:pPr>
            <a:r>
              <a:rPr lang="en-US" sz="3200">
                <a:solidFill>
                  <a:schemeClr val="dk1"/>
                </a:solidFill>
              </a:rPr>
              <a:t>2. Describe a strategy that you could use to communicate the chosen item with your apprentice.</a:t>
            </a:r>
            <a:endParaRPr>
              <a:solidFill>
                <a:schemeClr val="dk1"/>
              </a:solidFill>
            </a:endParaRPr>
          </a:p>
        </p:txBody>
      </p:sp>
      <p:sp>
        <p:nvSpPr>
          <p:cNvPr id="129" name="Google Shape;129;p11"/>
          <p:cNvSpPr txBox="1"/>
          <p:nvPr/>
        </p:nvSpPr>
        <p:spPr>
          <a:xfrm>
            <a:off x="3356252" y="4428248"/>
            <a:ext cx="7262037" cy="446276"/>
          </a:xfrm>
          <a:prstGeom prst="rect">
            <a:avLst/>
          </a:prstGeom>
          <a:noFill/>
          <a:ln>
            <a:noFill/>
          </a:ln>
        </p:spPr>
        <p:txBody>
          <a:bodyPr spcFirstLastPara="1" wrap="square" lIns="91425" tIns="45700" rIns="91425" bIns="45700" anchor="t" anchorCtr="0">
            <a:spAutoFit/>
          </a:bodyPr>
          <a:lstStyle/>
          <a:p>
            <a:pPr marL="11430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000000"/>
                </a:solidFill>
                <a:latin typeface="Arial"/>
                <a:ea typeface="Arial"/>
                <a:cs typeface="Arial"/>
                <a:sym typeface="Arial"/>
              </a:rPr>
              <a:t>Adapted from Zachary, L. J. (2012). </a:t>
            </a:r>
            <a:r>
              <a:rPr lang="en-US" sz="900" b="0" i="1" u="none" strike="noStrike" cap="none">
                <a:solidFill>
                  <a:srgbClr val="000000"/>
                </a:solidFill>
                <a:latin typeface="Arial"/>
                <a:ea typeface="Arial"/>
                <a:cs typeface="Arial"/>
                <a:sym typeface="Arial"/>
              </a:rPr>
              <a:t>The Mentor’s Guide</a:t>
            </a:r>
            <a:r>
              <a:rPr lang="en-US" sz="900" b="0" i="0" u="none" strike="noStrike" cap="none">
                <a:solidFill>
                  <a:srgbClr val="000000"/>
                </a:solidFill>
                <a:latin typeface="Arial"/>
                <a:ea typeface="Arial"/>
                <a:cs typeface="Arial"/>
                <a:sym typeface="Arial"/>
              </a:rPr>
              <a:t>. Jossey Bass. </a:t>
            </a:r>
            <a:endParaRPr/>
          </a:p>
          <a:p>
            <a:pPr marL="11430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aphicFrame>
        <p:nvGraphicFramePr>
          <p:cNvPr id="130" name="Google Shape;130;p11"/>
          <p:cNvGraphicFramePr/>
          <p:nvPr/>
        </p:nvGraphicFramePr>
        <p:xfrm>
          <a:off x="3356252" y="1017725"/>
          <a:ext cx="5418550" cy="3337650"/>
        </p:xfrm>
        <a:graphic>
          <a:graphicData uri="http://schemas.openxmlformats.org/drawingml/2006/table">
            <a:tbl>
              <a:tblPr firstRow="1" bandRow="1">
                <a:noFill/>
                <a:tableStyleId>{21012BAF-AFB5-42DA-B8C0-900C102F370B}</a:tableStyleId>
              </a:tblPr>
              <a:tblGrid>
                <a:gridCol w="5418550">
                  <a:extLst>
                    <a:ext uri="{9D8B030D-6E8A-4147-A177-3AD203B41FA5}">
                      <a16:colId xmlns:a16="http://schemas.microsoft.com/office/drawing/2014/main" val="20000"/>
                    </a:ext>
                  </a:extLst>
                </a:gridCol>
              </a:tblGrid>
              <a:tr h="370850">
                <a:tc>
                  <a:txBody>
                    <a:bodyPr/>
                    <a:lstStyle/>
                    <a:p>
                      <a:pPr marL="0" marR="0" lvl="0" indent="0" algn="ctr" rtl="0">
                        <a:lnSpc>
                          <a:spcPct val="100000"/>
                        </a:lnSpc>
                        <a:spcBef>
                          <a:spcPts val="0"/>
                        </a:spcBef>
                        <a:spcAft>
                          <a:spcPts val="0"/>
                        </a:spcAft>
                        <a:buNone/>
                      </a:pPr>
                      <a:r>
                        <a:rPr lang="en-US" sz="1400" u="none" strike="noStrike" cap="none"/>
                        <a:t>Agenda</a:t>
                      </a:r>
                      <a:endParaRPr/>
                    </a:p>
                  </a:txBody>
                  <a:tcPr marL="91450" marR="91450" marT="45725" marB="45725" anchor="ctr"/>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None/>
                      </a:pPr>
                      <a:r>
                        <a:rPr lang="en-US" sz="1400" u="none" strike="noStrike" cap="none"/>
                        <a:t>Take time to build trust and get to know each other.</a:t>
                      </a:r>
                      <a:endParaRPr/>
                    </a:p>
                  </a:txBody>
                  <a:tcPr marL="91450" marR="91450" marT="45725" marB="45725" anchor="ctr"/>
                </a:tc>
                <a:extLst>
                  <a:ext uri="{0D108BD9-81ED-4DB2-BD59-A6C34878D82A}">
                    <a16:rowId xmlns:a16="http://schemas.microsoft.com/office/drawing/2014/main" val="10001"/>
                  </a:ext>
                </a:extLst>
              </a:tr>
              <a:tr h="370850">
                <a:tc>
                  <a:txBody>
                    <a:bodyPr/>
                    <a:lstStyle/>
                    <a:p>
                      <a:pPr marL="0" marR="0" lvl="0" indent="0" algn="l" rtl="0">
                        <a:lnSpc>
                          <a:spcPct val="100000"/>
                        </a:lnSpc>
                        <a:spcBef>
                          <a:spcPts val="0"/>
                        </a:spcBef>
                        <a:spcAft>
                          <a:spcPts val="0"/>
                        </a:spcAft>
                        <a:buNone/>
                      </a:pPr>
                      <a:r>
                        <a:rPr lang="en-US" sz="1400" u="none" strike="noStrike" cap="none"/>
                        <a:t>Share guiding principles.</a:t>
                      </a:r>
                      <a:endParaRPr/>
                    </a:p>
                  </a:txBody>
                  <a:tcPr marL="91450" marR="91450" marT="45725" marB="45725" anchor="ctr"/>
                </a:tc>
                <a:extLst>
                  <a:ext uri="{0D108BD9-81ED-4DB2-BD59-A6C34878D82A}">
                    <a16:rowId xmlns:a16="http://schemas.microsoft.com/office/drawing/2014/main" val="10002"/>
                  </a:ext>
                </a:extLst>
              </a:tr>
              <a:tr h="370850">
                <a:tc>
                  <a:txBody>
                    <a:bodyPr/>
                    <a:lstStyle/>
                    <a:p>
                      <a:pPr marL="0" marR="0" lvl="0" indent="0" algn="l" rtl="0">
                        <a:lnSpc>
                          <a:spcPct val="100000"/>
                        </a:lnSpc>
                        <a:spcBef>
                          <a:spcPts val="0"/>
                        </a:spcBef>
                        <a:spcAft>
                          <a:spcPts val="0"/>
                        </a:spcAft>
                        <a:buNone/>
                      </a:pPr>
                      <a:r>
                        <a:rPr lang="en-US" sz="1400" u="none" strike="noStrike" cap="none"/>
                        <a:t>Share career highlights and milestones.</a:t>
                      </a:r>
                      <a:endParaRPr/>
                    </a:p>
                  </a:txBody>
                  <a:tcPr marL="91450" marR="91450" marT="45725" marB="45725" anchor="ctr"/>
                </a:tc>
                <a:extLst>
                  <a:ext uri="{0D108BD9-81ED-4DB2-BD59-A6C34878D82A}">
                    <a16:rowId xmlns:a16="http://schemas.microsoft.com/office/drawing/2014/main" val="10003"/>
                  </a:ext>
                </a:extLst>
              </a:tr>
              <a:tr h="370850">
                <a:tc>
                  <a:txBody>
                    <a:bodyPr/>
                    <a:lstStyle/>
                    <a:p>
                      <a:pPr marL="0" marR="0" lvl="0" indent="0" algn="l" rtl="0">
                        <a:lnSpc>
                          <a:spcPct val="100000"/>
                        </a:lnSpc>
                        <a:spcBef>
                          <a:spcPts val="0"/>
                        </a:spcBef>
                        <a:spcAft>
                          <a:spcPts val="0"/>
                        </a:spcAft>
                        <a:buNone/>
                      </a:pPr>
                      <a:r>
                        <a:rPr lang="en-US" sz="1400" u="none" strike="noStrike" cap="none"/>
                        <a:t>Share mentoring stories.</a:t>
                      </a:r>
                      <a:endParaRPr/>
                    </a:p>
                  </a:txBody>
                  <a:tcPr marL="91450" marR="91450" marT="45725" marB="45725" anchor="ctr"/>
                </a:tc>
                <a:extLst>
                  <a:ext uri="{0D108BD9-81ED-4DB2-BD59-A6C34878D82A}">
                    <a16:rowId xmlns:a16="http://schemas.microsoft.com/office/drawing/2014/main" val="10004"/>
                  </a:ext>
                </a:extLst>
              </a:tr>
              <a:tr h="370850">
                <a:tc>
                  <a:txBody>
                    <a:bodyPr/>
                    <a:lstStyle/>
                    <a:p>
                      <a:pPr marL="0" marR="0" lvl="0" indent="0" algn="l" rtl="0">
                        <a:lnSpc>
                          <a:spcPct val="100000"/>
                        </a:lnSpc>
                        <a:spcBef>
                          <a:spcPts val="0"/>
                        </a:spcBef>
                        <a:spcAft>
                          <a:spcPts val="0"/>
                        </a:spcAft>
                        <a:buNone/>
                      </a:pPr>
                      <a:r>
                        <a:rPr lang="en-US" sz="1400" u="none" strike="noStrike" cap="none"/>
                        <a:t>Share mentoring assumptions.</a:t>
                      </a:r>
                      <a:endParaRPr/>
                    </a:p>
                  </a:txBody>
                  <a:tcPr marL="91450" marR="91450" marT="45725" marB="45725" anchor="ctr"/>
                </a:tc>
                <a:extLst>
                  <a:ext uri="{0D108BD9-81ED-4DB2-BD59-A6C34878D82A}">
                    <a16:rowId xmlns:a16="http://schemas.microsoft.com/office/drawing/2014/main" val="10005"/>
                  </a:ext>
                </a:extLst>
              </a:tr>
              <a:tr h="370850">
                <a:tc>
                  <a:txBody>
                    <a:bodyPr/>
                    <a:lstStyle/>
                    <a:p>
                      <a:pPr marL="0" marR="0" lvl="0" indent="0" algn="l" rtl="0">
                        <a:lnSpc>
                          <a:spcPct val="100000"/>
                        </a:lnSpc>
                        <a:spcBef>
                          <a:spcPts val="0"/>
                        </a:spcBef>
                        <a:spcAft>
                          <a:spcPts val="0"/>
                        </a:spcAft>
                        <a:buNone/>
                      </a:pPr>
                      <a:r>
                        <a:rPr lang="en-US" sz="1400" u="none" strike="noStrike" cap="none"/>
                        <a:t>Determine your mutual relationship needs and expectations.</a:t>
                      </a:r>
                      <a:endParaRPr/>
                    </a:p>
                  </a:txBody>
                  <a:tcPr marL="91450" marR="91450" marT="45725" marB="45725" anchor="ctr"/>
                </a:tc>
                <a:extLst>
                  <a:ext uri="{0D108BD9-81ED-4DB2-BD59-A6C34878D82A}">
                    <a16:rowId xmlns:a16="http://schemas.microsoft.com/office/drawing/2014/main" val="10006"/>
                  </a:ext>
                </a:extLst>
              </a:tr>
              <a:tr h="370850">
                <a:tc>
                  <a:txBody>
                    <a:bodyPr/>
                    <a:lstStyle/>
                    <a:p>
                      <a:pPr marL="0" marR="0" lvl="0" indent="0" algn="l" rtl="0">
                        <a:lnSpc>
                          <a:spcPct val="100000"/>
                        </a:lnSpc>
                        <a:spcBef>
                          <a:spcPts val="0"/>
                        </a:spcBef>
                        <a:spcAft>
                          <a:spcPts val="0"/>
                        </a:spcAft>
                        <a:buNone/>
                      </a:pPr>
                      <a:r>
                        <a:rPr lang="en-US" sz="1400" u="none" strike="noStrike" cap="none"/>
                        <a:t>Talk about the apprentice’s learning and development goals.</a:t>
                      </a:r>
                      <a:endParaRPr/>
                    </a:p>
                  </a:txBody>
                  <a:tcPr marL="91450" marR="91450" marT="45725" marB="45725" anchor="ctr"/>
                </a:tc>
                <a:extLst>
                  <a:ext uri="{0D108BD9-81ED-4DB2-BD59-A6C34878D82A}">
                    <a16:rowId xmlns:a16="http://schemas.microsoft.com/office/drawing/2014/main" val="10007"/>
                  </a:ext>
                </a:extLst>
              </a:tr>
              <a:tr h="370850">
                <a:tc>
                  <a:txBody>
                    <a:bodyPr/>
                    <a:lstStyle/>
                    <a:p>
                      <a:pPr marL="0" marR="0" lvl="0" indent="0" algn="l" rtl="0">
                        <a:lnSpc>
                          <a:spcPct val="100000"/>
                        </a:lnSpc>
                        <a:spcBef>
                          <a:spcPts val="0"/>
                        </a:spcBef>
                        <a:spcAft>
                          <a:spcPts val="0"/>
                        </a:spcAft>
                        <a:buNone/>
                      </a:pPr>
                      <a:r>
                        <a:rPr lang="en-US" sz="1400" u="none" strike="noStrike" cap="none"/>
                        <a:t>Discuss personality and learning styles.</a:t>
                      </a:r>
                      <a:endParaRPr/>
                    </a:p>
                  </a:txBody>
                  <a:tcPr marL="91450" marR="91450" marT="45725" marB="45725" anchor="ctr"/>
                </a:tc>
                <a:extLst>
                  <a:ext uri="{0D108BD9-81ED-4DB2-BD59-A6C34878D82A}">
                    <a16:rowId xmlns:a16="http://schemas.microsoft.com/office/drawing/2014/main" val="10008"/>
                  </a:ext>
                </a:extLst>
              </a:tr>
            </a:tbl>
          </a:graphicData>
        </a:graphic>
      </p:graphicFrame>
      <p:sp>
        <p:nvSpPr>
          <p:cNvPr id="2" name="Rectangle 1">
            <a:extLst>
              <a:ext uri="{FF2B5EF4-FFF2-40B4-BE49-F238E27FC236}">
                <a16:creationId xmlns:a16="http://schemas.microsoft.com/office/drawing/2014/main" id="{36CCA760-2D2F-3B17-638F-B5502B3620B0}"/>
              </a:ext>
            </a:extLst>
          </p:cNvPr>
          <p:cNvSpPr/>
          <p:nvPr/>
        </p:nvSpPr>
        <p:spPr>
          <a:xfrm>
            <a:off x="159798" y="4709361"/>
            <a:ext cx="2689934" cy="32783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4"/>
        <p:cNvGrpSpPr/>
        <p:nvPr/>
      </p:nvGrpSpPr>
      <p:grpSpPr>
        <a:xfrm>
          <a:off x="0" y="0"/>
          <a:ext cx="0" cy="0"/>
          <a:chOff x="0" y="0"/>
          <a:chExt cx="0" cy="0"/>
        </a:xfrm>
      </p:grpSpPr>
      <p:sp>
        <p:nvSpPr>
          <p:cNvPr id="135" name="Google Shape;135;p12"/>
          <p:cNvSpPr/>
          <p:nvPr/>
        </p:nvSpPr>
        <p:spPr>
          <a:xfrm>
            <a:off x="342925" y="978200"/>
            <a:ext cx="5203500"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 name="Google Shape;136;p12"/>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sz="2820">
                <a:solidFill>
                  <a:srgbClr val="151E49"/>
                </a:solidFill>
                <a:latin typeface="Bebas Neue"/>
                <a:ea typeface="Bebas Neue"/>
                <a:cs typeface="Bebas Neue"/>
                <a:sym typeface="Bebas Neue"/>
              </a:rPr>
              <a:t>What is my Mentor Identity?</a:t>
            </a:r>
            <a:endParaRPr sz="2820">
              <a:solidFill>
                <a:srgbClr val="151E49"/>
              </a:solidFill>
              <a:latin typeface="Bebas Neue"/>
              <a:ea typeface="Bebas Neue"/>
              <a:cs typeface="Bebas Neue"/>
              <a:sym typeface="Bebas Neue"/>
            </a:endParaRPr>
          </a:p>
        </p:txBody>
      </p:sp>
      <p:sp>
        <p:nvSpPr>
          <p:cNvPr id="137" name="Google Shape;137;p12"/>
          <p:cNvSpPr txBox="1">
            <a:spLocks noGrp="1"/>
          </p:cNvSpPr>
          <p:nvPr>
            <p:ph type="body" idx="1"/>
          </p:nvPr>
        </p:nvSpPr>
        <p:spPr>
          <a:xfrm>
            <a:off x="367406" y="1067900"/>
            <a:ext cx="5154300" cy="3416400"/>
          </a:xfrm>
          <a:prstGeom prst="rect">
            <a:avLst/>
          </a:prstGeom>
          <a:noFill/>
          <a:ln>
            <a:noFill/>
          </a:ln>
        </p:spPr>
        <p:txBody>
          <a:bodyPr spcFirstLastPara="1" wrap="square" lIns="91425" tIns="91425" rIns="91425" bIns="91425" anchor="t" anchorCtr="0">
            <a:normAutofit fontScale="92500" lnSpcReduction="10000"/>
          </a:bodyPr>
          <a:lstStyle/>
          <a:p>
            <a:pPr marL="0" lvl="0" indent="0" algn="l" rtl="0">
              <a:lnSpc>
                <a:spcPct val="115000"/>
              </a:lnSpc>
              <a:spcBef>
                <a:spcPts val="0"/>
              </a:spcBef>
              <a:spcAft>
                <a:spcPts val="0"/>
              </a:spcAft>
              <a:buSzPct val="97297"/>
              <a:buNone/>
            </a:pPr>
            <a:r>
              <a:rPr lang="en-US" sz="2000">
                <a:solidFill>
                  <a:srgbClr val="434A6D"/>
                </a:solidFill>
              </a:rPr>
              <a:t>   </a:t>
            </a:r>
            <a:endParaRPr/>
          </a:p>
          <a:p>
            <a:pPr marL="457200" lvl="0" indent="-457200" algn="l" rtl="0">
              <a:lnSpc>
                <a:spcPct val="115000"/>
              </a:lnSpc>
              <a:spcBef>
                <a:spcPts val="1200"/>
              </a:spcBef>
              <a:spcAft>
                <a:spcPts val="0"/>
              </a:spcAft>
              <a:buClr>
                <a:schemeClr val="dk1"/>
              </a:buClr>
              <a:buSzPct val="97297"/>
              <a:buAutoNum type="arabicPeriod"/>
            </a:pPr>
            <a:r>
              <a:rPr lang="en-US" sz="2000">
                <a:solidFill>
                  <a:schemeClr val="dk1"/>
                </a:solidFill>
              </a:rPr>
              <a:t>Identity is defined as an enduring set of attributes, beliefs, values, motives and experiences by which people define themselves (Daloz, 2012).</a:t>
            </a:r>
            <a:endParaRPr>
              <a:solidFill>
                <a:schemeClr val="dk1"/>
              </a:solidFill>
            </a:endParaRPr>
          </a:p>
          <a:p>
            <a:pPr marL="457200" lvl="0" indent="-457200" algn="l" rtl="0">
              <a:lnSpc>
                <a:spcPct val="115000"/>
              </a:lnSpc>
              <a:spcBef>
                <a:spcPts val="1200"/>
              </a:spcBef>
              <a:spcAft>
                <a:spcPts val="0"/>
              </a:spcAft>
              <a:buClr>
                <a:schemeClr val="dk1"/>
              </a:buClr>
              <a:buSzPct val="97297"/>
              <a:buAutoNum type="arabicPeriod"/>
            </a:pPr>
            <a:r>
              <a:rPr lang="en-US" sz="2000">
                <a:solidFill>
                  <a:schemeClr val="dk1"/>
                </a:solidFill>
              </a:rPr>
              <a:t>Mentor identity is a process of being and becoming, shaped by interactions between self-image and perceptions of how others view oneself.</a:t>
            </a:r>
            <a:endParaRPr>
              <a:solidFill>
                <a:schemeClr val="dk1"/>
              </a:solidFill>
            </a:endParaRPr>
          </a:p>
          <a:p>
            <a:pPr marL="457200" lvl="0" indent="-342900" algn="l" rtl="0">
              <a:lnSpc>
                <a:spcPct val="115000"/>
              </a:lnSpc>
              <a:spcBef>
                <a:spcPts val="1200"/>
              </a:spcBef>
              <a:spcAft>
                <a:spcPts val="1200"/>
              </a:spcAft>
              <a:buSzPct val="97297"/>
              <a:buNone/>
            </a:pPr>
            <a:endParaRPr sz="2000">
              <a:solidFill>
                <a:srgbClr val="434A6D"/>
              </a:solidFill>
            </a:endParaRPr>
          </a:p>
        </p:txBody>
      </p:sp>
      <p:pic>
        <p:nvPicPr>
          <p:cNvPr id="138" name="Google Shape;138;p12" descr="A magnifying glass over a fingerprint&#10;&#10;Description automatically generated"/>
          <p:cNvPicPr preferRelativeResize="0">
            <a:picLocks noGrp="1"/>
          </p:cNvPicPr>
          <p:nvPr>
            <p:ph type="pic" idx="2"/>
          </p:nvPr>
        </p:nvPicPr>
        <p:blipFill rotWithShape="1">
          <a:blip r:embed="rId4">
            <a:alphaModFix/>
          </a:blip>
          <a:srcRect l="9804" r="9803"/>
          <a:stretch/>
        </p:blipFill>
        <p:spPr>
          <a:xfrm>
            <a:off x="5714450" y="1067900"/>
            <a:ext cx="2835190" cy="3382306"/>
          </a:xfrm>
          <a:prstGeom prst="rect">
            <a:avLst/>
          </a:prstGeom>
          <a:noFill/>
          <a:ln w="28575" cap="flat" cmpd="sng">
            <a:solidFill>
              <a:srgbClr val="F6BD0F"/>
            </a:solidFill>
            <a:prstDash val="solid"/>
            <a:round/>
            <a:headEnd type="none" w="sm" len="sm"/>
            <a:tailEnd type="none" w="sm" len="sm"/>
          </a:ln>
          <a:effectLst>
            <a:outerShdw blurRad="57150" dist="19050" dir="5400000" algn="bl" rotWithShape="0">
              <a:srgbClr val="000000">
                <a:alpha val="49803"/>
              </a:srgbClr>
            </a:outerShdw>
          </a:effectLst>
        </p:spPr>
      </p:pic>
      <p:sp>
        <p:nvSpPr>
          <p:cNvPr id="2" name="Rectangle 1">
            <a:extLst>
              <a:ext uri="{FF2B5EF4-FFF2-40B4-BE49-F238E27FC236}">
                <a16:creationId xmlns:a16="http://schemas.microsoft.com/office/drawing/2014/main" id="{AD008FDA-D256-3237-6623-45376709B7E5}"/>
              </a:ext>
            </a:extLst>
          </p:cNvPr>
          <p:cNvSpPr/>
          <p:nvPr/>
        </p:nvSpPr>
        <p:spPr>
          <a:xfrm>
            <a:off x="159798" y="4709361"/>
            <a:ext cx="2689934" cy="32783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2"/>
        <p:cNvGrpSpPr/>
        <p:nvPr/>
      </p:nvGrpSpPr>
      <p:grpSpPr>
        <a:xfrm>
          <a:off x="0" y="0"/>
          <a:ext cx="0" cy="0"/>
          <a:chOff x="0" y="0"/>
          <a:chExt cx="0" cy="0"/>
        </a:xfrm>
      </p:grpSpPr>
      <p:sp>
        <p:nvSpPr>
          <p:cNvPr id="143" name="Google Shape;143;p13"/>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sz="2820">
                <a:solidFill>
                  <a:srgbClr val="151E49"/>
                </a:solidFill>
                <a:latin typeface="Bebas Neue"/>
                <a:ea typeface="Bebas Neue"/>
                <a:cs typeface="Bebas Neue"/>
                <a:sym typeface="Bebas Neue"/>
              </a:rPr>
              <a:t>Check for understanding</a:t>
            </a:r>
            <a:endParaRPr/>
          </a:p>
        </p:txBody>
      </p:sp>
      <p:sp>
        <p:nvSpPr>
          <p:cNvPr id="144" name="Google Shape;144;p13"/>
          <p:cNvSpPr txBox="1">
            <a:spLocks noGrp="1"/>
          </p:cNvSpPr>
          <p:nvPr>
            <p:ph type="body" idx="1"/>
          </p:nvPr>
        </p:nvSpPr>
        <p:spPr>
          <a:xfrm>
            <a:off x="311700" y="1141563"/>
            <a:ext cx="8520600" cy="3416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80"/>
              <a:buNone/>
            </a:pPr>
            <a:r>
              <a:rPr lang="en-US" sz="2100">
                <a:solidFill>
                  <a:schemeClr val="dk1"/>
                </a:solidFill>
                <a:latin typeface="Arial"/>
                <a:ea typeface="Arial"/>
                <a:cs typeface="Arial"/>
                <a:sym typeface="Arial"/>
              </a:rPr>
              <a:t>Our identity evidences our authenticity and demonstrates the values, beliefs and perspectives we espouse as we perform our roles as mentors,</a:t>
            </a:r>
            <a:r>
              <a:rPr lang="en-US" sz="2100">
                <a:solidFill>
                  <a:schemeClr val="dk1"/>
                </a:solidFill>
              </a:rPr>
              <a:t> making who we are an integral aspect of mentoring practice. </a:t>
            </a:r>
            <a:endParaRPr sz="2100">
              <a:solidFill>
                <a:schemeClr val="dk1"/>
              </a:solidFill>
            </a:endParaRPr>
          </a:p>
          <a:p>
            <a:pPr marL="0" lvl="0" indent="0" algn="l" rtl="0">
              <a:lnSpc>
                <a:spcPct val="115000"/>
              </a:lnSpc>
              <a:spcBef>
                <a:spcPts val="1200"/>
              </a:spcBef>
              <a:spcAft>
                <a:spcPts val="0"/>
              </a:spcAft>
              <a:buSzPts val="2880"/>
              <a:buNone/>
            </a:pPr>
            <a:endParaRPr>
              <a:solidFill>
                <a:schemeClr val="dk1"/>
              </a:solidFill>
            </a:endParaRPr>
          </a:p>
          <a:p>
            <a:pPr marL="514350" lvl="0" indent="-533400" algn="l" rtl="0">
              <a:lnSpc>
                <a:spcPct val="115000"/>
              </a:lnSpc>
              <a:spcBef>
                <a:spcPts val="1200"/>
              </a:spcBef>
              <a:spcAft>
                <a:spcPts val="0"/>
              </a:spcAft>
              <a:buClr>
                <a:schemeClr val="dk1"/>
              </a:buClr>
              <a:buSzPts val="2100"/>
              <a:buAutoNum type="arabicPeriod"/>
            </a:pPr>
            <a:r>
              <a:rPr lang="en-US" sz="2100">
                <a:solidFill>
                  <a:schemeClr val="dk1"/>
                </a:solidFill>
              </a:rPr>
              <a:t>Who do you believe you are as a mentor? </a:t>
            </a:r>
            <a:endParaRPr sz="2100">
              <a:solidFill>
                <a:schemeClr val="dk1"/>
              </a:solidFill>
            </a:endParaRPr>
          </a:p>
          <a:p>
            <a:pPr marL="514350" lvl="0" indent="-533400" algn="l" rtl="0">
              <a:lnSpc>
                <a:spcPct val="115000"/>
              </a:lnSpc>
              <a:spcBef>
                <a:spcPts val="1200"/>
              </a:spcBef>
              <a:spcAft>
                <a:spcPts val="1200"/>
              </a:spcAft>
              <a:buClr>
                <a:schemeClr val="dk1"/>
              </a:buClr>
              <a:buSzPts val="2100"/>
              <a:buAutoNum type="arabicPeriod"/>
            </a:pPr>
            <a:r>
              <a:rPr lang="en-US" sz="2100">
                <a:solidFill>
                  <a:schemeClr val="dk1"/>
                </a:solidFill>
              </a:rPr>
              <a:t>How is your mentor identity shaped by your experiences, values, beliefs, and perspectives?</a:t>
            </a:r>
            <a:endParaRPr sz="2100">
              <a:solidFill>
                <a:schemeClr val="dk1"/>
              </a:solidFill>
            </a:endParaRPr>
          </a:p>
        </p:txBody>
      </p:sp>
      <p:sp>
        <p:nvSpPr>
          <p:cNvPr id="2" name="Rectangle 1">
            <a:extLst>
              <a:ext uri="{FF2B5EF4-FFF2-40B4-BE49-F238E27FC236}">
                <a16:creationId xmlns:a16="http://schemas.microsoft.com/office/drawing/2014/main" id="{9F483614-43A7-EB39-461B-7C8CD0EDE036}"/>
              </a:ext>
            </a:extLst>
          </p:cNvPr>
          <p:cNvSpPr/>
          <p:nvPr/>
        </p:nvSpPr>
        <p:spPr>
          <a:xfrm>
            <a:off x="159798" y="4709361"/>
            <a:ext cx="2689934" cy="32783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8"/>
        <p:cNvGrpSpPr/>
        <p:nvPr/>
      </p:nvGrpSpPr>
      <p:grpSpPr>
        <a:xfrm>
          <a:off x="0" y="0"/>
          <a:ext cx="0" cy="0"/>
          <a:chOff x="0" y="0"/>
          <a:chExt cx="0" cy="0"/>
        </a:xfrm>
      </p:grpSpPr>
      <p:sp>
        <p:nvSpPr>
          <p:cNvPr id="149" name="Google Shape;149;p14"/>
          <p:cNvSpPr/>
          <p:nvPr/>
        </p:nvSpPr>
        <p:spPr>
          <a:xfrm>
            <a:off x="342925" y="978200"/>
            <a:ext cx="5203500"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0" name="Google Shape;150;p14"/>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sz="2820">
                <a:solidFill>
                  <a:srgbClr val="151E49"/>
                </a:solidFill>
                <a:latin typeface="Bebas Neue"/>
                <a:ea typeface="Bebas Neue"/>
                <a:cs typeface="Bebas Neue"/>
                <a:sym typeface="Bebas Neue"/>
              </a:rPr>
              <a:t>What is my Mentoring Style?</a:t>
            </a:r>
            <a:endParaRPr sz="2820">
              <a:solidFill>
                <a:srgbClr val="151E49"/>
              </a:solidFill>
              <a:latin typeface="Bebas Neue"/>
              <a:ea typeface="Bebas Neue"/>
              <a:cs typeface="Bebas Neue"/>
              <a:sym typeface="Bebas Neue"/>
            </a:endParaRPr>
          </a:p>
        </p:txBody>
      </p:sp>
      <p:sp>
        <p:nvSpPr>
          <p:cNvPr id="151" name="Google Shape;151;p14"/>
          <p:cNvSpPr txBox="1">
            <a:spLocks noGrp="1"/>
          </p:cNvSpPr>
          <p:nvPr>
            <p:ph type="body" idx="1"/>
          </p:nvPr>
        </p:nvSpPr>
        <p:spPr>
          <a:xfrm>
            <a:off x="367406" y="1067900"/>
            <a:ext cx="5154300" cy="3416400"/>
          </a:xfrm>
          <a:prstGeom prst="rect">
            <a:avLst/>
          </a:prstGeom>
          <a:noFill/>
          <a:ln>
            <a:noFill/>
          </a:ln>
        </p:spPr>
        <p:txBody>
          <a:bodyPr spcFirstLastPara="1" wrap="square" lIns="91425" tIns="91425" rIns="91425" bIns="91425" anchor="t" anchorCtr="0">
            <a:normAutofit fontScale="85000" lnSpcReduction="10000"/>
          </a:bodyPr>
          <a:lstStyle/>
          <a:p>
            <a:pPr marL="457200" lvl="0" indent="-457200" algn="l" rtl="0">
              <a:lnSpc>
                <a:spcPct val="115000"/>
              </a:lnSpc>
              <a:spcBef>
                <a:spcPts val="0"/>
              </a:spcBef>
              <a:spcAft>
                <a:spcPts val="0"/>
              </a:spcAft>
              <a:buClr>
                <a:schemeClr val="dk1"/>
              </a:buClr>
              <a:buSzPct val="105882"/>
              <a:buAutoNum type="arabicPeriod"/>
            </a:pPr>
            <a:r>
              <a:rPr lang="en-US" sz="2000">
                <a:solidFill>
                  <a:schemeClr val="dk1"/>
                </a:solidFill>
              </a:rPr>
              <a:t>Mentoring style refers to the forms of   behavior or strategies that mentors employ.</a:t>
            </a:r>
            <a:endParaRPr>
              <a:solidFill>
                <a:schemeClr val="dk1"/>
              </a:solidFill>
            </a:endParaRPr>
          </a:p>
          <a:p>
            <a:pPr marL="457200" lvl="0" indent="-457200" algn="l" rtl="0">
              <a:lnSpc>
                <a:spcPct val="115000"/>
              </a:lnSpc>
              <a:spcBef>
                <a:spcPts val="1200"/>
              </a:spcBef>
              <a:spcAft>
                <a:spcPts val="0"/>
              </a:spcAft>
              <a:buClr>
                <a:schemeClr val="dk1"/>
              </a:buClr>
              <a:buSzPct val="105882"/>
              <a:buAutoNum type="arabicPeriod"/>
            </a:pPr>
            <a:r>
              <a:rPr lang="en-US" sz="2000">
                <a:solidFill>
                  <a:schemeClr val="dk1"/>
                </a:solidFill>
              </a:rPr>
              <a:t>Mentors are guides (Daloz, 2012).</a:t>
            </a:r>
            <a:endParaRPr>
              <a:solidFill>
                <a:schemeClr val="dk1"/>
              </a:solidFill>
            </a:endParaRPr>
          </a:p>
          <a:p>
            <a:pPr marL="457200" lvl="0" indent="-457200" algn="l" rtl="0">
              <a:lnSpc>
                <a:spcPct val="115000"/>
              </a:lnSpc>
              <a:spcBef>
                <a:spcPts val="1200"/>
              </a:spcBef>
              <a:spcAft>
                <a:spcPts val="1200"/>
              </a:spcAft>
              <a:buClr>
                <a:schemeClr val="dk1"/>
              </a:buClr>
              <a:buSzPct val="105882"/>
              <a:buAutoNum type="arabicPeriod"/>
            </a:pPr>
            <a:r>
              <a:rPr lang="en-US" sz="2000">
                <a:solidFill>
                  <a:schemeClr val="dk1"/>
                </a:solidFill>
              </a:rPr>
              <a:t>“Effective mentors need a style that balances the level of engagement in the relationship, being approachable and available, yet providing the apprentice with freedom to explore their learning and learn from their experiences” (Daloz, 2012, p. 15)</a:t>
            </a:r>
            <a:endParaRPr>
              <a:solidFill>
                <a:schemeClr val="dk1"/>
              </a:solidFill>
            </a:endParaRPr>
          </a:p>
        </p:txBody>
      </p:sp>
      <p:pic>
        <p:nvPicPr>
          <p:cNvPr id="152" name="Google Shape;152;p14" descr="Women sitting at a table looking at a computer&#10;&#10;Description automatically generated"/>
          <p:cNvPicPr preferRelativeResize="0">
            <a:picLocks noGrp="1"/>
          </p:cNvPicPr>
          <p:nvPr>
            <p:ph type="pic" idx="2"/>
          </p:nvPr>
        </p:nvPicPr>
        <p:blipFill rotWithShape="1">
          <a:blip r:embed="rId4">
            <a:alphaModFix/>
          </a:blip>
          <a:srcRect l="14219" r="14219"/>
          <a:stretch/>
        </p:blipFill>
        <p:spPr>
          <a:xfrm>
            <a:off x="5485759" y="1091913"/>
            <a:ext cx="3490335" cy="3360161"/>
          </a:xfrm>
          <a:prstGeom prst="rect">
            <a:avLst/>
          </a:prstGeom>
          <a:noFill/>
          <a:ln w="28575" cap="flat" cmpd="sng">
            <a:solidFill>
              <a:srgbClr val="F6BD0F"/>
            </a:solidFill>
            <a:prstDash val="solid"/>
            <a:round/>
            <a:headEnd type="none" w="sm" len="sm"/>
            <a:tailEnd type="none" w="sm" len="sm"/>
          </a:ln>
          <a:effectLst>
            <a:outerShdw blurRad="57150" dist="19050" dir="5400000" algn="bl" rotWithShape="0">
              <a:srgbClr val="000000">
                <a:alpha val="49803"/>
              </a:srgbClr>
            </a:outerShdw>
          </a:effectLst>
        </p:spPr>
      </p:pic>
      <p:sp>
        <p:nvSpPr>
          <p:cNvPr id="2" name="Rectangle 1">
            <a:extLst>
              <a:ext uri="{FF2B5EF4-FFF2-40B4-BE49-F238E27FC236}">
                <a16:creationId xmlns:a16="http://schemas.microsoft.com/office/drawing/2014/main" id="{4D4D6A8A-20EA-01C3-C179-4B6BB93A8033}"/>
              </a:ext>
            </a:extLst>
          </p:cNvPr>
          <p:cNvSpPr/>
          <p:nvPr/>
        </p:nvSpPr>
        <p:spPr>
          <a:xfrm>
            <a:off x="159798" y="4709361"/>
            <a:ext cx="2689934" cy="32783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6"/>
        <p:cNvGrpSpPr/>
        <p:nvPr/>
      </p:nvGrpSpPr>
      <p:grpSpPr>
        <a:xfrm>
          <a:off x="0" y="0"/>
          <a:ext cx="0" cy="0"/>
          <a:chOff x="0" y="0"/>
          <a:chExt cx="0" cy="0"/>
        </a:xfrm>
      </p:grpSpPr>
      <p:sp>
        <p:nvSpPr>
          <p:cNvPr id="157" name="Google Shape;157;p15"/>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sz="2820">
                <a:solidFill>
                  <a:srgbClr val="151E49"/>
                </a:solidFill>
                <a:latin typeface="Bebas Neue"/>
                <a:ea typeface="Bebas Neue"/>
                <a:cs typeface="Bebas Neue"/>
                <a:sym typeface="Bebas Neue"/>
              </a:rPr>
              <a:t>Check for understanding</a:t>
            </a:r>
            <a:endParaRPr/>
          </a:p>
        </p:txBody>
      </p:sp>
      <p:sp>
        <p:nvSpPr>
          <p:cNvPr id="158" name="Google Shape;158;p15"/>
          <p:cNvSpPr txBox="1">
            <a:spLocks noGrp="1"/>
          </p:cNvSpPr>
          <p:nvPr>
            <p:ph type="body" idx="1"/>
          </p:nvPr>
        </p:nvSpPr>
        <p:spPr>
          <a:xfrm>
            <a:off x="311700" y="1205750"/>
            <a:ext cx="8639700" cy="3352200"/>
          </a:xfrm>
          <a:prstGeom prst="rect">
            <a:avLst/>
          </a:prstGeom>
          <a:noFill/>
          <a:ln>
            <a:noFill/>
          </a:ln>
        </p:spPr>
        <p:txBody>
          <a:bodyPr spcFirstLastPara="1" wrap="square" lIns="91425" tIns="91425" rIns="91425" bIns="91425" anchor="t" anchorCtr="0">
            <a:normAutofit fontScale="70000" lnSpcReduction="20000"/>
          </a:bodyPr>
          <a:lstStyle/>
          <a:p>
            <a:pPr marL="0" lvl="0" indent="0" algn="l" rtl="0">
              <a:lnSpc>
                <a:spcPct val="115000"/>
              </a:lnSpc>
              <a:spcBef>
                <a:spcPts val="0"/>
              </a:spcBef>
              <a:spcAft>
                <a:spcPts val="0"/>
              </a:spcAft>
              <a:buSzPct val="80357"/>
              <a:buNone/>
            </a:pPr>
            <a:r>
              <a:rPr lang="en-US" sz="3200">
                <a:solidFill>
                  <a:schemeClr val="dk1"/>
                </a:solidFill>
              </a:rPr>
              <a:t>Reread this quote:</a:t>
            </a:r>
            <a:endParaRPr>
              <a:solidFill>
                <a:schemeClr val="dk1"/>
              </a:solidFill>
            </a:endParaRPr>
          </a:p>
          <a:p>
            <a:pPr marL="0" lvl="0" indent="0" algn="l" rtl="0">
              <a:lnSpc>
                <a:spcPct val="115000"/>
              </a:lnSpc>
              <a:spcBef>
                <a:spcPts val="1200"/>
              </a:spcBef>
              <a:spcAft>
                <a:spcPts val="0"/>
              </a:spcAft>
              <a:buSzPct val="80357"/>
              <a:buNone/>
            </a:pPr>
            <a:r>
              <a:rPr lang="en-US" sz="3200">
                <a:solidFill>
                  <a:schemeClr val="dk1"/>
                </a:solidFill>
              </a:rPr>
              <a:t>“Effective mentors need a style that balances the level of engagement in the relationship, being approachable and available, yet providing the apprentice with freedom to explore their learning and learn from their experiences” (Daloz, 2012, p. 15)</a:t>
            </a:r>
            <a:endParaRPr>
              <a:solidFill>
                <a:schemeClr val="dk1"/>
              </a:solidFill>
            </a:endParaRPr>
          </a:p>
          <a:p>
            <a:pPr marL="0" lvl="0" indent="0" algn="l" rtl="0">
              <a:lnSpc>
                <a:spcPct val="115000"/>
              </a:lnSpc>
              <a:spcBef>
                <a:spcPts val="1200"/>
              </a:spcBef>
              <a:spcAft>
                <a:spcPts val="1200"/>
              </a:spcAft>
              <a:buSzPct val="80357"/>
              <a:buNone/>
            </a:pPr>
            <a:r>
              <a:rPr lang="en-US" sz="3200">
                <a:solidFill>
                  <a:schemeClr val="dk1"/>
                </a:solidFill>
              </a:rPr>
              <a:t>How does your mentoring style balance engagement, approachability, availability, and providing the apprentice with freedom to learn from their experiences?</a:t>
            </a:r>
            <a:endParaRPr>
              <a:solidFill>
                <a:schemeClr val="dk1"/>
              </a:solidFill>
            </a:endParaRPr>
          </a:p>
        </p:txBody>
      </p:sp>
      <p:sp>
        <p:nvSpPr>
          <p:cNvPr id="2" name="Rectangle 1">
            <a:extLst>
              <a:ext uri="{FF2B5EF4-FFF2-40B4-BE49-F238E27FC236}">
                <a16:creationId xmlns:a16="http://schemas.microsoft.com/office/drawing/2014/main" id="{FFDE9432-57F9-CF79-314D-9B60388CAB52}"/>
              </a:ext>
            </a:extLst>
          </p:cNvPr>
          <p:cNvSpPr/>
          <p:nvPr/>
        </p:nvSpPr>
        <p:spPr>
          <a:xfrm>
            <a:off x="159798" y="4709361"/>
            <a:ext cx="2689934" cy="32783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2"/>
        <p:cNvGrpSpPr/>
        <p:nvPr/>
      </p:nvGrpSpPr>
      <p:grpSpPr>
        <a:xfrm>
          <a:off x="0" y="0"/>
          <a:ext cx="0" cy="0"/>
          <a:chOff x="0" y="0"/>
          <a:chExt cx="0" cy="0"/>
        </a:xfrm>
      </p:grpSpPr>
      <p:sp>
        <p:nvSpPr>
          <p:cNvPr id="163" name="Google Shape;163;p16"/>
          <p:cNvSpPr/>
          <p:nvPr/>
        </p:nvSpPr>
        <p:spPr>
          <a:xfrm>
            <a:off x="318206" y="1023050"/>
            <a:ext cx="5203500"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4" name="Google Shape;164;p16"/>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sz="2820">
                <a:solidFill>
                  <a:srgbClr val="151E49"/>
                </a:solidFill>
                <a:latin typeface="Bebas Neue"/>
                <a:ea typeface="Bebas Neue"/>
                <a:cs typeface="Bebas Neue"/>
                <a:sym typeface="Bebas Neue"/>
              </a:rPr>
              <a:t>What do I have to offer an apprentice?</a:t>
            </a:r>
            <a:endParaRPr sz="2820">
              <a:solidFill>
                <a:srgbClr val="151E49"/>
              </a:solidFill>
              <a:latin typeface="Bebas Neue"/>
              <a:ea typeface="Bebas Neue"/>
              <a:cs typeface="Bebas Neue"/>
              <a:sym typeface="Bebas Neue"/>
            </a:endParaRPr>
          </a:p>
        </p:txBody>
      </p:sp>
      <p:sp>
        <p:nvSpPr>
          <p:cNvPr id="165" name="Google Shape;165;p16"/>
          <p:cNvSpPr txBox="1">
            <a:spLocks noGrp="1"/>
          </p:cNvSpPr>
          <p:nvPr>
            <p:ph type="body" idx="1"/>
          </p:nvPr>
        </p:nvSpPr>
        <p:spPr>
          <a:xfrm>
            <a:off x="367406" y="1067900"/>
            <a:ext cx="5154300" cy="3416400"/>
          </a:xfrm>
          <a:prstGeom prst="rect">
            <a:avLst/>
          </a:prstGeom>
          <a:noFill/>
          <a:ln>
            <a:noFill/>
          </a:ln>
        </p:spPr>
        <p:txBody>
          <a:bodyPr spcFirstLastPara="1" wrap="square" lIns="91425" tIns="91425" rIns="91425" bIns="91425" anchor="t" anchorCtr="0">
            <a:normAutofit lnSpcReduction="10000"/>
          </a:bodyPr>
          <a:lstStyle/>
          <a:p>
            <a:pPr marL="457200" lvl="0" indent="-457200" algn="l" rtl="0">
              <a:lnSpc>
                <a:spcPct val="115000"/>
              </a:lnSpc>
              <a:spcBef>
                <a:spcPts val="0"/>
              </a:spcBef>
              <a:spcAft>
                <a:spcPts val="0"/>
              </a:spcAft>
              <a:buClr>
                <a:schemeClr val="dk1"/>
              </a:buClr>
              <a:buSzPts val="1800"/>
              <a:buAutoNum type="arabicPeriod"/>
            </a:pPr>
            <a:r>
              <a:rPr lang="en-US" sz="2000">
                <a:solidFill>
                  <a:schemeClr val="dk1"/>
                </a:solidFill>
              </a:rPr>
              <a:t>I can provide support, feedback, and direction.</a:t>
            </a:r>
            <a:endParaRPr>
              <a:solidFill>
                <a:schemeClr val="dk1"/>
              </a:solidFill>
            </a:endParaRPr>
          </a:p>
          <a:p>
            <a:pPr marL="457200" lvl="0" indent="-457200" algn="l" rtl="0">
              <a:lnSpc>
                <a:spcPct val="115000"/>
              </a:lnSpc>
              <a:spcBef>
                <a:spcPts val="1200"/>
              </a:spcBef>
              <a:spcAft>
                <a:spcPts val="0"/>
              </a:spcAft>
              <a:buClr>
                <a:schemeClr val="dk1"/>
              </a:buClr>
              <a:buSzPts val="1800"/>
              <a:buAutoNum type="arabicPeriod"/>
            </a:pPr>
            <a:r>
              <a:rPr lang="en-US" sz="2000">
                <a:solidFill>
                  <a:schemeClr val="dk1"/>
                </a:solidFill>
              </a:rPr>
              <a:t>I can create and maintain a welcoming environment and provide emotional and psychological support.</a:t>
            </a:r>
            <a:endParaRPr>
              <a:solidFill>
                <a:schemeClr val="dk1"/>
              </a:solidFill>
            </a:endParaRPr>
          </a:p>
          <a:p>
            <a:pPr marL="457200" lvl="0" indent="-457200" algn="l" rtl="0">
              <a:lnSpc>
                <a:spcPct val="115000"/>
              </a:lnSpc>
              <a:spcBef>
                <a:spcPts val="1200"/>
              </a:spcBef>
              <a:spcAft>
                <a:spcPts val="0"/>
              </a:spcAft>
              <a:buClr>
                <a:schemeClr val="dk1"/>
              </a:buClr>
              <a:buSzPts val="1800"/>
              <a:buAutoNum type="arabicPeriod"/>
            </a:pPr>
            <a:r>
              <a:rPr lang="en-US" sz="2000">
                <a:solidFill>
                  <a:schemeClr val="dk1"/>
                </a:solidFill>
              </a:rPr>
              <a:t>I can make resources available. </a:t>
            </a:r>
            <a:endParaRPr>
              <a:solidFill>
                <a:schemeClr val="dk1"/>
              </a:solidFill>
            </a:endParaRPr>
          </a:p>
          <a:p>
            <a:pPr marL="457200" lvl="0" indent="-457200" algn="l" rtl="0">
              <a:lnSpc>
                <a:spcPct val="115000"/>
              </a:lnSpc>
              <a:spcBef>
                <a:spcPts val="1200"/>
              </a:spcBef>
              <a:spcAft>
                <a:spcPts val="1200"/>
              </a:spcAft>
              <a:buClr>
                <a:schemeClr val="dk1"/>
              </a:buClr>
              <a:buSzPts val="1800"/>
              <a:buAutoNum type="arabicPeriod"/>
            </a:pPr>
            <a:r>
              <a:rPr lang="en-US" sz="2000">
                <a:solidFill>
                  <a:schemeClr val="dk1"/>
                </a:solidFill>
              </a:rPr>
              <a:t>I can be empathetic, caring and nurturing. </a:t>
            </a:r>
            <a:endParaRPr>
              <a:solidFill>
                <a:schemeClr val="dk1"/>
              </a:solidFill>
            </a:endParaRPr>
          </a:p>
        </p:txBody>
      </p:sp>
      <p:pic>
        <p:nvPicPr>
          <p:cNvPr id="166" name="Google Shape;166;p16" descr="A diagram of mentoring cycle&#10;&#10;Description automatically generated"/>
          <p:cNvPicPr preferRelativeResize="0"/>
          <p:nvPr/>
        </p:nvPicPr>
        <p:blipFill rotWithShape="1">
          <a:blip r:embed="rId4">
            <a:alphaModFix/>
          </a:blip>
          <a:srcRect/>
          <a:stretch/>
        </p:blipFill>
        <p:spPr>
          <a:xfrm>
            <a:off x="5643773" y="1416794"/>
            <a:ext cx="3253339" cy="2718612"/>
          </a:xfrm>
          <a:prstGeom prst="rect">
            <a:avLst/>
          </a:prstGeom>
          <a:noFill/>
          <a:ln w="31750" cap="flat" cmpd="sng">
            <a:solidFill>
              <a:schemeClr val="accent4"/>
            </a:solidFill>
            <a:prstDash val="solid"/>
            <a:round/>
            <a:headEnd type="none" w="sm" len="sm"/>
            <a:tailEnd type="none" w="sm" len="sm"/>
          </a:ln>
        </p:spPr>
      </p:pic>
      <p:sp>
        <p:nvSpPr>
          <p:cNvPr id="2" name="Rectangle 1">
            <a:extLst>
              <a:ext uri="{FF2B5EF4-FFF2-40B4-BE49-F238E27FC236}">
                <a16:creationId xmlns:a16="http://schemas.microsoft.com/office/drawing/2014/main" id="{0C3B2C9F-550F-5D54-AEDE-4F4B0B4D7228}"/>
              </a:ext>
            </a:extLst>
          </p:cNvPr>
          <p:cNvSpPr/>
          <p:nvPr/>
        </p:nvSpPr>
        <p:spPr>
          <a:xfrm>
            <a:off x="159798" y="4709361"/>
            <a:ext cx="2689934" cy="32783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0"/>
        <p:cNvGrpSpPr/>
        <p:nvPr/>
      </p:nvGrpSpPr>
      <p:grpSpPr>
        <a:xfrm>
          <a:off x="0" y="0"/>
          <a:ext cx="0" cy="0"/>
          <a:chOff x="0" y="0"/>
          <a:chExt cx="0" cy="0"/>
        </a:xfrm>
      </p:grpSpPr>
      <p:sp>
        <p:nvSpPr>
          <p:cNvPr id="171" name="Google Shape;171;p17"/>
          <p:cNvSpPr/>
          <p:nvPr/>
        </p:nvSpPr>
        <p:spPr>
          <a:xfrm>
            <a:off x="311700" y="978200"/>
            <a:ext cx="8520600"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2" name="Google Shape;172;p17"/>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sz="2820">
                <a:solidFill>
                  <a:srgbClr val="151E49"/>
                </a:solidFill>
                <a:latin typeface="Bebas Neue"/>
                <a:ea typeface="Bebas Neue"/>
                <a:cs typeface="Bebas Neue"/>
                <a:sym typeface="Bebas Neue"/>
              </a:rPr>
              <a:t>What is expected of the mentor and apprentice?</a:t>
            </a:r>
            <a:endParaRPr sz="2820">
              <a:solidFill>
                <a:srgbClr val="151E49"/>
              </a:solidFill>
              <a:latin typeface="Bebas Neue"/>
              <a:ea typeface="Bebas Neue"/>
              <a:cs typeface="Bebas Neue"/>
              <a:sym typeface="Bebas Neue"/>
            </a:endParaRPr>
          </a:p>
        </p:txBody>
      </p:sp>
      <p:sp>
        <p:nvSpPr>
          <p:cNvPr id="173" name="Google Shape;173;p17"/>
          <p:cNvSpPr txBox="1">
            <a:spLocks noGrp="1"/>
          </p:cNvSpPr>
          <p:nvPr>
            <p:ph type="body" idx="1"/>
          </p:nvPr>
        </p:nvSpPr>
        <p:spPr>
          <a:xfrm>
            <a:off x="367406" y="1067899"/>
            <a:ext cx="8282818" cy="3506099"/>
          </a:xfrm>
          <a:prstGeom prst="rect">
            <a:avLst/>
          </a:prstGeom>
          <a:noFill/>
          <a:ln>
            <a:noFill/>
          </a:ln>
        </p:spPr>
        <p:txBody>
          <a:bodyPr spcFirstLastPara="1" wrap="square" lIns="91425" tIns="91425" rIns="91425" bIns="91425" anchor="t" anchorCtr="0">
            <a:normAutofit/>
          </a:bodyPr>
          <a:lstStyle/>
          <a:p>
            <a:pPr marL="0" lvl="0" indent="0" algn="ctr" rtl="0">
              <a:lnSpc>
                <a:spcPct val="115000"/>
              </a:lnSpc>
              <a:spcBef>
                <a:spcPts val="0"/>
              </a:spcBef>
              <a:spcAft>
                <a:spcPts val="0"/>
              </a:spcAft>
              <a:buSzPts val="1800"/>
              <a:buNone/>
            </a:pPr>
            <a:endParaRPr sz="800">
              <a:solidFill>
                <a:srgbClr val="434A6D"/>
              </a:solidFill>
            </a:endParaRPr>
          </a:p>
          <a:p>
            <a:pPr marL="457200" lvl="0" indent="-342900" algn="l" rtl="0">
              <a:lnSpc>
                <a:spcPct val="115000"/>
              </a:lnSpc>
              <a:spcBef>
                <a:spcPts val="1200"/>
              </a:spcBef>
              <a:spcAft>
                <a:spcPts val="0"/>
              </a:spcAft>
              <a:buSzPts val="1800"/>
              <a:buNone/>
            </a:pPr>
            <a:endParaRPr sz="800">
              <a:solidFill>
                <a:srgbClr val="434A6D"/>
              </a:solidFill>
            </a:endParaRPr>
          </a:p>
          <a:p>
            <a:pPr marL="0" lvl="0" indent="0" algn="l" rtl="0">
              <a:lnSpc>
                <a:spcPct val="115000"/>
              </a:lnSpc>
              <a:spcBef>
                <a:spcPts val="1200"/>
              </a:spcBef>
              <a:spcAft>
                <a:spcPts val="1200"/>
              </a:spcAft>
              <a:buSzPts val="1800"/>
              <a:buNone/>
            </a:pPr>
            <a:endParaRPr sz="2000">
              <a:solidFill>
                <a:srgbClr val="434A6D"/>
              </a:solidFill>
            </a:endParaRPr>
          </a:p>
        </p:txBody>
      </p:sp>
      <p:sp>
        <p:nvSpPr>
          <p:cNvPr id="174" name="Google Shape;174;p17"/>
          <p:cNvSpPr txBox="1"/>
          <p:nvPr/>
        </p:nvSpPr>
        <p:spPr>
          <a:xfrm>
            <a:off x="1388187" y="4220825"/>
            <a:ext cx="7262037" cy="446276"/>
          </a:xfrm>
          <a:prstGeom prst="rect">
            <a:avLst/>
          </a:prstGeom>
          <a:noFill/>
          <a:ln>
            <a:noFill/>
          </a:ln>
        </p:spPr>
        <p:txBody>
          <a:bodyPr spcFirstLastPara="1" wrap="square" lIns="91425" tIns="45700" rIns="91425" bIns="45700" anchor="t" anchorCtr="0">
            <a:spAutoFit/>
          </a:bodyPr>
          <a:lstStyle/>
          <a:p>
            <a:pPr marL="11430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000000"/>
                </a:solidFill>
                <a:latin typeface="Arial"/>
                <a:ea typeface="Arial"/>
                <a:cs typeface="Arial"/>
                <a:sym typeface="Arial"/>
              </a:rPr>
              <a:t>Adapted from Zachary, L. J. (2012). </a:t>
            </a:r>
            <a:r>
              <a:rPr lang="en-US" sz="900" b="0" i="1" u="none" strike="noStrike" cap="none">
                <a:solidFill>
                  <a:srgbClr val="000000"/>
                </a:solidFill>
                <a:latin typeface="Arial"/>
                <a:ea typeface="Arial"/>
                <a:cs typeface="Arial"/>
                <a:sym typeface="Arial"/>
              </a:rPr>
              <a:t>The Mentor’s Guide</a:t>
            </a:r>
            <a:r>
              <a:rPr lang="en-US" sz="900" b="0" i="0" u="none" strike="noStrike" cap="none">
                <a:solidFill>
                  <a:srgbClr val="000000"/>
                </a:solidFill>
                <a:latin typeface="Arial"/>
                <a:ea typeface="Arial"/>
                <a:cs typeface="Arial"/>
                <a:sym typeface="Arial"/>
              </a:rPr>
              <a:t>. Jossey Bass. </a:t>
            </a:r>
            <a:endParaRPr/>
          </a:p>
          <a:p>
            <a:pPr marL="11430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aphicFrame>
        <p:nvGraphicFramePr>
          <p:cNvPr id="175" name="Google Shape;175;p17"/>
          <p:cNvGraphicFramePr/>
          <p:nvPr/>
        </p:nvGraphicFramePr>
        <p:xfrm>
          <a:off x="1524000" y="1161002"/>
          <a:ext cx="6096000" cy="2966800"/>
        </p:xfrm>
        <a:graphic>
          <a:graphicData uri="http://schemas.openxmlformats.org/drawingml/2006/table">
            <a:tbl>
              <a:tblPr firstRow="1" bandRow="1">
                <a:noFill/>
                <a:tableStyleId>{21012BAF-AFB5-42DA-B8C0-900C102F370B}</a:tableStyleId>
              </a:tblPr>
              <a:tblGrid>
                <a:gridCol w="6096000">
                  <a:extLst>
                    <a:ext uri="{9D8B030D-6E8A-4147-A177-3AD203B41FA5}">
                      <a16:colId xmlns:a16="http://schemas.microsoft.com/office/drawing/2014/main" val="20000"/>
                    </a:ext>
                  </a:extLst>
                </a:gridCol>
              </a:tblGrid>
              <a:tr h="370850">
                <a:tc>
                  <a:txBody>
                    <a:bodyPr/>
                    <a:lstStyle/>
                    <a:p>
                      <a:pPr marL="0" marR="0" lvl="0" indent="0" algn="l" rtl="0">
                        <a:lnSpc>
                          <a:spcPct val="100000"/>
                        </a:lnSpc>
                        <a:spcBef>
                          <a:spcPts val="0"/>
                        </a:spcBef>
                        <a:spcAft>
                          <a:spcPts val="0"/>
                        </a:spcAft>
                        <a:buNone/>
                      </a:pPr>
                      <a:r>
                        <a:rPr lang="en-US" sz="1400" u="none" strike="noStrike" cap="none"/>
                        <a:t>Expectations to Set</a:t>
                      </a:r>
                      <a:endParaRPr/>
                    </a:p>
                  </a:txBody>
                  <a:tcPr marL="91450" marR="91450" marT="45725" marB="45725" anchor="ctr"/>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None/>
                      </a:pPr>
                      <a:r>
                        <a:rPr lang="en-US" sz="1400" u="none" strike="noStrike" cap="none"/>
                        <a:t>The mentor needs to be available.</a:t>
                      </a:r>
                      <a:endParaRPr/>
                    </a:p>
                  </a:txBody>
                  <a:tcPr marL="91450" marR="91450" marT="45725" marB="45725" anchor="ctr"/>
                </a:tc>
                <a:extLst>
                  <a:ext uri="{0D108BD9-81ED-4DB2-BD59-A6C34878D82A}">
                    <a16:rowId xmlns:a16="http://schemas.microsoft.com/office/drawing/2014/main" val="10001"/>
                  </a:ext>
                </a:extLst>
              </a:tr>
              <a:tr h="370850">
                <a:tc>
                  <a:txBody>
                    <a:bodyPr/>
                    <a:lstStyle/>
                    <a:p>
                      <a:pPr marL="0" marR="0" lvl="0" indent="0" algn="l" rtl="0">
                        <a:lnSpc>
                          <a:spcPct val="100000"/>
                        </a:lnSpc>
                        <a:spcBef>
                          <a:spcPts val="0"/>
                        </a:spcBef>
                        <a:spcAft>
                          <a:spcPts val="0"/>
                        </a:spcAft>
                        <a:buNone/>
                      </a:pPr>
                      <a:r>
                        <a:rPr lang="en-US" sz="1400" u="none" strike="noStrike" cap="none"/>
                        <a:t>The mentor needs to provide constructive feedback.</a:t>
                      </a:r>
                      <a:endParaRPr/>
                    </a:p>
                  </a:txBody>
                  <a:tcPr marL="91450" marR="91450" marT="45725" marB="45725" anchor="ctr"/>
                </a:tc>
                <a:extLst>
                  <a:ext uri="{0D108BD9-81ED-4DB2-BD59-A6C34878D82A}">
                    <a16:rowId xmlns:a16="http://schemas.microsoft.com/office/drawing/2014/main" val="10002"/>
                  </a:ext>
                </a:extLst>
              </a:tr>
              <a:tr h="370850">
                <a:tc>
                  <a:txBody>
                    <a:bodyPr/>
                    <a:lstStyle/>
                    <a:p>
                      <a:pPr marL="0" marR="0" lvl="0" indent="0" algn="l" rtl="0">
                        <a:lnSpc>
                          <a:spcPct val="100000"/>
                        </a:lnSpc>
                        <a:spcBef>
                          <a:spcPts val="0"/>
                        </a:spcBef>
                        <a:spcAft>
                          <a:spcPts val="0"/>
                        </a:spcAft>
                        <a:buNone/>
                      </a:pPr>
                      <a:r>
                        <a:rPr lang="en-US" sz="1400" u="none" strike="noStrike" cap="none"/>
                        <a:t>The mentor needs to be accountable.</a:t>
                      </a:r>
                      <a:endParaRPr/>
                    </a:p>
                  </a:txBody>
                  <a:tcPr marL="91450" marR="91450" marT="45725" marB="45725" anchor="ctr"/>
                </a:tc>
                <a:extLst>
                  <a:ext uri="{0D108BD9-81ED-4DB2-BD59-A6C34878D82A}">
                    <a16:rowId xmlns:a16="http://schemas.microsoft.com/office/drawing/2014/main" val="10003"/>
                  </a:ext>
                </a:extLst>
              </a:tr>
              <a:tr h="370850">
                <a:tc>
                  <a:txBody>
                    <a:bodyPr/>
                    <a:lstStyle/>
                    <a:p>
                      <a:pPr marL="0" marR="0" lvl="0" indent="0" algn="l" rtl="0">
                        <a:lnSpc>
                          <a:spcPct val="100000"/>
                        </a:lnSpc>
                        <a:spcBef>
                          <a:spcPts val="0"/>
                        </a:spcBef>
                        <a:spcAft>
                          <a:spcPts val="0"/>
                        </a:spcAft>
                        <a:buNone/>
                      </a:pPr>
                      <a:r>
                        <a:rPr lang="en-US" sz="1400" u="none" strike="noStrike" cap="none"/>
                        <a:t>The mentor needs to be trustworthy.</a:t>
                      </a:r>
                      <a:endParaRPr/>
                    </a:p>
                  </a:txBody>
                  <a:tcPr marL="91450" marR="91450" marT="45725" marB="45725" anchor="ctr"/>
                </a:tc>
                <a:extLst>
                  <a:ext uri="{0D108BD9-81ED-4DB2-BD59-A6C34878D82A}">
                    <a16:rowId xmlns:a16="http://schemas.microsoft.com/office/drawing/2014/main" val="10004"/>
                  </a:ext>
                </a:extLst>
              </a:tr>
              <a:tr h="370850">
                <a:tc>
                  <a:txBody>
                    <a:bodyPr/>
                    <a:lstStyle/>
                    <a:p>
                      <a:pPr marL="0" marR="0" lvl="0" indent="0" algn="l" rtl="0">
                        <a:lnSpc>
                          <a:spcPct val="100000"/>
                        </a:lnSpc>
                        <a:spcBef>
                          <a:spcPts val="0"/>
                        </a:spcBef>
                        <a:spcAft>
                          <a:spcPts val="0"/>
                        </a:spcAft>
                        <a:buNone/>
                      </a:pPr>
                      <a:r>
                        <a:rPr lang="en-US" sz="1400" u="none" strike="noStrike" cap="none"/>
                        <a:t>The apprentice needs to follow through on agreements.</a:t>
                      </a:r>
                      <a:endParaRPr/>
                    </a:p>
                  </a:txBody>
                  <a:tcPr marL="91450" marR="91450" marT="45725" marB="45725" anchor="ctr"/>
                </a:tc>
                <a:extLst>
                  <a:ext uri="{0D108BD9-81ED-4DB2-BD59-A6C34878D82A}">
                    <a16:rowId xmlns:a16="http://schemas.microsoft.com/office/drawing/2014/main" val="10005"/>
                  </a:ext>
                </a:extLst>
              </a:tr>
              <a:tr h="370850">
                <a:tc>
                  <a:txBody>
                    <a:bodyPr/>
                    <a:lstStyle/>
                    <a:p>
                      <a:pPr marL="0" marR="0" lvl="0" indent="0" algn="l" rtl="0">
                        <a:lnSpc>
                          <a:spcPct val="100000"/>
                        </a:lnSpc>
                        <a:spcBef>
                          <a:spcPts val="0"/>
                        </a:spcBef>
                        <a:spcAft>
                          <a:spcPts val="0"/>
                        </a:spcAft>
                        <a:buNone/>
                      </a:pPr>
                      <a:r>
                        <a:rPr lang="en-US" sz="1400" u="none" strike="noStrike" cap="none"/>
                        <a:t>The apprentice needs to be proactive and accountable.</a:t>
                      </a:r>
                      <a:endParaRPr/>
                    </a:p>
                  </a:txBody>
                  <a:tcPr marL="91450" marR="91450" marT="45725" marB="45725" anchor="ctr"/>
                </a:tc>
                <a:extLst>
                  <a:ext uri="{0D108BD9-81ED-4DB2-BD59-A6C34878D82A}">
                    <a16:rowId xmlns:a16="http://schemas.microsoft.com/office/drawing/2014/main" val="10006"/>
                  </a:ext>
                </a:extLst>
              </a:tr>
              <a:tr h="370850">
                <a:tc>
                  <a:txBody>
                    <a:bodyPr/>
                    <a:lstStyle/>
                    <a:p>
                      <a:pPr marL="0" marR="0" lvl="0" indent="0" algn="l" rtl="0">
                        <a:lnSpc>
                          <a:spcPct val="100000"/>
                        </a:lnSpc>
                        <a:spcBef>
                          <a:spcPts val="0"/>
                        </a:spcBef>
                        <a:spcAft>
                          <a:spcPts val="0"/>
                        </a:spcAft>
                        <a:buNone/>
                      </a:pPr>
                      <a:r>
                        <a:rPr lang="en-US" sz="1400" u="none" strike="noStrike" cap="none"/>
                        <a:t>The apprentice needs to be open to receiving feedback.</a:t>
                      </a:r>
                      <a:endParaRPr/>
                    </a:p>
                  </a:txBody>
                  <a:tcPr marL="91450" marR="91450" marT="45725" marB="45725" anchor="ctr"/>
                </a:tc>
                <a:extLst>
                  <a:ext uri="{0D108BD9-81ED-4DB2-BD59-A6C34878D82A}">
                    <a16:rowId xmlns:a16="http://schemas.microsoft.com/office/drawing/2014/main" val="10007"/>
                  </a:ext>
                </a:extLst>
              </a:tr>
            </a:tbl>
          </a:graphicData>
        </a:graphic>
      </p:graphicFrame>
      <p:sp>
        <p:nvSpPr>
          <p:cNvPr id="2" name="Rectangle 1">
            <a:extLst>
              <a:ext uri="{FF2B5EF4-FFF2-40B4-BE49-F238E27FC236}">
                <a16:creationId xmlns:a16="http://schemas.microsoft.com/office/drawing/2014/main" id="{F6E788D1-3939-BA2E-C149-D73DC59F3485}"/>
              </a:ext>
            </a:extLst>
          </p:cNvPr>
          <p:cNvSpPr/>
          <p:nvPr/>
        </p:nvSpPr>
        <p:spPr>
          <a:xfrm>
            <a:off x="159798" y="4709361"/>
            <a:ext cx="2689934" cy="32783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79"/>
        <p:cNvGrpSpPr/>
        <p:nvPr/>
      </p:nvGrpSpPr>
      <p:grpSpPr>
        <a:xfrm>
          <a:off x="0" y="0"/>
          <a:ext cx="0" cy="0"/>
          <a:chOff x="0" y="0"/>
          <a:chExt cx="0" cy="0"/>
        </a:xfrm>
      </p:grpSpPr>
      <p:sp>
        <p:nvSpPr>
          <p:cNvPr id="180" name="Google Shape;180;p18"/>
          <p:cNvSpPr/>
          <p:nvPr/>
        </p:nvSpPr>
        <p:spPr>
          <a:xfrm>
            <a:off x="311700" y="978200"/>
            <a:ext cx="8520600"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 name="Google Shape;181;p18"/>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sz="2820">
                <a:solidFill>
                  <a:srgbClr val="151E49"/>
                </a:solidFill>
                <a:latin typeface="Bebas Neue"/>
                <a:ea typeface="Bebas Neue"/>
                <a:cs typeface="Bebas Neue"/>
                <a:sym typeface="Bebas Neue"/>
              </a:rPr>
              <a:t>What is expected of the mentor and apprentice?</a:t>
            </a:r>
            <a:endParaRPr sz="2820">
              <a:solidFill>
                <a:srgbClr val="151E49"/>
              </a:solidFill>
              <a:latin typeface="Bebas Neue"/>
              <a:ea typeface="Bebas Neue"/>
              <a:cs typeface="Bebas Neue"/>
              <a:sym typeface="Bebas Neue"/>
            </a:endParaRPr>
          </a:p>
        </p:txBody>
      </p:sp>
      <p:sp>
        <p:nvSpPr>
          <p:cNvPr id="182" name="Google Shape;182;p18"/>
          <p:cNvSpPr txBox="1">
            <a:spLocks noGrp="1"/>
          </p:cNvSpPr>
          <p:nvPr>
            <p:ph type="body" idx="1"/>
          </p:nvPr>
        </p:nvSpPr>
        <p:spPr>
          <a:xfrm>
            <a:off x="367406" y="1067899"/>
            <a:ext cx="8282818" cy="3506099"/>
          </a:xfrm>
          <a:prstGeom prst="rect">
            <a:avLst/>
          </a:prstGeom>
          <a:noFill/>
          <a:ln>
            <a:noFill/>
          </a:ln>
        </p:spPr>
        <p:txBody>
          <a:bodyPr spcFirstLastPara="1" wrap="square" lIns="91425" tIns="91425" rIns="91425" bIns="91425" anchor="t" anchorCtr="0">
            <a:normAutofit/>
          </a:bodyPr>
          <a:lstStyle/>
          <a:p>
            <a:pPr marL="0" lvl="0" indent="0" algn="l" rtl="0">
              <a:lnSpc>
                <a:spcPct val="115000"/>
              </a:lnSpc>
              <a:spcBef>
                <a:spcPts val="0"/>
              </a:spcBef>
              <a:spcAft>
                <a:spcPts val="0"/>
              </a:spcAft>
              <a:buSzPts val="1800"/>
              <a:buNone/>
            </a:pPr>
            <a:endParaRPr sz="800">
              <a:solidFill>
                <a:srgbClr val="434A6D"/>
              </a:solidFill>
            </a:endParaRPr>
          </a:p>
          <a:p>
            <a:pPr marL="0" lvl="0" indent="0" algn="l" rtl="0">
              <a:lnSpc>
                <a:spcPct val="115000"/>
              </a:lnSpc>
              <a:spcBef>
                <a:spcPts val="1200"/>
              </a:spcBef>
              <a:spcAft>
                <a:spcPts val="0"/>
              </a:spcAft>
              <a:buSzPts val="1800"/>
              <a:buNone/>
            </a:pPr>
            <a:endParaRPr sz="800">
              <a:solidFill>
                <a:srgbClr val="434A6D"/>
              </a:solidFill>
            </a:endParaRPr>
          </a:p>
          <a:p>
            <a:pPr marL="457200" lvl="0" indent="-342900" algn="l" rtl="0">
              <a:lnSpc>
                <a:spcPct val="115000"/>
              </a:lnSpc>
              <a:spcBef>
                <a:spcPts val="1200"/>
              </a:spcBef>
              <a:spcAft>
                <a:spcPts val="0"/>
              </a:spcAft>
              <a:buSzPts val="1800"/>
              <a:buNone/>
            </a:pPr>
            <a:endParaRPr sz="800">
              <a:solidFill>
                <a:srgbClr val="434A6D"/>
              </a:solidFill>
            </a:endParaRPr>
          </a:p>
          <a:p>
            <a:pPr marL="0" lvl="0" indent="0" algn="l" rtl="0">
              <a:lnSpc>
                <a:spcPct val="115000"/>
              </a:lnSpc>
              <a:spcBef>
                <a:spcPts val="1200"/>
              </a:spcBef>
              <a:spcAft>
                <a:spcPts val="1200"/>
              </a:spcAft>
              <a:buSzPts val="1800"/>
              <a:buNone/>
            </a:pPr>
            <a:endParaRPr sz="2000">
              <a:solidFill>
                <a:srgbClr val="434A6D"/>
              </a:solidFill>
            </a:endParaRPr>
          </a:p>
        </p:txBody>
      </p:sp>
      <p:sp>
        <p:nvSpPr>
          <p:cNvPr id="183" name="Google Shape;183;p18"/>
          <p:cNvSpPr txBox="1"/>
          <p:nvPr/>
        </p:nvSpPr>
        <p:spPr>
          <a:xfrm>
            <a:off x="367406" y="4456684"/>
            <a:ext cx="7262037" cy="446276"/>
          </a:xfrm>
          <a:prstGeom prst="rect">
            <a:avLst/>
          </a:prstGeom>
          <a:noFill/>
          <a:ln>
            <a:noFill/>
          </a:ln>
        </p:spPr>
        <p:txBody>
          <a:bodyPr spcFirstLastPara="1" wrap="square" lIns="91425" tIns="45700" rIns="91425" bIns="45700" anchor="t" anchorCtr="0">
            <a:spAutoFit/>
          </a:bodyPr>
          <a:lstStyle/>
          <a:p>
            <a:pPr marL="11430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000000"/>
                </a:solidFill>
                <a:latin typeface="Arial"/>
                <a:ea typeface="Arial"/>
                <a:cs typeface="Arial"/>
                <a:sym typeface="Arial"/>
              </a:rPr>
              <a:t>Adapted from Zachary, L. J. (2012). </a:t>
            </a:r>
            <a:r>
              <a:rPr lang="en-US" sz="900" b="0" i="1" u="none" strike="noStrike" cap="none">
                <a:solidFill>
                  <a:srgbClr val="000000"/>
                </a:solidFill>
                <a:latin typeface="Arial"/>
                <a:ea typeface="Arial"/>
                <a:cs typeface="Arial"/>
                <a:sym typeface="Arial"/>
              </a:rPr>
              <a:t>The Mentor’s Guide</a:t>
            </a:r>
            <a:r>
              <a:rPr lang="en-US" sz="900" b="0" i="0" u="none" strike="noStrike" cap="none">
                <a:solidFill>
                  <a:srgbClr val="000000"/>
                </a:solidFill>
                <a:latin typeface="Arial"/>
                <a:ea typeface="Arial"/>
                <a:cs typeface="Arial"/>
                <a:sym typeface="Arial"/>
              </a:rPr>
              <a:t>. Jossey Bass. </a:t>
            </a:r>
            <a:endParaRPr/>
          </a:p>
          <a:p>
            <a:pPr marL="11430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aphicFrame>
        <p:nvGraphicFramePr>
          <p:cNvPr id="184" name="Google Shape;184;p18"/>
          <p:cNvGraphicFramePr/>
          <p:nvPr/>
        </p:nvGraphicFramePr>
        <p:xfrm>
          <a:off x="303205" y="936625"/>
          <a:ext cx="8529125" cy="3571320"/>
        </p:xfrm>
        <a:graphic>
          <a:graphicData uri="http://schemas.openxmlformats.org/drawingml/2006/table">
            <a:tbl>
              <a:tblPr firstRow="1" bandRow="1">
                <a:noFill/>
                <a:tableStyleId>{21012BAF-AFB5-42DA-B8C0-900C102F370B}</a:tableStyleId>
              </a:tblPr>
              <a:tblGrid>
                <a:gridCol w="1705825">
                  <a:extLst>
                    <a:ext uri="{9D8B030D-6E8A-4147-A177-3AD203B41FA5}">
                      <a16:colId xmlns:a16="http://schemas.microsoft.com/office/drawing/2014/main" val="20000"/>
                    </a:ext>
                  </a:extLst>
                </a:gridCol>
                <a:gridCol w="1705825">
                  <a:extLst>
                    <a:ext uri="{9D8B030D-6E8A-4147-A177-3AD203B41FA5}">
                      <a16:colId xmlns:a16="http://schemas.microsoft.com/office/drawing/2014/main" val="20001"/>
                    </a:ext>
                  </a:extLst>
                </a:gridCol>
                <a:gridCol w="1705825">
                  <a:extLst>
                    <a:ext uri="{9D8B030D-6E8A-4147-A177-3AD203B41FA5}">
                      <a16:colId xmlns:a16="http://schemas.microsoft.com/office/drawing/2014/main" val="20002"/>
                    </a:ext>
                  </a:extLst>
                </a:gridCol>
                <a:gridCol w="1705825">
                  <a:extLst>
                    <a:ext uri="{9D8B030D-6E8A-4147-A177-3AD203B41FA5}">
                      <a16:colId xmlns:a16="http://schemas.microsoft.com/office/drawing/2014/main" val="20003"/>
                    </a:ext>
                  </a:extLst>
                </a:gridCol>
                <a:gridCol w="1705825">
                  <a:extLst>
                    <a:ext uri="{9D8B030D-6E8A-4147-A177-3AD203B41FA5}">
                      <a16:colId xmlns:a16="http://schemas.microsoft.com/office/drawing/2014/main" val="20004"/>
                    </a:ext>
                  </a:extLst>
                </a:gridCol>
              </a:tblGrid>
              <a:tr h="370850">
                <a:tc>
                  <a:txBody>
                    <a:bodyPr/>
                    <a:lstStyle/>
                    <a:p>
                      <a:pPr marL="0" marR="0" lvl="0" indent="0" algn="l" rtl="0">
                        <a:lnSpc>
                          <a:spcPct val="100000"/>
                        </a:lnSpc>
                        <a:spcBef>
                          <a:spcPts val="0"/>
                        </a:spcBef>
                        <a:spcAft>
                          <a:spcPts val="0"/>
                        </a:spcAft>
                        <a:buNone/>
                      </a:pPr>
                      <a:r>
                        <a:rPr lang="en-US" sz="1200" u="none" strike="noStrike" cap="none"/>
                        <a:t>Objectives</a:t>
                      </a:r>
                      <a:endParaRPr/>
                    </a:p>
                  </a:txBody>
                  <a:tcPr marL="91450" marR="91450" marT="45725" marB="45725" anchor="ctr"/>
                </a:tc>
                <a:tc>
                  <a:txBody>
                    <a:bodyPr/>
                    <a:lstStyle/>
                    <a:p>
                      <a:pPr marL="0" marR="0" lvl="0" indent="0" algn="l" rtl="0">
                        <a:lnSpc>
                          <a:spcPct val="100000"/>
                        </a:lnSpc>
                        <a:spcBef>
                          <a:spcPts val="0"/>
                        </a:spcBef>
                        <a:spcAft>
                          <a:spcPts val="0"/>
                        </a:spcAft>
                        <a:buNone/>
                      </a:pPr>
                      <a:r>
                        <a:rPr lang="en-US" sz="1200" u="none" strike="noStrike" cap="none"/>
                        <a:t>Activities</a:t>
                      </a:r>
                      <a:endParaRPr/>
                    </a:p>
                  </a:txBody>
                  <a:tcPr marL="91450" marR="91450" marT="45725" marB="45725" anchor="ctr"/>
                </a:tc>
                <a:tc>
                  <a:txBody>
                    <a:bodyPr/>
                    <a:lstStyle/>
                    <a:p>
                      <a:pPr marL="0" marR="0" lvl="0" indent="0" algn="l" rtl="0">
                        <a:lnSpc>
                          <a:spcPct val="100000"/>
                        </a:lnSpc>
                        <a:spcBef>
                          <a:spcPts val="0"/>
                        </a:spcBef>
                        <a:spcAft>
                          <a:spcPts val="0"/>
                        </a:spcAft>
                        <a:buNone/>
                      </a:pPr>
                      <a:r>
                        <a:rPr lang="en-US" sz="1200" u="none" strike="noStrike" cap="none"/>
                        <a:t>Resources</a:t>
                      </a:r>
                      <a:endParaRPr/>
                    </a:p>
                  </a:txBody>
                  <a:tcPr marL="91450" marR="91450" marT="45725" marB="45725" anchor="ctr"/>
                </a:tc>
                <a:tc>
                  <a:txBody>
                    <a:bodyPr/>
                    <a:lstStyle/>
                    <a:p>
                      <a:pPr marL="0" marR="0" lvl="0" indent="0" algn="l" rtl="0">
                        <a:lnSpc>
                          <a:spcPct val="100000"/>
                        </a:lnSpc>
                        <a:spcBef>
                          <a:spcPts val="0"/>
                        </a:spcBef>
                        <a:spcAft>
                          <a:spcPts val="0"/>
                        </a:spcAft>
                        <a:buNone/>
                      </a:pPr>
                      <a:r>
                        <a:rPr lang="en-US" sz="1200" u="none" strike="noStrike" cap="none"/>
                        <a:t>Timeframe</a:t>
                      </a:r>
                      <a:endParaRPr/>
                    </a:p>
                  </a:txBody>
                  <a:tcPr marL="91450" marR="91450" marT="45725" marB="45725" anchor="ctr"/>
                </a:tc>
                <a:tc>
                  <a:txBody>
                    <a:bodyPr/>
                    <a:lstStyle/>
                    <a:p>
                      <a:pPr marL="0" marR="0" lvl="0" indent="0" algn="l" rtl="0">
                        <a:lnSpc>
                          <a:spcPct val="100000"/>
                        </a:lnSpc>
                        <a:spcBef>
                          <a:spcPts val="0"/>
                        </a:spcBef>
                        <a:spcAft>
                          <a:spcPts val="0"/>
                        </a:spcAft>
                        <a:buNone/>
                      </a:pPr>
                      <a:r>
                        <a:rPr lang="en-US" sz="1200" u="none" strike="noStrike" cap="none"/>
                        <a:t>Next Step</a:t>
                      </a:r>
                      <a:endParaRPr/>
                    </a:p>
                  </a:txBody>
                  <a:tcPr marL="91450" marR="91450" marT="45725" marB="45725" anchor="ctr"/>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None/>
                      </a:pPr>
                      <a:r>
                        <a:rPr lang="en-US" sz="1200" u="none" strike="noStrike" cap="none"/>
                        <a:t>Find out which books I should read.</a:t>
                      </a:r>
                      <a:endParaRPr/>
                    </a:p>
                  </a:txBody>
                  <a:tcPr marL="91450" marR="91450" marT="45725" marB="45725" anchor="ctr"/>
                </a:tc>
                <a:tc>
                  <a:txBody>
                    <a:bodyPr/>
                    <a:lstStyle/>
                    <a:p>
                      <a:pPr marL="0" marR="0" lvl="0" indent="0" algn="l" rtl="0">
                        <a:lnSpc>
                          <a:spcPct val="100000"/>
                        </a:lnSpc>
                        <a:spcBef>
                          <a:spcPts val="0"/>
                        </a:spcBef>
                        <a:spcAft>
                          <a:spcPts val="0"/>
                        </a:spcAft>
                        <a:buNone/>
                      </a:pPr>
                      <a:r>
                        <a:rPr lang="en-US" sz="1200" u="none" strike="noStrike" cap="none"/>
                        <a:t>Talk with role models.</a:t>
                      </a:r>
                      <a:endParaRPr/>
                    </a:p>
                  </a:txBody>
                  <a:tcPr marL="91450" marR="91450" marT="45725" marB="45725" anchor="ctr"/>
                </a:tc>
                <a:tc>
                  <a:txBody>
                    <a:bodyPr/>
                    <a:lstStyle/>
                    <a:p>
                      <a:pPr marL="0" marR="0" lvl="0" indent="0" algn="l" rtl="0">
                        <a:lnSpc>
                          <a:spcPct val="100000"/>
                        </a:lnSpc>
                        <a:spcBef>
                          <a:spcPts val="0"/>
                        </a:spcBef>
                        <a:spcAft>
                          <a:spcPts val="0"/>
                        </a:spcAft>
                        <a:buNone/>
                      </a:pPr>
                      <a:r>
                        <a:rPr lang="en-US" sz="1200" u="none" strike="noStrike" cap="none"/>
                        <a:t>Various colleagues</a:t>
                      </a:r>
                      <a:endParaRPr/>
                    </a:p>
                  </a:txBody>
                  <a:tcPr marL="91450" marR="91450" marT="45725" marB="45725" anchor="ctr"/>
                </a:tc>
                <a:tc>
                  <a:txBody>
                    <a:bodyPr/>
                    <a:lstStyle/>
                    <a:p>
                      <a:pPr marL="0" marR="0" lvl="0" indent="0" algn="l" rtl="0">
                        <a:lnSpc>
                          <a:spcPct val="100000"/>
                        </a:lnSpc>
                        <a:spcBef>
                          <a:spcPts val="0"/>
                        </a:spcBef>
                        <a:spcAft>
                          <a:spcPts val="0"/>
                        </a:spcAft>
                        <a:buNone/>
                      </a:pPr>
                      <a:r>
                        <a:rPr lang="en-US" sz="1200" u="none" strike="noStrike" cap="none"/>
                        <a:t>Next month</a:t>
                      </a:r>
                      <a:endParaRPr/>
                    </a:p>
                  </a:txBody>
                  <a:tcPr marL="91450" marR="91450" marT="45725" marB="45725" anchor="ctr"/>
                </a:tc>
                <a:tc>
                  <a:txBody>
                    <a:bodyPr/>
                    <a:lstStyle/>
                    <a:p>
                      <a:pPr marL="0" marR="0" lvl="0" indent="0" algn="l" rtl="0">
                        <a:lnSpc>
                          <a:spcPct val="100000"/>
                        </a:lnSpc>
                        <a:spcBef>
                          <a:spcPts val="0"/>
                        </a:spcBef>
                        <a:spcAft>
                          <a:spcPts val="0"/>
                        </a:spcAft>
                        <a:buNone/>
                      </a:pPr>
                      <a:r>
                        <a:rPr lang="en-US" sz="1200" u="none" strike="noStrike" cap="none"/>
                        <a:t>Who do I ask?</a:t>
                      </a:r>
                      <a:endParaRPr/>
                    </a:p>
                  </a:txBody>
                  <a:tcPr marL="91450" marR="91450" marT="45725" marB="45725" anchor="ctr"/>
                </a:tc>
                <a:extLst>
                  <a:ext uri="{0D108BD9-81ED-4DB2-BD59-A6C34878D82A}">
                    <a16:rowId xmlns:a16="http://schemas.microsoft.com/office/drawing/2014/main" val="10001"/>
                  </a:ext>
                </a:extLst>
              </a:tr>
              <a:tr h="370850">
                <a:tc>
                  <a:txBody>
                    <a:bodyPr/>
                    <a:lstStyle/>
                    <a:p>
                      <a:pPr marL="0" marR="0" lvl="0" indent="0" algn="l" rtl="0">
                        <a:lnSpc>
                          <a:spcPct val="100000"/>
                        </a:lnSpc>
                        <a:spcBef>
                          <a:spcPts val="0"/>
                        </a:spcBef>
                        <a:spcAft>
                          <a:spcPts val="0"/>
                        </a:spcAft>
                        <a:buNone/>
                      </a:pPr>
                      <a:r>
                        <a:rPr lang="en-US" sz="1200" u="none" strike="noStrike" cap="none"/>
                        <a:t>List all books.</a:t>
                      </a:r>
                      <a:endParaRPr/>
                    </a:p>
                  </a:txBody>
                  <a:tcPr marL="91450" marR="91450" marT="45725" marB="45725" anchor="ctr"/>
                </a:tc>
                <a:tc>
                  <a:txBody>
                    <a:bodyPr/>
                    <a:lstStyle/>
                    <a:p>
                      <a:pPr marL="0" marR="0" lvl="0" indent="0" algn="l" rtl="0">
                        <a:lnSpc>
                          <a:spcPct val="100000"/>
                        </a:lnSpc>
                        <a:spcBef>
                          <a:spcPts val="0"/>
                        </a:spcBef>
                        <a:spcAft>
                          <a:spcPts val="0"/>
                        </a:spcAft>
                        <a:buNone/>
                      </a:pPr>
                      <a:r>
                        <a:rPr lang="en-US" sz="1200" u="none" strike="noStrike" cap="none"/>
                        <a:t>Read the top three.</a:t>
                      </a:r>
                      <a:endParaRPr/>
                    </a:p>
                  </a:txBody>
                  <a:tcPr marL="91450" marR="91450" marT="45725" marB="45725" anchor="ctr"/>
                </a:tc>
                <a:tc>
                  <a:txBody>
                    <a:bodyPr/>
                    <a:lstStyle/>
                    <a:p>
                      <a:pPr marL="0" marR="0" lvl="0" indent="0" algn="l" rtl="0">
                        <a:lnSpc>
                          <a:spcPct val="100000"/>
                        </a:lnSpc>
                        <a:spcBef>
                          <a:spcPts val="0"/>
                        </a:spcBef>
                        <a:spcAft>
                          <a:spcPts val="0"/>
                        </a:spcAft>
                        <a:buNone/>
                      </a:pPr>
                      <a:r>
                        <a:rPr lang="en-US" sz="1200" u="none" strike="noStrike" cap="none"/>
                        <a:t>Funding to purchase books</a:t>
                      </a:r>
                      <a:endParaRPr/>
                    </a:p>
                  </a:txBody>
                  <a:tcPr marL="91450" marR="91450" marT="45725" marB="45725" anchor="ctr"/>
                </a:tc>
                <a:tc>
                  <a:txBody>
                    <a:bodyPr/>
                    <a:lstStyle/>
                    <a:p>
                      <a:pPr marL="0" marR="0" lvl="0" indent="0" algn="l" rtl="0">
                        <a:lnSpc>
                          <a:spcPct val="100000"/>
                        </a:lnSpc>
                        <a:spcBef>
                          <a:spcPts val="0"/>
                        </a:spcBef>
                        <a:spcAft>
                          <a:spcPts val="0"/>
                        </a:spcAft>
                        <a:buNone/>
                      </a:pPr>
                      <a:r>
                        <a:rPr lang="en-US" sz="1200" u="none" strike="noStrike" cap="none"/>
                        <a:t>Next month</a:t>
                      </a:r>
                      <a:endParaRPr/>
                    </a:p>
                  </a:txBody>
                  <a:tcPr marL="91450" marR="91450" marT="45725" marB="45725" anchor="ctr"/>
                </a:tc>
                <a:tc>
                  <a:txBody>
                    <a:bodyPr/>
                    <a:lstStyle/>
                    <a:p>
                      <a:pPr marL="0" marR="0" lvl="0" indent="0" algn="l" rtl="0">
                        <a:lnSpc>
                          <a:spcPct val="100000"/>
                        </a:lnSpc>
                        <a:spcBef>
                          <a:spcPts val="0"/>
                        </a:spcBef>
                        <a:spcAft>
                          <a:spcPts val="0"/>
                        </a:spcAft>
                        <a:buNone/>
                      </a:pPr>
                      <a:r>
                        <a:rPr lang="en-US" sz="1200" u="none" strike="noStrike" cap="none"/>
                        <a:t>Order books.</a:t>
                      </a:r>
                      <a:endParaRPr/>
                    </a:p>
                  </a:txBody>
                  <a:tcPr marL="91450" marR="91450" marT="45725" marB="45725" anchor="ctr"/>
                </a:tc>
                <a:extLst>
                  <a:ext uri="{0D108BD9-81ED-4DB2-BD59-A6C34878D82A}">
                    <a16:rowId xmlns:a16="http://schemas.microsoft.com/office/drawing/2014/main" val="10002"/>
                  </a:ext>
                </a:extLst>
              </a:tr>
              <a:tr h="370850">
                <a:tc>
                  <a:txBody>
                    <a:bodyPr/>
                    <a:lstStyle/>
                    <a:p>
                      <a:pPr marL="0" marR="0" lvl="0" indent="0" algn="l" rtl="0">
                        <a:lnSpc>
                          <a:spcPct val="100000"/>
                        </a:lnSpc>
                        <a:spcBef>
                          <a:spcPts val="0"/>
                        </a:spcBef>
                        <a:spcAft>
                          <a:spcPts val="0"/>
                        </a:spcAft>
                        <a:buNone/>
                      </a:pPr>
                      <a:r>
                        <a:rPr lang="en-US" sz="1200" u="none" strike="noStrike" cap="none"/>
                        <a:t>Identify common approaches.</a:t>
                      </a:r>
                      <a:endParaRPr/>
                    </a:p>
                  </a:txBody>
                  <a:tcPr marL="91450" marR="91450" marT="45725" marB="45725" anchor="ctr"/>
                </a:tc>
                <a:tc>
                  <a:txBody>
                    <a:bodyPr/>
                    <a:lstStyle/>
                    <a:p>
                      <a:pPr marL="0" marR="0" lvl="0" indent="0" algn="l" rtl="0">
                        <a:lnSpc>
                          <a:spcPct val="100000"/>
                        </a:lnSpc>
                        <a:spcBef>
                          <a:spcPts val="0"/>
                        </a:spcBef>
                        <a:spcAft>
                          <a:spcPts val="0"/>
                        </a:spcAft>
                        <a:buNone/>
                      </a:pPr>
                      <a:r>
                        <a:rPr lang="en-US" sz="1200" u="none" strike="noStrike" cap="none"/>
                        <a:t>Read the books.</a:t>
                      </a:r>
                      <a:endParaRPr/>
                    </a:p>
                  </a:txBody>
                  <a:tcPr marL="91450" marR="91450" marT="45725" marB="45725" anchor="ctr"/>
                </a:tc>
                <a:tc>
                  <a:txBody>
                    <a:bodyPr/>
                    <a:lstStyle/>
                    <a:p>
                      <a:pPr marL="0" marR="0" lvl="0" indent="0" algn="l" rtl="0">
                        <a:lnSpc>
                          <a:spcPct val="100000"/>
                        </a:lnSpc>
                        <a:spcBef>
                          <a:spcPts val="0"/>
                        </a:spcBef>
                        <a:spcAft>
                          <a:spcPts val="0"/>
                        </a:spcAft>
                        <a:buNone/>
                      </a:pPr>
                      <a:r>
                        <a:rPr lang="en-US" sz="1200" u="none" strike="noStrike" cap="none"/>
                        <a:t>Books and learning log.</a:t>
                      </a:r>
                      <a:endParaRPr/>
                    </a:p>
                  </a:txBody>
                  <a:tcPr marL="91450" marR="91450" marT="45725" marB="45725" anchor="ctr"/>
                </a:tc>
                <a:tc>
                  <a:txBody>
                    <a:bodyPr/>
                    <a:lstStyle/>
                    <a:p>
                      <a:pPr marL="0" marR="0" lvl="0" indent="0" algn="l" rtl="0">
                        <a:lnSpc>
                          <a:spcPct val="100000"/>
                        </a:lnSpc>
                        <a:spcBef>
                          <a:spcPts val="0"/>
                        </a:spcBef>
                        <a:spcAft>
                          <a:spcPts val="0"/>
                        </a:spcAft>
                        <a:buNone/>
                      </a:pPr>
                      <a:r>
                        <a:rPr lang="en-US" sz="1200" u="none" strike="noStrike" cap="none"/>
                        <a:t>February – April</a:t>
                      </a:r>
                      <a:endParaRPr/>
                    </a:p>
                  </a:txBody>
                  <a:tcPr marL="91450" marR="91450" marT="45725" marB="45725" anchor="ctr"/>
                </a:tc>
                <a:tc>
                  <a:txBody>
                    <a:bodyPr/>
                    <a:lstStyle/>
                    <a:p>
                      <a:pPr marL="0" marR="0" lvl="0" indent="0" algn="l" rtl="0">
                        <a:lnSpc>
                          <a:spcPct val="100000"/>
                        </a:lnSpc>
                        <a:spcBef>
                          <a:spcPts val="0"/>
                        </a:spcBef>
                        <a:spcAft>
                          <a:spcPts val="0"/>
                        </a:spcAft>
                        <a:buNone/>
                      </a:pPr>
                      <a:r>
                        <a:rPr lang="en-US" sz="1200" u="none" strike="noStrike" cap="none"/>
                        <a:t>Keep at it regularly.</a:t>
                      </a:r>
                      <a:endParaRPr/>
                    </a:p>
                  </a:txBody>
                  <a:tcPr marL="91450" marR="91450" marT="45725" marB="45725" anchor="ctr"/>
                </a:tc>
                <a:extLst>
                  <a:ext uri="{0D108BD9-81ED-4DB2-BD59-A6C34878D82A}">
                    <a16:rowId xmlns:a16="http://schemas.microsoft.com/office/drawing/2014/main" val="10003"/>
                  </a:ext>
                </a:extLst>
              </a:tr>
              <a:tr h="370850">
                <a:tc>
                  <a:txBody>
                    <a:bodyPr/>
                    <a:lstStyle/>
                    <a:p>
                      <a:pPr marL="0" marR="0" lvl="0" indent="0" algn="l" rtl="0">
                        <a:lnSpc>
                          <a:spcPct val="100000"/>
                        </a:lnSpc>
                        <a:spcBef>
                          <a:spcPts val="0"/>
                        </a:spcBef>
                        <a:spcAft>
                          <a:spcPts val="0"/>
                        </a:spcAft>
                        <a:buNone/>
                      </a:pPr>
                      <a:r>
                        <a:rPr lang="en-US" sz="1200" u="none" strike="noStrike" cap="none"/>
                        <a:t>List techniques to master</a:t>
                      </a:r>
                      <a:endParaRPr/>
                    </a:p>
                  </a:txBody>
                  <a:tcPr marL="91450" marR="91450" marT="45725" marB="45725" anchor="ctr"/>
                </a:tc>
                <a:tc>
                  <a:txBody>
                    <a:bodyPr/>
                    <a:lstStyle/>
                    <a:p>
                      <a:pPr marL="0" marR="0" lvl="0" indent="0" algn="l" rtl="0">
                        <a:lnSpc>
                          <a:spcPct val="100000"/>
                        </a:lnSpc>
                        <a:spcBef>
                          <a:spcPts val="0"/>
                        </a:spcBef>
                        <a:spcAft>
                          <a:spcPts val="0"/>
                        </a:spcAft>
                        <a:buNone/>
                      </a:pPr>
                      <a:r>
                        <a:rPr lang="en-US" sz="1200" u="none" strike="noStrike" cap="none"/>
                        <a:t>Review co-workers’ lists</a:t>
                      </a:r>
                      <a:endParaRPr/>
                    </a:p>
                  </a:txBody>
                  <a:tcPr marL="91450" marR="91450" marT="45725" marB="45725" anchor="ctr"/>
                </a:tc>
                <a:tc>
                  <a:txBody>
                    <a:bodyPr/>
                    <a:lstStyle/>
                    <a:p>
                      <a:pPr marL="0" marR="0" lvl="0" indent="0" algn="l" rtl="0">
                        <a:lnSpc>
                          <a:spcPct val="100000"/>
                        </a:lnSpc>
                        <a:spcBef>
                          <a:spcPts val="0"/>
                        </a:spcBef>
                        <a:spcAft>
                          <a:spcPts val="0"/>
                        </a:spcAft>
                        <a:buNone/>
                      </a:pPr>
                      <a:endParaRPr sz="1200" u="none" strike="noStrike" cap="none"/>
                    </a:p>
                  </a:txBody>
                  <a:tcPr marL="91450" marR="91450" marT="45725" marB="45725" anchor="ctr"/>
                </a:tc>
                <a:tc>
                  <a:txBody>
                    <a:bodyPr/>
                    <a:lstStyle/>
                    <a:p>
                      <a:pPr marL="0" marR="0" lvl="0" indent="0" algn="l" rtl="0">
                        <a:lnSpc>
                          <a:spcPct val="100000"/>
                        </a:lnSpc>
                        <a:spcBef>
                          <a:spcPts val="0"/>
                        </a:spcBef>
                        <a:spcAft>
                          <a:spcPts val="0"/>
                        </a:spcAft>
                        <a:buNone/>
                      </a:pPr>
                      <a:r>
                        <a:rPr lang="en-US" sz="1200" u="none" strike="noStrike" cap="none"/>
                        <a:t>By April 30</a:t>
                      </a:r>
                      <a:endParaRPr/>
                    </a:p>
                  </a:txBody>
                  <a:tcPr marL="91450" marR="91450" marT="45725" marB="45725" anchor="ctr"/>
                </a:tc>
                <a:tc>
                  <a:txBody>
                    <a:bodyPr/>
                    <a:lstStyle/>
                    <a:p>
                      <a:pPr marL="0" marR="0" lvl="0" indent="0" algn="l" rtl="0">
                        <a:lnSpc>
                          <a:spcPct val="100000"/>
                        </a:lnSpc>
                        <a:spcBef>
                          <a:spcPts val="0"/>
                        </a:spcBef>
                        <a:spcAft>
                          <a:spcPts val="0"/>
                        </a:spcAft>
                        <a:buNone/>
                      </a:pPr>
                      <a:r>
                        <a:rPr lang="en-US" sz="1200" u="none" strike="noStrike" cap="none"/>
                        <a:t>Compare and contrast lists</a:t>
                      </a:r>
                      <a:endParaRPr/>
                    </a:p>
                  </a:txBody>
                  <a:tcPr marL="91450" marR="91450" marT="45725" marB="45725" anchor="ctr"/>
                </a:tc>
                <a:extLst>
                  <a:ext uri="{0D108BD9-81ED-4DB2-BD59-A6C34878D82A}">
                    <a16:rowId xmlns:a16="http://schemas.microsoft.com/office/drawing/2014/main" val="10004"/>
                  </a:ext>
                </a:extLst>
              </a:tr>
              <a:tr h="370850">
                <a:tc>
                  <a:txBody>
                    <a:bodyPr/>
                    <a:lstStyle/>
                    <a:p>
                      <a:pPr marL="0" marR="0" lvl="0" indent="0" algn="l" rtl="0">
                        <a:lnSpc>
                          <a:spcPct val="100000"/>
                        </a:lnSpc>
                        <a:spcBef>
                          <a:spcPts val="0"/>
                        </a:spcBef>
                        <a:spcAft>
                          <a:spcPts val="0"/>
                        </a:spcAft>
                        <a:buNone/>
                      </a:pPr>
                      <a:r>
                        <a:rPr lang="en-US" sz="1200" u="none" strike="noStrike" cap="none"/>
                        <a:t>Pick one technique and practice it.</a:t>
                      </a:r>
                      <a:endParaRPr/>
                    </a:p>
                  </a:txBody>
                  <a:tcPr marL="91450" marR="91450" marT="45725" marB="45725" anchor="ctr"/>
                </a:tc>
                <a:tc>
                  <a:txBody>
                    <a:bodyPr/>
                    <a:lstStyle/>
                    <a:p>
                      <a:pPr marL="0" marR="0" lvl="0" indent="0" algn="l" rtl="0">
                        <a:lnSpc>
                          <a:spcPct val="100000"/>
                        </a:lnSpc>
                        <a:spcBef>
                          <a:spcPts val="0"/>
                        </a:spcBef>
                        <a:spcAft>
                          <a:spcPts val="0"/>
                        </a:spcAft>
                        <a:buNone/>
                      </a:pPr>
                      <a:r>
                        <a:rPr lang="en-US" sz="1200" u="none" strike="noStrike" cap="none"/>
                        <a:t>Keep notes on what I am doing.</a:t>
                      </a:r>
                      <a:endParaRPr/>
                    </a:p>
                  </a:txBody>
                  <a:tcPr marL="91450" marR="91450" marT="45725" marB="45725" anchor="ctr"/>
                </a:tc>
                <a:tc>
                  <a:txBody>
                    <a:bodyPr/>
                    <a:lstStyle/>
                    <a:p>
                      <a:pPr marL="0" marR="0" lvl="0" indent="0" algn="l" rtl="0">
                        <a:lnSpc>
                          <a:spcPct val="100000"/>
                        </a:lnSpc>
                        <a:spcBef>
                          <a:spcPts val="0"/>
                        </a:spcBef>
                        <a:spcAft>
                          <a:spcPts val="0"/>
                        </a:spcAft>
                        <a:buNone/>
                      </a:pPr>
                      <a:r>
                        <a:rPr lang="en-US" sz="1200" u="none" strike="noStrike" cap="none"/>
                        <a:t>Learning log</a:t>
                      </a:r>
                      <a:endParaRPr/>
                    </a:p>
                  </a:txBody>
                  <a:tcPr marL="91450" marR="91450" marT="45725" marB="45725" anchor="ctr"/>
                </a:tc>
                <a:tc>
                  <a:txBody>
                    <a:bodyPr/>
                    <a:lstStyle/>
                    <a:p>
                      <a:pPr marL="0" marR="0" lvl="0" indent="0" algn="l" rtl="0">
                        <a:lnSpc>
                          <a:spcPct val="100000"/>
                        </a:lnSpc>
                        <a:spcBef>
                          <a:spcPts val="0"/>
                        </a:spcBef>
                        <a:spcAft>
                          <a:spcPts val="0"/>
                        </a:spcAft>
                        <a:buNone/>
                      </a:pPr>
                      <a:r>
                        <a:rPr lang="en-US" sz="1200" u="none" strike="noStrike" cap="none"/>
                        <a:t>May</a:t>
                      </a:r>
                      <a:endParaRPr/>
                    </a:p>
                  </a:txBody>
                  <a:tcPr marL="91450" marR="91450" marT="45725" marB="45725" anchor="ctr"/>
                </a:tc>
                <a:tc>
                  <a:txBody>
                    <a:bodyPr/>
                    <a:lstStyle/>
                    <a:p>
                      <a:pPr marL="0" marR="0" lvl="0" indent="0" algn="l" rtl="0">
                        <a:lnSpc>
                          <a:spcPct val="100000"/>
                        </a:lnSpc>
                        <a:spcBef>
                          <a:spcPts val="0"/>
                        </a:spcBef>
                        <a:spcAft>
                          <a:spcPts val="0"/>
                        </a:spcAft>
                        <a:buNone/>
                      </a:pPr>
                      <a:r>
                        <a:rPr lang="en-US" sz="1200" u="none" strike="noStrike" cap="none"/>
                        <a:t>Practice</a:t>
                      </a:r>
                      <a:endParaRPr/>
                    </a:p>
                  </a:txBody>
                  <a:tcPr marL="91450" marR="91450" marT="45725" marB="45725" anchor="ctr"/>
                </a:tc>
                <a:extLst>
                  <a:ext uri="{0D108BD9-81ED-4DB2-BD59-A6C34878D82A}">
                    <a16:rowId xmlns:a16="http://schemas.microsoft.com/office/drawing/2014/main" val="10005"/>
                  </a:ext>
                </a:extLst>
              </a:tr>
              <a:tr h="370850">
                <a:tc>
                  <a:txBody>
                    <a:bodyPr/>
                    <a:lstStyle/>
                    <a:p>
                      <a:pPr marL="0" marR="0" lvl="0" indent="0" algn="l" rtl="0">
                        <a:lnSpc>
                          <a:spcPct val="100000"/>
                        </a:lnSpc>
                        <a:spcBef>
                          <a:spcPts val="0"/>
                        </a:spcBef>
                        <a:spcAft>
                          <a:spcPts val="0"/>
                        </a:spcAft>
                        <a:buNone/>
                      </a:pPr>
                      <a:r>
                        <a:rPr lang="en-US" sz="1200" u="none" strike="noStrike" cap="none"/>
                        <a:t>Gather feedback.</a:t>
                      </a:r>
                      <a:endParaRPr/>
                    </a:p>
                  </a:txBody>
                  <a:tcPr marL="91450" marR="91450" marT="45725" marB="45725" anchor="ctr"/>
                </a:tc>
                <a:tc>
                  <a:txBody>
                    <a:bodyPr/>
                    <a:lstStyle/>
                    <a:p>
                      <a:pPr marL="0" marR="0" lvl="0" indent="0" algn="l" rtl="0">
                        <a:lnSpc>
                          <a:spcPct val="100000"/>
                        </a:lnSpc>
                        <a:spcBef>
                          <a:spcPts val="0"/>
                        </a:spcBef>
                        <a:spcAft>
                          <a:spcPts val="0"/>
                        </a:spcAft>
                        <a:buNone/>
                      </a:pPr>
                      <a:r>
                        <a:rPr lang="en-US" sz="1200" u="none" strike="noStrike" cap="none"/>
                        <a:t>Ask colleagues for specific feedback</a:t>
                      </a:r>
                      <a:endParaRPr/>
                    </a:p>
                  </a:txBody>
                  <a:tcPr marL="91450" marR="91450" marT="45725" marB="45725" anchor="ctr"/>
                </a:tc>
                <a:tc>
                  <a:txBody>
                    <a:bodyPr/>
                    <a:lstStyle/>
                    <a:p>
                      <a:pPr marL="0" marR="0" lvl="0" indent="0" algn="l" rtl="0">
                        <a:lnSpc>
                          <a:spcPct val="100000"/>
                        </a:lnSpc>
                        <a:spcBef>
                          <a:spcPts val="0"/>
                        </a:spcBef>
                        <a:spcAft>
                          <a:spcPts val="0"/>
                        </a:spcAft>
                        <a:buNone/>
                      </a:pPr>
                      <a:r>
                        <a:rPr lang="en-US" sz="1200" u="none" strike="noStrike" cap="none"/>
                        <a:t>Time with colleagues</a:t>
                      </a:r>
                      <a:endParaRPr/>
                    </a:p>
                  </a:txBody>
                  <a:tcPr marL="91450" marR="91450" marT="45725" marB="45725" anchor="ctr"/>
                </a:tc>
                <a:tc>
                  <a:txBody>
                    <a:bodyPr/>
                    <a:lstStyle/>
                    <a:p>
                      <a:pPr marL="0" marR="0" lvl="0" indent="0" algn="l" rtl="0">
                        <a:lnSpc>
                          <a:spcPct val="100000"/>
                        </a:lnSpc>
                        <a:spcBef>
                          <a:spcPts val="0"/>
                        </a:spcBef>
                        <a:spcAft>
                          <a:spcPts val="0"/>
                        </a:spcAft>
                        <a:buNone/>
                      </a:pPr>
                      <a:r>
                        <a:rPr lang="en-US" sz="1200" u="none" strike="noStrike" cap="none"/>
                        <a:t>May – June</a:t>
                      </a:r>
                      <a:endParaRPr/>
                    </a:p>
                  </a:txBody>
                  <a:tcPr marL="91450" marR="91450" marT="45725" marB="45725" anchor="ctr"/>
                </a:tc>
                <a:tc>
                  <a:txBody>
                    <a:bodyPr/>
                    <a:lstStyle/>
                    <a:p>
                      <a:pPr marL="0" marR="0" lvl="0" indent="0" algn="l" rtl="0">
                        <a:lnSpc>
                          <a:spcPct val="100000"/>
                        </a:lnSpc>
                        <a:spcBef>
                          <a:spcPts val="0"/>
                        </a:spcBef>
                        <a:spcAft>
                          <a:spcPts val="0"/>
                        </a:spcAft>
                        <a:buNone/>
                      </a:pPr>
                      <a:r>
                        <a:rPr lang="en-US" sz="1200" u="none" strike="noStrike" cap="none"/>
                        <a:t>Talk with mentor</a:t>
                      </a:r>
                      <a:endParaRPr/>
                    </a:p>
                  </a:txBody>
                  <a:tcPr marL="91450" marR="91450" marT="45725" marB="45725" anchor="ctr"/>
                </a:tc>
                <a:extLst>
                  <a:ext uri="{0D108BD9-81ED-4DB2-BD59-A6C34878D82A}">
                    <a16:rowId xmlns:a16="http://schemas.microsoft.com/office/drawing/2014/main" val="10006"/>
                  </a:ext>
                </a:extLst>
              </a:tr>
              <a:tr h="370850">
                <a:tc>
                  <a:txBody>
                    <a:bodyPr/>
                    <a:lstStyle/>
                    <a:p>
                      <a:pPr marL="0" marR="0" lvl="0" indent="0" algn="l" rtl="0">
                        <a:lnSpc>
                          <a:spcPct val="100000"/>
                        </a:lnSpc>
                        <a:spcBef>
                          <a:spcPts val="0"/>
                        </a:spcBef>
                        <a:spcAft>
                          <a:spcPts val="0"/>
                        </a:spcAft>
                        <a:buNone/>
                      </a:pPr>
                      <a:r>
                        <a:rPr lang="en-US" sz="1200" u="none" strike="noStrike" cap="none"/>
                        <a:t>Work at getting better.</a:t>
                      </a:r>
                      <a:endParaRPr/>
                    </a:p>
                  </a:txBody>
                  <a:tcPr marL="91450" marR="91450" marT="45725" marB="45725" anchor="ctr"/>
                </a:tc>
                <a:tc>
                  <a:txBody>
                    <a:bodyPr/>
                    <a:lstStyle/>
                    <a:p>
                      <a:pPr marL="0" marR="0" lvl="0" indent="0" algn="l" rtl="0">
                        <a:lnSpc>
                          <a:spcPct val="100000"/>
                        </a:lnSpc>
                        <a:spcBef>
                          <a:spcPts val="0"/>
                        </a:spcBef>
                        <a:spcAft>
                          <a:spcPts val="0"/>
                        </a:spcAft>
                        <a:buNone/>
                      </a:pPr>
                      <a:r>
                        <a:rPr lang="en-US" sz="1200" u="none" strike="noStrike" cap="none"/>
                        <a:t>Continue to seek feedback.</a:t>
                      </a:r>
                      <a:endParaRPr/>
                    </a:p>
                  </a:txBody>
                  <a:tcPr marL="91450" marR="91450" marT="45725" marB="45725" anchor="ctr"/>
                </a:tc>
                <a:tc>
                  <a:txBody>
                    <a:bodyPr/>
                    <a:lstStyle/>
                    <a:p>
                      <a:pPr marL="0" marR="0" lvl="0" indent="0" algn="l" rtl="0">
                        <a:lnSpc>
                          <a:spcPct val="100000"/>
                        </a:lnSpc>
                        <a:spcBef>
                          <a:spcPts val="0"/>
                        </a:spcBef>
                        <a:spcAft>
                          <a:spcPts val="0"/>
                        </a:spcAft>
                        <a:buNone/>
                      </a:pPr>
                      <a:r>
                        <a:rPr lang="en-US" sz="1200" u="none" strike="noStrike" cap="none"/>
                        <a:t>Specific questions</a:t>
                      </a:r>
                      <a:endParaRPr/>
                    </a:p>
                  </a:txBody>
                  <a:tcPr marL="91450" marR="91450" marT="45725" marB="45725" anchor="ctr"/>
                </a:tc>
                <a:tc>
                  <a:txBody>
                    <a:bodyPr/>
                    <a:lstStyle/>
                    <a:p>
                      <a:pPr marL="0" marR="0" lvl="0" indent="0" algn="l" rtl="0">
                        <a:lnSpc>
                          <a:spcPct val="100000"/>
                        </a:lnSpc>
                        <a:spcBef>
                          <a:spcPts val="0"/>
                        </a:spcBef>
                        <a:spcAft>
                          <a:spcPts val="0"/>
                        </a:spcAft>
                        <a:buNone/>
                      </a:pPr>
                      <a:r>
                        <a:rPr lang="en-US" sz="1200" u="none" strike="noStrike" cap="none"/>
                        <a:t>Ongoing</a:t>
                      </a:r>
                      <a:endParaRPr/>
                    </a:p>
                  </a:txBody>
                  <a:tcPr marL="91450" marR="91450" marT="45725" marB="45725" anchor="ctr"/>
                </a:tc>
                <a:tc>
                  <a:txBody>
                    <a:bodyPr/>
                    <a:lstStyle/>
                    <a:p>
                      <a:pPr marL="0" marR="0" lvl="0" indent="0" algn="l" rtl="0">
                        <a:lnSpc>
                          <a:spcPct val="100000"/>
                        </a:lnSpc>
                        <a:spcBef>
                          <a:spcPts val="0"/>
                        </a:spcBef>
                        <a:spcAft>
                          <a:spcPts val="0"/>
                        </a:spcAft>
                        <a:buNone/>
                      </a:pPr>
                      <a:r>
                        <a:rPr lang="en-US" sz="1200" u="none" strike="noStrike" cap="none"/>
                        <a:t>Review learning log.</a:t>
                      </a:r>
                      <a:endParaRPr/>
                    </a:p>
                  </a:txBody>
                  <a:tcPr marL="91450" marR="91450" marT="45725" marB="45725" anchor="ctr"/>
                </a:tc>
                <a:extLst>
                  <a:ext uri="{0D108BD9-81ED-4DB2-BD59-A6C34878D82A}">
                    <a16:rowId xmlns:a16="http://schemas.microsoft.com/office/drawing/2014/main" val="10007"/>
                  </a:ext>
                </a:extLst>
              </a:tr>
            </a:tbl>
          </a:graphicData>
        </a:graphic>
      </p:graphicFrame>
      <p:sp>
        <p:nvSpPr>
          <p:cNvPr id="2" name="Rectangle 1">
            <a:extLst>
              <a:ext uri="{FF2B5EF4-FFF2-40B4-BE49-F238E27FC236}">
                <a16:creationId xmlns:a16="http://schemas.microsoft.com/office/drawing/2014/main" id="{87403403-1281-3074-3373-B9092AE0F599}"/>
              </a:ext>
            </a:extLst>
          </p:cNvPr>
          <p:cNvSpPr/>
          <p:nvPr/>
        </p:nvSpPr>
        <p:spPr>
          <a:xfrm>
            <a:off x="159798" y="4709361"/>
            <a:ext cx="2689934" cy="32783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88"/>
        <p:cNvGrpSpPr/>
        <p:nvPr/>
      </p:nvGrpSpPr>
      <p:grpSpPr>
        <a:xfrm>
          <a:off x="0" y="0"/>
          <a:ext cx="0" cy="0"/>
          <a:chOff x="0" y="0"/>
          <a:chExt cx="0" cy="0"/>
        </a:xfrm>
      </p:grpSpPr>
      <p:sp>
        <p:nvSpPr>
          <p:cNvPr id="189" name="Google Shape;189;p19"/>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sz="2820">
                <a:solidFill>
                  <a:srgbClr val="151E49"/>
                </a:solidFill>
                <a:latin typeface="Bebas Neue"/>
                <a:ea typeface="Bebas Neue"/>
                <a:cs typeface="Bebas Neue"/>
                <a:sym typeface="Bebas Neue"/>
              </a:rPr>
              <a:t>Where can I improve as a mentor?</a:t>
            </a:r>
            <a:endParaRPr sz="2820">
              <a:solidFill>
                <a:srgbClr val="151E49"/>
              </a:solidFill>
              <a:latin typeface="Bebas Neue"/>
              <a:ea typeface="Bebas Neue"/>
              <a:cs typeface="Bebas Neue"/>
              <a:sym typeface="Bebas Neue"/>
            </a:endParaRPr>
          </a:p>
        </p:txBody>
      </p:sp>
      <p:sp>
        <p:nvSpPr>
          <p:cNvPr id="190" name="Google Shape;190;p19"/>
          <p:cNvSpPr txBox="1"/>
          <p:nvPr/>
        </p:nvSpPr>
        <p:spPr>
          <a:xfrm>
            <a:off x="737002" y="1148316"/>
            <a:ext cx="8300672" cy="36009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000" b="0" i="0" u="none" strike="noStrike" cap="none">
                <a:solidFill>
                  <a:srgbClr val="000000"/>
                </a:solidFill>
                <a:latin typeface="Arial"/>
                <a:ea typeface="Arial"/>
                <a:cs typeface="Arial"/>
                <a:sym typeface="Arial"/>
              </a:rPr>
              <a:t>Review the following list and check all items that apply to you with respect to your prospective mentoring relationship.  (Zachary, 2012):</a:t>
            </a:r>
            <a:endParaRPr/>
          </a:p>
          <a:p>
            <a:pPr marL="0" marR="0" lvl="0" indent="0" algn="l" rtl="0">
              <a:lnSpc>
                <a:spcPct val="100000"/>
              </a:lnSpc>
              <a:spcBef>
                <a:spcPts val="0"/>
              </a:spcBef>
              <a:spcAft>
                <a:spcPts val="0"/>
              </a:spcAft>
              <a:buNone/>
            </a:pPr>
            <a:endParaRPr sz="20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2000"/>
              <a:buFont typeface="Noto Sans Symbols"/>
              <a:buChar char="❑"/>
            </a:pPr>
            <a:r>
              <a:rPr lang="en-US" sz="2000" b="0" i="0" u="none" strike="noStrike" cap="none">
                <a:solidFill>
                  <a:srgbClr val="000000"/>
                </a:solidFill>
                <a:latin typeface="Arial"/>
                <a:ea typeface="Arial"/>
                <a:cs typeface="Arial"/>
                <a:sym typeface="Arial"/>
              </a:rPr>
              <a:t>I have a sincere interest in helping this person succeed.</a:t>
            </a:r>
            <a:endParaRPr/>
          </a:p>
          <a:p>
            <a:pPr marL="285750" marR="0" lvl="0" indent="-285750" algn="l" rtl="0">
              <a:lnSpc>
                <a:spcPct val="100000"/>
              </a:lnSpc>
              <a:spcBef>
                <a:spcPts val="0"/>
              </a:spcBef>
              <a:spcAft>
                <a:spcPts val="0"/>
              </a:spcAft>
              <a:buClr>
                <a:srgbClr val="000000"/>
              </a:buClr>
              <a:buSzPts val="2000"/>
              <a:buFont typeface="Noto Sans Symbols"/>
              <a:buChar char="❑"/>
            </a:pPr>
            <a:r>
              <a:rPr lang="en-US" sz="2000" b="0" i="0" u="none" strike="noStrike" cap="none">
                <a:solidFill>
                  <a:srgbClr val="000000"/>
                </a:solidFill>
                <a:latin typeface="Arial"/>
                <a:ea typeface="Arial"/>
                <a:cs typeface="Arial"/>
                <a:sym typeface="Arial"/>
              </a:rPr>
              <a:t>There appears to be mutual interest and compatibility.</a:t>
            </a:r>
            <a:endParaRPr/>
          </a:p>
          <a:p>
            <a:pPr marL="285750" marR="0" lvl="0" indent="-285750" algn="l" rtl="0">
              <a:lnSpc>
                <a:spcPct val="100000"/>
              </a:lnSpc>
              <a:spcBef>
                <a:spcPts val="0"/>
              </a:spcBef>
              <a:spcAft>
                <a:spcPts val="0"/>
              </a:spcAft>
              <a:buClr>
                <a:srgbClr val="000000"/>
              </a:buClr>
              <a:buSzPts val="2000"/>
              <a:buFont typeface="Noto Sans Symbols"/>
              <a:buChar char="❑"/>
            </a:pPr>
            <a:r>
              <a:rPr lang="en-US" sz="2000" b="0" i="0" u="none" strike="noStrike" cap="none">
                <a:solidFill>
                  <a:srgbClr val="000000"/>
                </a:solidFill>
                <a:latin typeface="Arial"/>
                <a:ea typeface="Arial"/>
                <a:cs typeface="Arial"/>
                <a:sym typeface="Arial"/>
              </a:rPr>
              <a:t>My assumptions about the process are aligned with those of my apprentice.</a:t>
            </a:r>
            <a:endParaRPr/>
          </a:p>
          <a:p>
            <a:pPr marL="285750" marR="0" lvl="0" indent="-285750" algn="l" rtl="0">
              <a:lnSpc>
                <a:spcPct val="100000"/>
              </a:lnSpc>
              <a:spcBef>
                <a:spcPts val="0"/>
              </a:spcBef>
              <a:spcAft>
                <a:spcPts val="0"/>
              </a:spcAft>
              <a:buClr>
                <a:srgbClr val="000000"/>
              </a:buClr>
              <a:buSzPts val="2000"/>
              <a:buFont typeface="Noto Sans Symbols"/>
              <a:buChar char="❑"/>
            </a:pPr>
            <a:r>
              <a:rPr lang="en-US" sz="2000" b="0" i="0" u="none" strike="noStrike" cap="none">
                <a:solidFill>
                  <a:srgbClr val="000000"/>
                </a:solidFill>
                <a:latin typeface="Arial"/>
                <a:ea typeface="Arial"/>
                <a:cs typeface="Arial"/>
                <a:sym typeface="Arial"/>
              </a:rPr>
              <a:t>I am clear about my role.</a:t>
            </a:r>
            <a:endParaRPr/>
          </a:p>
          <a:p>
            <a:pPr marL="285750" marR="0" lvl="0" indent="-285750" algn="l" rtl="0">
              <a:lnSpc>
                <a:spcPct val="100000"/>
              </a:lnSpc>
              <a:spcBef>
                <a:spcPts val="0"/>
              </a:spcBef>
              <a:spcAft>
                <a:spcPts val="0"/>
              </a:spcAft>
              <a:buClr>
                <a:srgbClr val="000000"/>
              </a:buClr>
              <a:buSzPts val="2000"/>
              <a:buFont typeface="Noto Sans Symbols"/>
              <a:buChar char="❑"/>
            </a:pPr>
            <a:r>
              <a:rPr lang="en-US" sz="2000" b="0" i="0" u="none" strike="noStrike" cap="none">
                <a:solidFill>
                  <a:srgbClr val="000000"/>
                </a:solidFill>
                <a:latin typeface="Arial"/>
                <a:ea typeface="Arial"/>
                <a:cs typeface="Arial"/>
                <a:sym typeface="Arial"/>
              </a:rPr>
              <a:t>I am the right person to help this apprentice achieve their goals.</a:t>
            </a:r>
            <a:endParaRPr/>
          </a:p>
          <a:p>
            <a:pPr marL="285750" marR="0" lvl="0" indent="-285750" algn="l" rtl="0">
              <a:lnSpc>
                <a:spcPct val="100000"/>
              </a:lnSpc>
              <a:spcBef>
                <a:spcPts val="0"/>
              </a:spcBef>
              <a:spcAft>
                <a:spcPts val="0"/>
              </a:spcAft>
              <a:buClr>
                <a:srgbClr val="000000"/>
              </a:buClr>
              <a:buSzPts val="2000"/>
              <a:buFont typeface="Noto Sans Symbols"/>
              <a:buChar char="❑"/>
            </a:pPr>
            <a:r>
              <a:rPr lang="en-US" sz="2000" b="0" i="0" u="none" strike="noStrike" cap="none">
                <a:solidFill>
                  <a:srgbClr val="000000"/>
                </a:solidFill>
                <a:latin typeface="Arial"/>
                <a:ea typeface="Arial"/>
                <a:cs typeface="Arial"/>
                <a:sym typeface="Arial"/>
              </a:rPr>
              <a:t>I can enthusiastically engage in helping this person.</a:t>
            </a:r>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 name="Rectangle 1">
            <a:extLst>
              <a:ext uri="{FF2B5EF4-FFF2-40B4-BE49-F238E27FC236}">
                <a16:creationId xmlns:a16="http://schemas.microsoft.com/office/drawing/2014/main" id="{59BCC8B7-A7E7-4A0B-B898-1B38E52D16F3}"/>
              </a:ext>
            </a:extLst>
          </p:cNvPr>
          <p:cNvSpPr/>
          <p:nvPr/>
        </p:nvSpPr>
        <p:spPr>
          <a:xfrm>
            <a:off x="159798" y="4709361"/>
            <a:ext cx="2689934" cy="32783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0"/>
        <p:cNvGrpSpPr/>
        <p:nvPr/>
      </p:nvGrpSpPr>
      <p:grpSpPr>
        <a:xfrm>
          <a:off x="0" y="0"/>
          <a:ext cx="0" cy="0"/>
          <a:chOff x="0" y="0"/>
          <a:chExt cx="0" cy="0"/>
        </a:xfrm>
      </p:grpSpPr>
      <p:sp>
        <p:nvSpPr>
          <p:cNvPr id="61" name="Google Shape;61;p2"/>
          <p:cNvSpPr/>
          <p:nvPr/>
        </p:nvSpPr>
        <p:spPr>
          <a:xfrm>
            <a:off x="342925" y="978200"/>
            <a:ext cx="5203500"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2" name="Google Shape;62;p2"/>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a:solidFill>
                  <a:srgbClr val="151E49"/>
                </a:solidFill>
                <a:latin typeface="Bebas Neue"/>
                <a:ea typeface="Bebas Neue"/>
                <a:cs typeface="Bebas Neue"/>
                <a:sym typeface="Bebas Neue"/>
              </a:rPr>
              <a:t>How are you feeling today?</a:t>
            </a:r>
            <a:endParaRPr sz="2820">
              <a:solidFill>
                <a:srgbClr val="151E49"/>
              </a:solidFill>
              <a:latin typeface="Bebas Neue"/>
              <a:ea typeface="Bebas Neue"/>
              <a:cs typeface="Bebas Neue"/>
              <a:sym typeface="Bebas Neue"/>
            </a:endParaRPr>
          </a:p>
        </p:txBody>
      </p:sp>
      <p:sp>
        <p:nvSpPr>
          <p:cNvPr id="63" name="Google Shape;63;p2"/>
          <p:cNvSpPr txBox="1">
            <a:spLocks noGrp="1"/>
          </p:cNvSpPr>
          <p:nvPr>
            <p:ph type="body" idx="1"/>
          </p:nvPr>
        </p:nvSpPr>
        <p:spPr>
          <a:xfrm>
            <a:off x="367406" y="1067900"/>
            <a:ext cx="5154300" cy="3416400"/>
          </a:xfrm>
          <a:prstGeom prst="rect">
            <a:avLst/>
          </a:prstGeom>
          <a:noFill/>
          <a:ln>
            <a:noFill/>
          </a:ln>
        </p:spPr>
        <p:txBody>
          <a:bodyPr spcFirstLastPara="1" wrap="square" lIns="91425" tIns="91425" rIns="91425" bIns="91425" anchor="t" anchorCtr="0">
            <a:normAutofit/>
          </a:bodyPr>
          <a:lstStyle/>
          <a:p>
            <a:pPr marL="0" lvl="0" indent="0" algn="ctr" rtl="0">
              <a:lnSpc>
                <a:spcPct val="115000"/>
              </a:lnSpc>
              <a:spcBef>
                <a:spcPts val="0"/>
              </a:spcBef>
              <a:spcAft>
                <a:spcPts val="0"/>
              </a:spcAft>
              <a:buSzPts val="1800"/>
              <a:buNone/>
            </a:pPr>
            <a:endParaRPr sz="2000">
              <a:solidFill>
                <a:srgbClr val="434A6D"/>
              </a:solidFill>
            </a:endParaRPr>
          </a:p>
          <a:p>
            <a:pPr marL="0" lvl="0" indent="0" algn="ctr" rtl="0">
              <a:lnSpc>
                <a:spcPct val="115000"/>
              </a:lnSpc>
              <a:spcBef>
                <a:spcPts val="1200"/>
              </a:spcBef>
              <a:spcAft>
                <a:spcPts val="0"/>
              </a:spcAft>
              <a:buSzPts val="1800"/>
              <a:buNone/>
            </a:pPr>
            <a:endParaRPr sz="2000">
              <a:solidFill>
                <a:srgbClr val="434A6D"/>
              </a:solidFill>
            </a:endParaRPr>
          </a:p>
          <a:p>
            <a:pPr marL="0" lvl="0" indent="0" algn="ctr" rtl="0">
              <a:lnSpc>
                <a:spcPct val="115000"/>
              </a:lnSpc>
              <a:spcBef>
                <a:spcPts val="1200"/>
              </a:spcBef>
              <a:spcAft>
                <a:spcPts val="1200"/>
              </a:spcAft>
              <a:buSzPts val="1800"/>
              <a:buNone/>
            </a:pPr>
            <a:r>
              <a:rPr lang="en-US" sz="2000">
                <a:solidFill>
                  <a:srgbClr val="434A6D"/>
                </a:solidFill>
              </a:rPr>
              <a:t>Let us know how you’re feeling about being a mentor today.</a:t>
            </a:r>
            <a:endParaRPr/>
          </a:p>
        </p:txBody>
      </p:sp>
      <p:pic>
        <p:nvPicPr>
          <p:cNvPr id="64" name="Google Shape;64;p2"/>
          <p:cNvPicPr preferRelativeResize="0"/>
          <p:nvPr/>
        </p:nvPicPr>
        <p:blipFill rotWithShape="1">
          <a:blip r:embed="rId4">
            <a:alphaModFix/>
          </a:blip>
          <a:srcRect/>
          <a:stretch/>
        </p:blipFill>
        <p:spPr>
          <a:xfrm>
            <a:off x="5549075" y="1022180"/>
            <a:ext cx="3416400" cy="3416400"/>
          </a:xfrm>
          <a:prstGeom prst="rect">
            <a:avLst/>
          </a:prstGeom>
          <a:noFill/>
          <a:ln>
            <a:noFill/>
          </a:ln>
        </p:spPr>
      </p:pic>
      <p:sp>
        <p:nvSpPr>
          <p:cNvPr id="2" name="Rectangle 1">
            <a:extLst>
              <a:ext uri="{FF2B5EF4-FFF2-40B4-BE49-F238E27FC236}">
                <a16:creationId xmlns:a16="http://schemas.microsoft.com/office/drawing/2014/main" id="{D81F9A50-0B98-4331-09AA-6760403F2373}"/>
              </a:ext>
            </a:extLst>
          </p:cNvPr>
          <p:cNvSpPr/>
          <p:nvPr/>
        </p:nvSpPr>
        <p:spPr>
          <a:xfrm>
            <a:off x="159798" y="4709361"/>
            <a:ext cx="2689934" cy="32783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94"/>
        <p:cNvGrpSpPr/>
        <p:nvPr/>
      </p:nvGrpSpPr>
      <p:grpSpPr>
        <a:xfrm>
          <a:off x="0" y="0"/>
          <a:ext cx="0" cy="0"/>
          <a:chOff x="0" y="0"/>
          <a:chExt cx="0" cy="0"/>
        </a:xfrm>
      </p:grpSpPr>
      <p:sp>
        <p:nvSpPr>
          <p:cNvPr id="195" name="Google Shape;195;p20"/>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sz="2820">
                <a:solidFill>
                  <a:srgbClr val="151E49"/>
                </a:solidFill>
                <a:latin typeface="Bebas Neue"/>
                <a:ea typeface="Bebas Neue"/>
                <a:cs typeface="Bebas Neue"/>
                <a:sym typeface="Bebas Neue"/>
              </a:rPr>
              <a:t>Where can I improve as a mentor?</a:t>
            </a:r>
            <a:endParaRPr sz="2820">
              <a:solidFill>
                <a:srgbClr val="151E49"/>
              </a:solidFill>
              <a:latin typeface="Bebas Neue"/>
              <a:ea typeface="Bebas Neue"/>
              <a:cs typeface="Bebas Neue"/>
              <a:sym typeface="Bebas Neue"/>
            </a:endParaRPr>
          </a:p>
        </p:txBody>
      </p:sp>
      <p:sp>
        <p:nvSpPr>
          <p:cNvPr id="196" name="Google Shape;196;p20"/>
          <p:cNvSpPr txBox="1"/>
          <p:nvPr/>
        </p:nvSpPr>
        <p:spPr>
          <a:xfrm>
            <a:off x="737002" y="1148316"/>
            <a:ext cx="8300672" cy="357020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800" b="0" i="0" u="none" strike="noStrike" cap="none">
                <a:solidFill>
                  <a:srgbClr val="000000"/>
                </a:solidFill>
                <a:latin typeface="Arial"/>
                <a:ea typeface="Arial"/>
                <a:cs typeface="Arial"/>
                <a:sym typeface="Arial"/>
              </a:rPr>
              <a:t>Review the following list and check all items that apply to you with respect to your prospective mentoring relationship.  (Zachary, 2012):</a:t>
            </a:r>
            <a:endParaRPr/>
          </a:p>
          <a:p>
            <a:pPr marL="0" marR="0" lvl="0" indent="0" algn="l" rtl="0">
              <a:lnSpc>
                <a:spcPct val="100000"/>
              </a:lnSpc>
              <a:spcBef>
                <a:spcPts val="0"/>
              </a:spcBef>
              <a:spcAft>
                <a:spcPts val="0"/>
              </a:spcAft>
              <a:buNone/>
            </a:pPr>
            <a:endParaRPr sz="18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800"/>
              <a:buFont typeface="Noto Sans Symbols"/>
              <a:buChar char="❑"/>
            </a:pPr>
            <a:r>
              <a:rPr lang="en-US" sz="1800" b="0" i="0" u="none" strike="noStrike" cap="none">
                <a:solidFill>
                  <a:srgbClr val="000000"/>
                </a:solidFill>
                <a:latin typeface="Arial"/>
                <a:ea typeface="Arial"/>
                <a:cs typeface="Arial"/>
                <a:sym typeface="Arial"/>
              </a:rPr>
              <a:t>I am willing to use my network of contacts to help my apprentice succeed.</a:t>
            </a:r>
            <a:endParaRPr/>
          </a:p>
          <a:p>
            <a:pPr marL="285750" marR="0" lvl="0" indent="-285750" algn="l" rtl="0">
              <a:lnSpc>
                <a:spcPct val="100000"/>
              </a:lnSpc>
              <a:spcBef>
                <a:spcPts val="0"/>
              </a:spcBef>
              <a:spcAft>
                <a:spcPts val="0"/>
              </a:spcAft>
              <a:buClr>
                <a:srgbClr val="000000"/>
              </a:buClr>
              <a:buSzPts val="1800"/>
              <a:buFont typeface="Noto Sans Symbols"/>
              <a:buChar char="❑"/>
            </a:pPr>
            <a:r>
              <a:rPr lang="en-US" sz="1800" b="0" i="0" u="none" strike="noStrike" cap="none">
                <a:solidFill>
                  <a:srgbClr val="000000"/>
                </a:solidFill>
                <a:latin typeface="Arial"/>
                <a:ea typeface="Arial"/>
                <a:cs typeface="Arial"/>
                <a:sym typeface="Arial"/>
              </a:rPr>
              <a:t>I can commit adequate time to mentoring my apprentice.</a:t>
            </a:r>
            <a:endParaRPr/>
          </a:p>
          <a:p>
            <a:pPr marL="285750" marR="0" lvl="0" indent="-285750" algn="l" rtl="0">
              <a:lnSpc>
                <a:spcPct val="100000"/>
              </a:lnSpc>
              <a:spcBef>
                <a:spcPts val="0"/>
              </a:spcBef>
              <a:spcAft>
                <a:spcPts val="0"/>
              </a:spcAft>
              <a:buClr>
                <a:srgbClr val="000000"/>
              </a:buClr>
              <a:buSzPts val="1800"/>
              <a:buFont typeface="Noto Sans Symbols"/>
              <a:buChar char="❑"/>
            </a:pPr>
            <a:r>
              <a:rPr lang="en-US" sz="1800" b="0" i="0" u="none" strike="noStrike" cap="none">
                <a:solidFill>
                  <a:srgbClr val="000000"/>
                </a:solidFill>
                <a:latin typeface="Arial"/>
                <a:ea typeface="Arial"/>
                <a:cs typeface="Arial"/>
                <a:sym typeface="Arial"/>
              </a:rPr>
              <a:t>I have access to the kind of opportunities that can support my apprentice’s learning.</a:t>
            </a:r>
            <a:endParaRPr/>
          </a:p>
          <a:p>
            <a:pPr marL="285750" marR="0" lvl="0" indent="-285750" algn="l" rtl="0">
              <a:lnSpc>
                <a:spcPct val="100000"/>
              </a:lnSpc>
              <a:spcBef>
                <a:spcPts val="0"/>
              </a:spcBef>
              <a:spcAft>
                <a:spcPts val="0"/>
              </a:spcAft>
              <a:buClr>
                <a:srgbClr val="000000"/>
              </a:buClr>
              <a:buSzPts val="1800"/>
              <a:buFont typeface="Noto Sans Symbols"/>
              <a:buChar char="❑"/>
            </a:pPr>
            <a:r>
              <a:rPr lang="en-US" sz="1800" b="0" i="0" u="none" strike="noStrike" cap="none">
                <a:solidFill>
                  <a:srgbClr val="000000"/>
                </a:solidFill>
                <a:latin typeface="Arial"/>
                <a:ea typeface="Arial"/>
                <a:cs typeface="Arial"/>
                <a:sym typeface="Arial"/>
              </a:rPr>
              <a:t>I have the support that I need to be able to engage in this relationship in a meaningful way.</a:t>
            </a:r>
            <a:endParaRPr/>
          </a:p>
          <a:p>
            <a:pPr marL="285750" marR="0" lvl="0" indent="-285750" algn="l" rtl="0">
              <a:lnSpc>
                <a:spcPct val="100000"/>
              </a:lnSpc>
              <a:spcBef>
                <a:spcPts val="0"/>
              </a:spcBef>
              <a:spcAft>
                <a:spcPts val="0"/>
              </a:spcAft>
              <a:buClr>
                <a:srgbClr val="000000"/>
              </a:buClr>
              <a:buSzPts val="1800"/>
              <a:buFont typeface="Noto Sans Symbols"/>
              <a:buChar char="❑"/>
            </a:pPr>
            <a:r>
              <a:rPr lang="en-US" sz="1800" b="0" i="0" u="none" strike="noStrike" cap="none">
                <a:solidFill>
                  <a:srgbClr val="000000"/>
                </a:solidFill>
                <a:latin typeface="Arial"/>
                <a:ea typeface="Arial"/>
                <a:cs typeface="Arial"/>
                <a:sym typeface="Arial"/>
              </a:rPr>
              <a:t>I am committed to expanding my own mentoring skills.</a:t>
            </a:r>
            <a:endParaRPr/>
          </a:p>
          <a:p>
            <a:pPr marL="285750" marR="0" lvl="0" indent="-285750" algn="l" rtl="0">
              <a:lnSpc>
                <a:spcPct val="100000"/>
              </a:lnSpc>
              <a:spcBef>
                <a:spcPts val="0"/>
              </a:spcBef>
              <a:spcAft>
                <a:spcPts val="0"/>
              </a:spcAft>
              <a:buClr>
                <a:srgbClr val="000000"/>
              </a:buClr>
              <a:buSzPts val="1800"/>
              <a:buFont typeface="Noto Sans Symbols"/>
              <a:buChar char="❑"/>
            </a:pPr>
            <a:r>
              <a:rPr lang="en-US" sz="1800" b="0" i="0" u="none" strike="noStrike" cap="none">
                <a:solidFill>
                  <a:srgbClr val="000000"/>
                </a:solidFill>
                <a:latin typeface="Arial"/>
                <a:ea typeface="Arial"/>
                <a:cs typeface="Arial"/>
                <a:sym typeface="Arial"/>
              </a:rPr>
              <a:t>I have a mentoring development plan in place for myself.</a:t>
            </a:r>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 name="Rectangle 1">
            <a:extLst>
              <a:ext uri="{FF2B5EF4-FFF2-40B4-BE49-F238E27FC236}">
                <a16:creationId xmlns:a16="http://schemas.microsoft.com/office/drawing/2014/main" id="{BB779096-43AD-EC43-00F4-3382924A2CC2}"/>
              </a:ext>
            </a:extLst>
          </p:cNvPr>
          <p:cNvSpPr/>
          <p:nvPr/>
        </p:nvSpPr>
        <p:spPr>
          <a:xfrm>
            <a:off x="159798" y="4709361"/>
            <a:ext cx="2689934" cy="32783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00"/>
        <p:cNvGrpSpPr/>
        <p:nvPr/>
      </p:nvGrpSpPr>
      <p:grpSpPr>
        <a:xfrm>
          <a:off x="0" y="0"/>
          <a:ext cx="0" cy="0"/>
          <a:chOff x="0" y="0"/>
          <a:chExt cx="0" cy="0"/>
        </a:xfrm>
      </p:grpSpPr>
      <p:sp>
        <p:nvSpPr>
          <p:cNvPr id="201" name="Google Shape;201;p21"/>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sz="2820">
                <a:solidFill>
                  <a:srgbClr val="151E49"/>
                </a:solidFill>
                <a:latin typeface="Bebas Neue"/>
                <a:ea typeface="Bebas Neue"/>
                <a:cs typeface="Bebas Neue"/>
                <a:sym typeface="Bebas Neue"/>
              </a:rPr>
              <a:t>Check for understanding</a:t>
            </a:r>
            <a:endParaRPr sz="2820">
              <a:solidFill>
                <a:srgbClr val="151E49"/>
              </a:solidFill>
              <a:latin typeface="Bebas Neue"/>
              <a:ea typeface="Bebas Neue"/>
              <a:cs typeface="Bebas Neue"/>
              <a:sym typeface="Bebas Neue"/>
            </a:endParaRPr>
          </a:p>
        </p:txBody>
      </p:sp>
      <p:sp>
        <p:nvSpPr>
          <p:cNvPr id="202" name="Google Shape;202;p21"/>
          <p:cNvSpPr txBox="1"/>
          <p:nvPr/>
        </p:nvSpPr>
        <p:spPr>
          <a:xfrm>
            <a:off x="311700" y="1217764"/>
            <a:ext cx="8728200" cy="3986700"/>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rgbClr val="000000"/>
              </a:buClr>
              <a:buSzPts val="1800"/>
              <a:buFont typeface="Arial"/>
              <a:buAutoNum type="arabicPeriod"/>
            </a:pPr>
            <a:r>
              <a:rPr lang="en-US" sz="1800" b="0" i="0" u="none" strike="noStrike" cap="none">
                <a:solidFill>
                  <a:srgbClr val="000000"/>
                </a:solidFill>
                <a:latin typeface="Arial"/>
                <a:ea typeface="Arial"/>
                <a:cs typeface="Arial"/>
                <a:sym typeface="Arial"/>
              </a:rPr>
              <a:t>Based on your list, pick one area that is authentic to you and one area to improve upon.</a:t>
            </a:r>
            <a:endParaRPr/>
          </a:p>
          <a:p>
            <a:pPr marL="342900" marR="0" lvl="0" indent="-22860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rgbClr val="000000"/>
              </a:buClr>
              <a:buSzPts val="1800"/>
              <a:buFont typeface="Arial"/>
              <a:buAutoNum type="arabicPeriod"/>
            </a:pPr>
            <a:r>
              <a:rPr lang="en-US" sz="1800" b="0" i="0" u="none" strike="noStrike" cap="none">
                <a:solidFill>
                  <a:srgbClr val="000000"/>
                </a:solidFill>
                <a:latin typeface="Arial"/>
                <a:ea typeface="Arial"/>
                <a:cs typeface="Arial"/>
                <a:sym typeface="Arial"/>
              </a:rPr>
              <a:t>Please share which items from the list you picked. </a:t>
            </a:r>
            <a:endParaRPr/>
          </a:p>
          <a:p>
            <a:pPr marL="342900" marR="0" lvl="0" indent="-22860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800" b="0" i="0" u="none" strike="noStrike" cap="none">
                <a:solidFill>
                  <a:srgbClr val="000000"/>
                </a:solidFill>
                <a:latin typeface="Arial"/>
                <a:ea typeface="Arial"/>
                <a:cs typeface="Arial"/>
                <a:sym typeface="Arial"/>
              </a:rPr>
              <a:t>Example:</a:t>
            </a:r>
            <a:endParaRPr/>
          </a:p>
          <a:p>
            <a:pPr marL="0" marR="0" lvl="0" indent="0" algn="l" rtl="0">
              <a:lnSpc>
                <a:spcPct val="100000"/>
              </a:lnSpc>
              <a:spcBef>
                <a:spcPts val="0"/>
              </a:spcBef>
              <a:spcAft>
                <a:spcPts val="0"/>
              </a:spcAft>
              <a:buNone/>
            </a:pP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800" b="1" i="0" u="none" strike="noStrike" cap="none">
                <a:solidFill>
                  <a:srgbClr val="000000"/>
                </a:solidFill>
                <a:latin typeface="Arial"/>
                <a:ea typeface="Arial"/>
                <a:cs typeface="Arial"/>
                <a:sym typeface="Arial"/>
              </a:rPr>
              <a:t>Authentic: </a:t>
            </a:r>
            <a:r>
              <a:rPr lang="en-US" sz="1800" b="0" i="0" u="none" strike="noStrike" cap="none">
                <a:solidFill>
                  <a:srgbClr val="000000"/>
                </a:solidFill>
                <a:latin typeface="Arial"/>
                <a:ea typeface="Arial"/>
                <a:cs typeface="Arial"/>
                <a:sym typeface="Arial"/>
              </a:rPr>
              <a:t>I have a sincere interest in helping this person succeed.</a:t>
            </a:r>
            <a:endParaRPr/>
          </a:p>
          <a:p>
            <a:pPr marL="0" marR="0" lvl="0" indent="0" algn="l" rtl="0">
              <a:lnSpc>
                <a:spcPct val="100000"/>
              </a:lnSpc>
              <a:spcBef>
                <a:spcPts val="0"/>
              </a:spcBef>
              <a:spcAft>
                <a:spcPts val="0"/>
              </a:spcAft>
              <a:buNone/>
            </a:pPr>
            <a:r>
              <a:rPr lang="en-US" sz="1800" b="0" i="0" u="none" strike="noStrike" cap="none">
                <a:solidFill>
                  <a:srgbClr val="000000"/>
                </a:solidFill>
                <a:latin typeface="Arial"/>
                <a:ea typeface="Arial"/>
                <a:cs typeface="Arial"/>
                <a:sym typeface="Arial"/>
              </a:rPr>
              <a:t>Improve: There appears to be mutual interest and compatibility.</a:t>
            </a:r>
            <a:endParaRPr/>
          </a:p>
          <a:p>
            <a:pPr marL="0" marR="0" lvl="0" indent="0" algn="l" rtl="0">
              <a:lnSpc>
                <a:spcPct val="100000"/>
              </a:lnSpc>
              <a:spcBef>
                <a:spcPts val="0"/>
              </a:spcBef>
              <a:spcAft>
                <a:spcPts val="0"/>
              </a:spcAft>
              <a:buNone/>
            </a:pPr>
            <a:endParaRPr sz="9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r>
              <a:rPr lang="en-US" sz="1800" b="0" i="0" u="none" strike="noStrike" cap="none">
                <a:solidFill>
                  <a:srgbClr val="000000"/>
                </a:solidFill>
                <a:latin typeface="Arial"/>
                <a:ea typeface="Arial"/>
                <a:cs typeface="Arial"/>
                <a:sym typeface="Arial"/>
              </a:rPr>
              <a:t>In the next Community of Practice, we will discuss having conversations about improvement with our apprentices based on the competencies. </a:t>
            </a:r>
            <a:endParaRPr/>
          </a:p>
          <a:p>
            <a:pPr marL="0" marR="0" lvl="0" indent="0" algn="l" rtl="0">
              <a:lnSpc>
                <a:spcPct val="100000"/>
              </a:lnSpc>
              <a:spcBef>
                <a:spcPts val="0"/>
              </a:spcBef>
              <a:spcAft>
                <a:spcPts val="0"/>
              </a:spcAft>
              <a:buNone/>
            </a:pP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2" name="Rectangle 1">
            <a:extLst>
              <a:ext uri="{FF2B5EF4-FFF2-40B4-BE49-F238E27FC236}">
                <a16:creationId xmlns:a16="http://schemas.microsoft.com/office/drawing/2014/main" id="{075BAA10-54C7-3571-DC76-B76C5B243248}"/>
              </a:ext>
            </a:extLst>
          </p:cNvPr>
          <p:cNvSpPr/>
          <p:nvPr/>
        </p:nvSpPr>
        <p:spPr>
          <a:xfrm>
            <a:off x="159798" y="4709361"/>
            <a:ext cx="2689934" cy="32783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06"/>
        <p:cNvGrpSpPr/>
        <p:nvPr/>
      </p:nvGrpSpPr>
      <p:grpSpPr>
        <a:xfrm>
          <a:off x="0" y="0"/>
          <a:ext cx="0" cy="0"/>
          <a:chOff x="0" y="0"/>
          <a:chExt cx="0" cy="0"/>
        </a:xfrm>
      </p:grpSpPr>
      <p:sp>
        <p:nvSpPr>
          <p:cNvPr id="207" name="Google Shape;207;g37df908e1f4_0_0"/>
          <p:cNvSpPr/>
          <p:nvPr/>
        </p:nvSpPr>
        <p:spPr>
          <a:xfrm>
            <a:off x="308625" y="369550"/>
            <a:ext cx="4054800" cy="629700"/>
          </a:xfrm>
          <a:prstGeom prst="snip1Rect">
            <a:avLst>
              <a:gd name="adj" fmla="val 16667"/>
            </a:avLst>
          </a:prstGeom>
          <a:gradFill>
            <a:gsLst>
              <a:gs pos="0">
                <a:srgbClr val="FFF6DB"/>
              </a:gs>
              <a:gs pos="100000">
                <a:srgbClr val="FAD15C"/>
              </a:gs>
            </a:gsLst>
            <a:lin ang="5400012" scaled="0"/>
          </a:gradFill>
          <a:ln>
            <a:noFill/>
          </a:ln>
          <a:effectLst>
            <a:outerShdw blurRad="57150" dist="19050" dir="5400000" algn="bl" rotWithShape="0">
              <a:srgbClr val="000000">
                <a:alpha val="4980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8" name="Google Shape;208;g37df908e1f4_0_0"/>
          <p:cNvSpPr txBox="1">
            <a:spLocks noGrp="1"/>
          </p:cNvSpPr>
          <p:nvPr>
            <p:ph type="title"/>
          </p:nvPr>
        </p:nvSpPr>
        <p:spPr>
          <a:xfrm>
            <a:off x="412975" y="369550"/>
            <a:ext cx="3813300" cy="629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990"/>
              <a:buNone/>
            </a:pPr>
            <a:r>
              <a:rPr lang="en-US" sz="2820">
                <a:solidFill>
                  <a:srgbClr val="151E49"/>
                </a:solidFill>
                <a:latin typeface="Bebas Neue"/>
                <a:ea typeface="Bebas Neue"/>
                <a:cs typeface="Bebas Neue"/>
                <a:sym typeface="Bebas Neue"/>
              </a:rPr>
              <a:t>Wrap-up</a:t>
            </a:r>
            <a:endParaRPr sz="2820">
              <a:solidFill>
                <a:srgbClr val="151E49"/>
              </a:solidFill>
              <a:latin typeface="Bebas Neue"/>
              <a:ea typeface="Bebas Neue"/>
              <a:cs typeface="Bebas Neue"/>
              <a:sym typeface="Bebas Neue"/>
            </a:endParaRPr>
          </a:p>
        </p:txBody>
      </p:sp>
      <p:sp>
        <p:nvSpPr>
          <p:cNvPr id="209" name="Google Shape;209;g37df908e1f4_0_0"/>
          <p:cNvSpPr txBox="1"/>
          <p:nvPr/>
        </p:nvSpPr>
        <p:spPr>
          <a:xfrm>
            <a:off x="1525900" y="1132500"/>
            <a:ext cx="5040600" cy="745800"/>
          </a:xfrm>
          <a:prstGeom prst="rect">
            <a:avLst/>
          </a:prstGeom>
          <a:noFill/>
          <a:ln>
            <a:noFill/>
          </a:ln>
          <a:effectLst>
            <a:outerShdw blurRad="57150" dist="19050" dir="5400000" algn="bl" rotWithShape="0">
              <a:srgbClr val="000000">
                <a:alpha val="20000"/>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US" sz="1800" b="0" i="0" u="none" strike="noStrike" cap="none">
                <a:solidFill>
                  <a:schemeClr val="lt1"/>
                </a:solidFill>
                <a:latin typeface="Arial"/>
                <a:ea typeface="Arial"/>
                <a:cs typeface="Arial"/>
                <a:sym typeface="Arial"/>
              </a:rPr>
              <a:t>Next session</a:t>
            </a:r>
            <a:r>
              <a:rPr lang="en-US" sz="1800">
                <a:solidFill>
                  <a:schemeClr val="lt1"/>
                </a:solidFill>
              </a:rPr>
              <a:t>:_______________</a:t>
            </a:r>
            <a:r>
              <a:rPr lang="en-US" sz="1800" b="0" i="0" u="none" strike="noStrike" cap="none">
                <a:solidFill>
                  <a:schemeClr val="lt1"/>
                </a:solidFill>
                <a:latin typeface="Arial"/>
                <a:ea typeface="Arial"/>
                <a:cs typeface="Arial"/>
                <a:sym typeface="Arial"/>
              </a:rPr>
              <a:t> </a:t>
            </a:r>
            <a:endParaRPr/>
          </a:p>
          <a:p>
            <a:pPr marL="342900" marR="0" lvl="0" indent="-24130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chemeClr val="lt1"/>
              </a:solidFill>
              <a:latin typeface="Arial"/>
              <a:ea typeface="Arial"/>
              <a:cs typeface="Arial"/>
              <a:sym typeface="Arial"/>
            </a:endParaRPr>
          </a:p>
        </p:txBody>
      </p:sp>
      <p:sp>
        <p:nvSpPr>
          <p:cNvPr id="210" name="Google Shape;210;g37df908e1f4_0_0"/>
          <p:cNvSpPr txBox="1"/>
          <p:nvPr/>
        </p:nvSpPr>
        <p:spPr>
          <a:xfrm>
            <a:off x="1525900" y="2276781"/>
            <a:ext cx="5040600" cy="667800"/>
          </a:xfrm>
          <a:prstGeom prst="rect">
            <a:avLst/>
          </a:prstGeom>
          <a:noFill/>
          <a:ln>
            <a:noFill/>
          </a:ln>
          <a:effectLst>
            <a:outerShdw blurRad="57150" dist="19050" dir="5400000" algn="bl" rotWithShape="0">
              <a:srgbClr val="000000">
                <a:alpha val="20000"/>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US" sz="1800">
                <a:solidFill>
                  <a:srgbClr val="FFFFFF"/>
                </a:solidFill>
              </a:rPr>
              <a:t>Location/Link:________________</a:t>
            </a:r>
            <a:endParaRPr sz="2000" b="0" i="0" u="none" strike="noStrike" cap="none">
              <a:solidFill>
                <a:srgbClr val="000000"/>
              </a:solidFill>
              <a:latin typeface="Quattrocento Sans"/>
              <a:ea typeface="Quattrocento Sans"/>
              <a:cs typeface="Quattrocento Sans"/>
              <a:sym typeface="Quattrocento Sans"/>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chemeClr val="lt1"/>
              </a:solidFill>
              <a:latin typeface="Arial"/>
              <a:ea typeface="Arial"/>
              <a:cs typeface="Arial"/>
              <a:sym typeface="Arial"/>
            </a:endParaRPr>
          </a:p>
        </p:txBody>
      </p:sp>
      <p:sp>
        <p:nvSpPr>
          <p:cNvPr id="211" name="Google Shape;211;g37df908e1f4_0_0"/>
          <p:cNvSpPr txBox="1"/>
          <p:nvPr/>
        </p:nvSpPr>
        <p:spPr>
          <a:xfrm>
            <a:off x="1525900" y="3265200"/>
            <a:ext cx="5375100" cy="745800"/>
          </a:xfrm>
          <a:prstGeom prst="rect">
            <a:avLst/>
          </a:prstGeom>
          <a:noFill/>
          <a:ln>
            <a:noFill/>
          </a:ln>
          <a:effectLst>
            <a:outerShdw blurRad="57150" dist="19050" dir="5400000" algn="bl" rotWithShape="0">
              <a:srgbClr val="000000">
                <a:alpha val="20000"/>
              </a:srgbClr>
            </a:outerShdw>
          </a:effectLst>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br>
              <a:rPr lang="en-US" sz="1800" b="0" i="0" u="none" strike="noStrike" cap="none">
                <a:solidFill>
                  <a:schemeClr val="lt1"/>
                </a:solidFill>
                <a:latin typeface="Arial"/>
                <a:ea typeface="Arial"/>
                <a:cs typeface="Arial"/>
                <a:sym typeface="Arial"/>
              </a:rPr>
            </a:br>
            <a:r>
              <a:rPr lang="en-US" sz="1800" b="0" i="0" u="none" strike="noStrike" cap="none">
                <a:solidFill>
                  <a:schemeClr val="lt1"/>
                </a:solidFill>
                <a:latin typeface="Arial"/>
                <a:ea typeface="Arial"/>
                <a:cs typeface="Arial"/>
                <a:sym typeface="Arial"/>
              </a:rPr>
              <a:t>Questions? </a:t>
            </a:r>
            <a:endParaRPr/>
          </a:p>
          <a:p>
            <a:pPr marL="0" marR="0" lvl="0" indent="0" algn="l" rtl="0">
              <a:lnSpc>
                <a:spcPct val="100000"/>
              </a:lnSpc>
              <a:spcBef>
                <a:spcPts val="0"/>
              </a:spcBef>
              <a:spcAft>
                <a:spcPts val="0"/>
              </a:spcAft>
              <a:buClr>
                <a:srgbClr val="000000"/>
              </a:buClr>
              <a:buSzPts val="1500"/>
              <a:buFont typeface="Arial"/>
              <a:buNone/>
            </a:pPr>
            <a:endParaRPr sz="1500" b="0" i="0" u="none" strike="noStrike" cap="none">
              <a:solidFill>
                <a:schemeClr val="lt1"/>
              </a:solidFill>
              <a:latin typeface="Arial"/>
              <a:ea typeface="Arial"/>
              <a:cs typeface="Arial"/>
              <a:sym typeface="Arial"/>
            </a:endParaRPr>
          </a:p>
        </p:txBody>
      </p:sp>
      <p:sp>
        <p:nvSpPr>
          <p:cNvPr id="2" name="Rectangle 1">
            <a:extLst>
              <a:ext uri="{FF2B5EF4-FFF2-40B4-BE49-F238E27FC236}">
                <a16:creationId xmlns:a16="http://schemas.microsoft.com/office/drawing/2014/main" id="{F3299788-AB08-F4A4-0474-4E7FB9D79EE7}"/>
              </a:ext>
            </a:extLst>
          </p:cNvPr>
          <p:cNvSpPr/>
          <p:nvPr/>
        </p:nvSpPr>
        <p:spPr>
          <a:xfrm>
            <a:off x="159798" y="4709361"/>
            <a:ext cx="2689934" cy="32783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15"/>
        <p:cNvGrpSpPr/>
        <p:nvPr/>
      </p:nvGrpSpPr>
      <p:grpSpPr>
        <a:xfrm>
          <a:off x="0" y="0"/>
          <a:ext cx="0" cy="0"/>
          <a:chOff x="0" y="0"/>
          <a:chExt cx="0" cy="0"/>
        </a:xfrm>
      </p:grpSpPr>
      <p:sp>
        <p:nvSpPr>
          <p:cNvPr id="216" name="Google Shape;216;p23"/>
          <p:cNvSpPr/>
          <p:nvPr/>
        </p:nvSpPr>
        <p:spPr>
          <a:xfrm>
            <a:off x="342924" y="978200"/>
            <a:ext cx="8489375"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 name="Google Shape;217;p23"/>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a:solidFill>
                  <a:srgbClr val="151E49"/>
                </a:solidFill>
                <a:latin typeface="Bebas Neue"/>
                <a:ea typeface="Bebas Neue"/>
                <a:cs typeface="Bebas Neue"/>
                <a:sym typeface="Bebas Neue"/>
              </a:rPr>
              <a:t>Resource Page </a:t>
            </a:r>
            <a:endParaRPr sz="2820">
              <a:solidFill>
                <a:srgbClr val="151E49"/>
              </a:solidFill>
              <a:latin typeface="Bebas Neue"/>
              <a:ea typeface="Bebas Neue"/>
              <a:cs typeface="Bebas Neue"/>
              <a:sym typeface="Bebas Neue"/>
            </a:endParaRPr>
          </a:p>
        </p:txBody>
      </p:sp>
      <p:sp>
        <p:nvSpPr>
          <p:cNvPr id="218" name="Google Shape;218;p23"/>
          <p:cNvSpPr txBox="1">
            <a:spLocks noGrp="1"/>
          </p:cNvSpPr>
          <p:nvPr>
            <p:ph type="body" idx="1"/>
          </p:nvPr>
        </p:nvSpPr>
        <p:spPr>
          <a:xfrm>
            <a:off x="367406" y="1067900"/>
            <a:ext cx="8433670" cy="3416400"/>
          </a:xfrm>
          <a:prstGeom prst="rect">
            <a:avLst/>
          </a:prstGeom>
          <a:noFill/>
          <a:ln>
            <a:noFill/>
          </a:ln>
        </p:spPr>
        <p:txBody>
          <a:bodyPr spcFirstLastPara="1" wrap="square" lIns="91425" tIns="91425" rIns="91425" bIns="91425" anchor="t" anchorCtr="0">
            <a:normAutofit fontScale="70000" lnSpcReduction="20000"/>
          </a:bodyPr>
          <a:lstStyle/>
          <a:p>
            <a:pPr marL="114300" lvl="0" indent="0" algn="l" rtl="0">
              <a:lnSpc>
                <a:spcPct val="115000"/>
              </a:lnSpc>
              <a:spcBef>
                <a:spcPts val="0"/>
              </a:spcBef>
              <a:spcAft>
                <a:spcPts val="0"/>
              </a:spcAft>
              <a:buSzPct val="128571"/>
              <a:buNone/>
            </a:pPr>
            <a:r>
              <a:rPr lang="en-US" sz="2000" b="0" i="0" u="none" strike="noStrike">
                <a:solidFill>
                  <a:srgbClr val="000000"/>
                </a:solidFill>
              </a:rPr>
              <a:t>Daloz, L. A. (2012). </a:t>
            </a:r>
            <a:r>
              <a:rPr lang="en-US" sz="2000" b="0" i="1" u="none" strike="noStrike">
                <a:solidFill>
                  <a:srgbClr val="000000"/>
                </a:solidFill>
              </a:rPr>
              <a:t>Mentor: Guiding the journey of adult learners</a:t>
            </a:r>
            <a:r>
              <a:rPr lang="en-US" sz="2000" b="0" i="0" u="none" strike="noStrike">
                <a:solidFill>
                  <a:srgbClr val="000000"/>
                </a:solidFill>
              </a:rPr>
              <a:t>. Wiley ; John Wiley distributor. </a:t>
            </a:r>
            <a:endParaRPr/>
          </a:p>
          <a:p>
            <a:pPr marL="114300" lvl="0" indent="0" algn="l" rtl="0">
              <a:lnSpc>
                <a:spcPct val="115000"/>
              </a:lnSpc>
              <a:spcBef>
                <a:spcPts val="0"/>
              </a:spcBef>
              <a:spcAft>
                <a:spcPts val="0"/>
              </a:spcAft>
              <a:buSzPct val="128571"/>
              <a:buNone/>
            </a:pPr>
            <a:endParaRPr sz="2000" b="0" i="0" u="none" strike="noStrike">
              <a:solidFill>
                <a:srgbClr val="000000"/>
              </a:solidFill>
            </a:endParaRPr>
          </a:p>
          <a:p>
            <a:pPr marL="687388" lvl="0" indent="-573088" algn="l" rtl="0">
              <a:lnSpc>
                <a:spcPct val="115000"/>
              </a:lnSpc>
              <a:spcBef>
                <a:spcPts val="0"/>
              </a:spcBef>
              <a:spcAft>
                <a:spcPts val="0"/>
              </a:spcAft>
              <a:buSzPct val="128571"/>
              <a:buNone/>
            </a:pPr>
            <a:r>
              <a:rPr lang="en-US" sz="2000" b="0" i="0" u="none" strike="noStrike">
                <a:solidFill>
                  <a:srgbClr val="000000"/>
                </a:solidFill>
              </a:rPr>
              <a:t>Ellis, N. J., Alonzo, D., &amp; Nguyen, H. T. (2020). Elements of a quality pre-service teacher mentor: A literature review. </a:t>
            </a:r>
            <a:r>
              <a:rPr lang="en-US" sz="2000" b="0" i="1" u="none" strike="noStrike">
                <a:solidFill>
                  <a:srgbClr val="000000"/>
                </a:solidFill>
              </a:rPr>
              <a:t>Teaching and Teacher Education</a:t>
            </a:r>
            <a:r>
              <a:rPr lang="en-US" sz="2000" b="0" i="0" u="none" strike="noStrike">
                <a:solidFill>
                  <a:srgbClr val="000000"/>
                </a:solidFill>
              </a:rPr>
              <a:t>, </a:t>
            </a:r>
            <a:r>
              <a:rPr lang="en-US" sz="2000" b="0" i="1" u="none" strike="noStrike">
                <a:solidFill>
                  <a:srgbClr val="000000"/>
                </a:solidFill>
              </a:rPr>
              <a:t>92</a:t>
            </a:r>
            <a:r>
              <a:rPr lang="en-US" sz="2000" b="0" i="0" u="none" strike="noStrike">
                <a:solidFill>
                  <a:srgbClr val="000000"/>
                </a:solidFill>
              </a:rPr>
              <a:t>, 103072. https://doi.org/10.1016/j.tate.2020.103072 </a:t>
            </a:r>
            <a:endParaRPr/>
          </a:p>
          <a:p>
            <a:pPr marL="114300" lvl="0" indent="0" algn="l" rtl="0">
              <a:lnSpc>
                <a:spcPct val="115000"/>
              </a:lnSpc>
              <a:spcBef>
                <a:spcPts val="0"/>
              </a:spcBef>
              <a:spcAft>
                <a:spcPts val="0"/>
              </a:spcAft>
              <a:buSzPct val="128571"/>
              <a:buNone/>
            </a:pPr>
            <a:endParaRPr sz="2000" b="0" i="1" u="none" strike="noStrike">
              <a:solidFill>
                <a:srgbClr val="000000"/>
              </a:solidFill>
            </a:endParaRPr>
          </a:p>
          <a:p>
            <a:pPr marL="687388" lvl="0" indent="-573088" algn="l" rtl="0">
              <a:lnSpc>
                <a:spcPct val="115000"/>
              </a:lnSpc>
              <a:spcBef>
                <a:spcPts val="0"/>
              </a:spcBef>
              <a:spcAft>
                <a:spcPts val="0"/>
              </a:spcAft>
              <a:buSzPct val="128571"/>
              <a:buNone/>
            </a:pPr>
            <a:r>
              <a:rPr lang="en-US" sz="2000" b="0" i="1" u="none" strike="noStrike">
                <a:solidFill>
                  <a:srgbClr val="000000"/>
                </a:solidFill>
              </a:rPr>
              <a:t>Fueling workforce growth through AI-powered mentoring</a:t>
            </a:r>
            <a:r>
              <a:rPr lang="en-US" sz="2000" b="0" i="0" u="none" strike="noStrike">
                <a:solidFill>
                  <a:srgbClr val="000000"/>
                </a:solidFill>
              </a:rPr>
              <a:t>. Mentoring Complete. (2024, June 4). https://www.mentoringcomplete.com/ </a:t>
            </a:r>
            <a:endParaRPr/>
          </a:p>
          <a:p>
            <a:pPr marL="114300" lvl="0" indent="0" algn="l" rtl="0">
              <a:lnSpc>
                <a:spcPct val="115000"/>
              </a:lnSpc>
              <a:spcBef>
                <a:spcPts val="0"/>
              </a:spcBef>
              <a:spcAft>
                <a:spcPts val="0"/>
              </a:spcAft>
              <a:buSzPct val="128571"/>
              <a:buNone/>
            </a:pPr>
            <a:endParaRPr sz="2000" b="0" i="0" u="none" strike="noStrike">
              <a:solidFill>
                <a:srgbClr val="000000"/>
              </a:solidFill>
            </a:endParaRPr>
          </a:p>
          <a:p>
            <a:pPr marL="687388" lvl="0" indent="-573088" algn="l" rtl="0">
              <a:lnSpc>
                <a:spcPct val="115000"/>
              </a:lnSpc>
              <a:spcBef>
                <a:spcPts val="0"/>
              </a:spcBef>
              <a:spcAft>
                <a:spcPts val="0"/>
              </a:spcAft>
              <a:buSzPct val="128571"/>
              <a:buNone/>
            </a:pPr>
            <a:r>
              <a:rPr lang="en-US" sz="2000" b="0" i="0" u="none" strike="noStrike">
                <a:solidFill>
                  <a:srgbClr val="000000"/>
                </a:solidFill>
              </a:rPr>
              <a:t>Lammert, C., DeWalt, L. M., &amp; Wetzel, M. M. (2020). “becoming” a mentor between reflective and evaluative discourses: A case study of identity development. </a:t>
            </a:r>
            <a:r>
              <a:rPr lang="en-US" sz="2000" b="0" i="1" u="none" strike="noStrike">
                <a:solidFill>
                  <a:srgbClr val="000000"/>
                </a:solidFill>
              </a:rPr>
              <a:t>Teaching and Teacher Education</a:t>
            </a:r>
            <a:r>
              <a:rPr lang="en-US" sz="2000" b="0" i="0" u="none" strike="noStrike">
                <a:solidFill>
                  <a:srgbClr val="000000"/>
                </a:solidFill>
              </a:rPr>
              <a:t>, </a:t>
            </a:r>
            <a:r>
              <a:rPr lang="en-US" sz="2000" b="0" i="1" u="none" strike="noStrike">
                <a:solidFill>
                  <a:srgbClr val="000000"/>
                </a:solidFill>
              </a:rPr>
              <a:t>96</a:t>
            </a:r>
            <a:r>
              <a:rPr lang="en-US" sz="2000" b="0" i="0" u="none" strike="noStrike">
                <a:solidFill>
                  <a:srgbClr val="000000"/>
                </a:solidFill>
              </a:rPr>
              <a:t>, 103179. https://doi.org/10.1016/j.tate.2020.103179 </a:t>
            </a:r>
            <a:endParaRPr/>
          </a:p>
          <a:p>
            <a:pPr marL="114300" lvl="0" indent="0" algn="l" rtl="0">
              <a:lnSpc>
                <a:spcPct val="115000"/>
              </a:lnSpc>
              <a:spcBef>
                <a:spcPts val="0"/>
              </a:spcBef>
              <a:spcAft>
                <a:spcPts val="0"/>
              </a:spcAft>
              <a:buSzPct val="128571"/>
              <a:buNone/>
            </a:pPr>
            <a:endParaRPr sz="2000" b="0" i="0" u="none" strike="noStrike">
              <a:solidFill>
                <a:srgbClr val="000000"/>
              </a:solidFill>
            </a:endParaRPr>
          </a:p>
          <a:p>
            <a:pPr marL="114300" lvl="0" indent="0" algn="l" rtl="0">
              <a:lnSpc>
                <a:spcPct val="115000"/>
              </a:lnSpc>
              <a:spcBef>
                <a:spcPts val="0"/>
              </a:spcBef>
              <a:spcAft>
                <a:spcPts val="0"/>
              </a:spcAft>
              <a:buSzPct val="128571"/>
              <a:buNone/>
            </a:pPr>
            <a:r>
              <a:rPr lang="en-US" sz="2000" b="0" i="0" u="none" strike="noStrike">
                <a:solidFill>
                  <a:srgbClr val="000000"/>
                </a:solidFill>
              </a:rPr>
              <a:t>Zachary, L. J. (2012). </a:t>
            </a:r>
            <a:r>
              <a:rPr lang="en-US" sz="2000" b="0" i="1" u="none" strike="noStrike">
                <a:solidFill>
                  <a:srgbClr val="000000"/>
                </a:solidFill>
              </a:rPr>
              <a:t>The Mentor’s Guide</a:t>
            </a:r>
            <a:r>
              <a:rPr lang="en-US" sz="2000" b="0" i="0" u="none" strike="noStrike">
                <a:solidFill>
                  <a:srgbClr val="000000"/>
                </a:solidFill>
              </a:rPr>
              <a:t>. Jossey Bass. </a:t>
            </a:r>
            <a:endParaRPr/>
          </a:p>
          <a:p>
            <a:pPr marL="114300" lvl="0" indent="0" algn="l" rtl="0">
              <a:lnSpc>
                <a:spcPct val="115000"/>
              </a:lnSpc>
              <a:spcBef>
                <a:spcPts val="0"/>
              </a:spcBef>
              <a:spcAft>
                <a:spcPts val="0"/>
              </a:spcAft>
              <a:buSzPct val="128571"/>
              <a:buNone/>
            </a:pPr>
            <a:endParaRPr sz="2000" b="0" i="0" u="none" strike="noStrike">
              <a:solidFill>
                <a:srgbClr val="000000"/>
              </a:solidFill>
            </a:endParaRPr>
          </a:p>
          <a:p>
            <a:pPr marL="114300" lvl="0" indent="0" algn="l" rtl="0">
              <a:lnSpc>
                <a:spcPct val="115000"/>
              </a:lnSpc>
              <a:spcBef>
                <a:spcPts val="0"/>
              </a:spcBef>
              <a:spcAft>
                <a:spcPts val="0"/>
              </a:spcAft>
              <a:buSzPct val="128571"/>
              <a:buNone/>
            </a:pPr>
            <a:endParaRPr sz="2000" b="0" i="0" u="none" strike="noStrike">
              <a:solidFill>
                <a:srgbClr val="000000"/>
              </a:solidFill>
            </a:endParaRPr>
          </a:p>
          <a:p>
            <a:pPr marL="0" lvl="0" indent="0" algn="l" rtl="0">
              <a:lnSpc>
                <a:spcPct val="115000"/>
              </a:lnSpc>
              <a:spcBef>
                <a:spcPts val="0"/>
              </a:spcBef>
              <a:spcAft>
                <a:spcPts val="1200"/>
              </a:spcAft>
              <a:buSzPct val="128571"/>
              <a:buNone/>
            </a:pPr>
            <a:endParaRPr sz="2000">
              <a:solidFill>
                <a:srgbClr val="434A6D"/>
              </a:solidFill>
            </a:endParaRPr>
          </a:p>
        </p:txBody>
      </p:sp>
      <p:sp>
        <p:nvSpPr>
          <p:cNvPr id="2" name="Rectangle 1">
            <a:extLst>
              <a:ext uri="{FF2B5EF4-FFF2-40B4-BE49-F238E27FC236}">
                <a16:creationId xmlns:a16="http://schemas.microsoft.com/office/drawing/2014/main" id="{4C6AC575-4156-628B-1886-160C9F2DCD28}"/>
              </a:ext>
            </a:extLst>
          </p:cNvPr>
          <p:cNvSpPr/>
          <p:nvPr/>
        </p:nvSpPr>
        <p:spPr>
          <a:xfrm>
            <a:off x="159798" y="4709361"/>
            <a:ext cx="2689934" cy="32783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222"/>
        <p:cNvGrpSpPr/>
        <p:nvPr/>
      </p:nvGrpSpPr>
      <p:grpSpPr>
        <a:xfrm>
          <a:off x="0" y="0"/>
          <a:ext cx="0" cy="0"/>
          <a:chOff x="0" y="0"/>
          <a:chExt cx="0" cy="0"/>
        </a:xfrm>
      </p:grpSpPr>
      <p:sp>
        <p:nvSpPr>
          <p:cNvPr id="223" name="Google Shape;223;g37df908e1f4_0_54"/>
          <p:cNvSpPr txBox="1"/>
          <p:nvPr/>
        </p:nvSpPr>
        <p:spPr>
          <a:xfrm>
            <a:off x="3400734" y="3016804"/>
            <a:ext cx="2146500" cy="954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a:t>Name, title, contact info</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None/>
            </a:pPr>
            <a:br>
              <a:rPr lang="en-US" sz="1400" b="0" i="0" u="none" strike="noStrike" cap="none">
                <a:solidFill>
                  <a:srgbClr val="000000"/>
                </a:solidFill>
                <a:latin typeface="Arial"/>
                <a:ea typeface="Arial"/>
                <a:cs typeface="Arial"/>
                <a:sym typeface="Arial"/>
              </a:rPr>
            </a:br>
            <a:endParaRPr sz="1400" b="0" i="0" u="none" strike="noStrike" cap="none">
              <a:solidFill>
                <a:srgbClr val="000000"/>
              </a:solidFill>
              <a:latin typeface="Arial"/>
              <a:ea typeface="Arial"/>
              <a:cs typeface="Arial"/>
              <a:sym typeface="Arial"/>
            </a:endParaRPr>
          </a:p>
        </p:txBody>
      </p:sp>
      <p:pic>
        <p:nvPicPr>
          <p:cNvPr id="224" name="Google Shape;224;g37df908e1f4_0_54"/>
          <p:cNvPicPr preferRelativeResize="0"/>
          <p:nvPr/>
        </p:nvPicPr>
        <p:blipFill>
          <a:blip r:embed="rId4">
            <a:alphaModFix/>
          </a:blip>
          <a:stretch>
            <a:fillRect/>
          </a:stretch>
        </p:blipFill>
        <p:spPr>
          <a:xfrm>
            <a:off x="3372234" y="658845"/>
            <a:ext cx="2203479" cy="2203479"/>
          </a:xfrm>
          <a:prstGeom prst="rect">
            <a:avLst/>
          </a:prstGeom>
          <a:noFill/>
          <a:ln>
            <a:noFill/>
          </a:ln>
        </p:spPr>
      </p:pic>
      <p:sp>
        <p:nvSpPr>
          <p:cNvPr id="2" name="Rectangle 1">
            <a:extLst>
              <a:ext uri="{FF2B5EF4-FFF2-40B4-BE49-F238E27FC236}">
                <a16:creationId xmlns:a16="http://schemas.microsoft.com/office/drawing/2014/main" id="{3135EA1B-4935-FF23-EA4D-A4B07FEEFE99}"/>
              </a:ext>
            </a:extLst>
          </p:cNvPr>
          <p:cNvSpPr/>
          <p:nvPr/>
        </p:nvSpPr>
        <p:spPr>
          <a:xfrm>
            <a:off x="159798" y="4500979"/>
            <a:ext cx="2689934" cy="536218"/>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8"/>
        <p:cNvGrpSpPr/>
        <p:nvPr/>
      </p:nvGrpSpPr>
      <p:grpSpPr>
        <a:xfrm>
          <a:off x="0" y="0"/>
          <a:ext cx="0" cy="0"/>
          <a:chOff x="0" y="0"/>
          <a:chExt cx="0" cy="0"/>
        </a:xfrm>
      </p:grpSpPr>
      <p:sp>
        <p:nvSpPr>
          <p:cNvPr id="69" name="Google Shape;69;p3"/>
          <p:cNvSpPr txBox="1">
            <a:spLocks noGrp="1"/>
          </p:cNvSpPr>
          <p:nvPr>
            <p:ph type="body" idx="1"/>
          </p:nvPr>
        </p:nvSpPr>
        <p:spPr>
          <a:xfrm>
            <a:off x="311700" y="1163053"/>
            <a:ext cx="5804620" cy="2781172"/>
          </a:xfrm>
          <a:prstGeom prst="rect">
            <a:avLst/>
          </a:prstGeom>
          <a:noFill/>
          <a:ln>
            <a:noFill/>
          </a:ln>
          <a:effectLst>
            <a:outerShdw blurRad="57150" dist="19050" dir="5400000" algn="bl" rotWithShape="0">
              <a:srgbClr val="000000">
                <a:alpha val="29803"/>
              </a:srgbClr>
            </a:outerShdw>
          </a:effectLst>
        </p:spPr>
        <p:txBody>
          <a:bodyPr spcFirstLastPara="1" wrap="square" lIns="91425" tIns="91425" rIns="91425" bIns="91425" anchor="t" anchorCtr="0">
            <a:noAutofit/>
          </a:bodyPr>
          <a:lstStyle/>
          <a:p>
            <a:pPr marL="257175" lvl="0" indent="-257175" algn="l" rtl="0">
              <a:lnSpc>
                <a:spcPct val="115000"/>
              </a:lnSpc>
              <a:spcBef>
                <a:spcPts val="0"/>
              </a:spcBef>
              <a:spcAft>
                <a:spcPts val="0"/>
              </a:spcAft>
              <a:buSzPts val="1800"/>
              <a:buFont typeface="Arial"/>
              <a:buChar char="•"/>
            </a:pPr>
            <a:r>
              <a:rPr lang="en-US">
                <a:solidFill>
                  <a:schemeClr val="lt1"/>
                </a:solidFill>
              </a:rPr>
              <a:t>Why be a mentor, and what are my mentoring skills?</a:t>
            </a:r>
            <a:endParaRPr/>
          </a:p>
          <a:p>
            <a:pPr marL="257175" lvl="0" indent="-257175" algn="l" rtl="0">
              <a:lnSpc>
                <a:spcPct val="115000"/>
              </a:lnSpc>
              <a:spcBef>
                <a:spcPts val="0"/>
              </a:spcBef>
              <a:spcAft>
                <a:spcPts val="0"/>
              </a:spcAft>
              <a:buSzPts val="1800"/>
              <a:buFont typeface="Arial"/>
              <a:buChar char="•"/>
            </a:pPr>
            <a:r>
              <a:rPr lang="en-US">
                <a:solidFill>
                  <a:schemeClr val="lt1"/>
                </a:solidFill>
              </a:rPr>
              <a:t>Common mentor conversations</a:t>
            </a:r>
            <a:endParaRPr/>
          </a:p>
          <a:p>
            <a:pPr marL="257175" lvl="0" indent="-257175" algn="l" rtl="0">
              <a:lnSpc>
                <a:spcPct val="115000"/>
              </a:lnSpc>
              <a:spcBef>
                <a:spcPts val="0"/>
              </a:spcBef>
              <a:spcAft>
                <a:spcPts val="0"/>
              </a:spcAft>
              <a:buSzPts val="1800"/>
              <a:buFont typeface="Arial"/>
              <a:buChar char="•"/>
            </a:pPr>
            <a:r>
              <a:rPr lang="en-US">
                <a:solidFill>
                  <a:schemeClr val="lt1"/>
                </a:solidFill>
              </a:rPr>
              <a:t>Mentor identity: What do I have to offer an apprentice, and what is my mentoring style?</a:t>
            </a:r>
            <a:endParaRPr/>
          </a:p>
          <a:p>
            <a:pPr marL="257175" lvl="0" indent="-257175" algn="l" rtl="0">
              <a:lnSpc>
                <a:spcPct val="115000"/>
              </a:lnSpc>
              <a:spcBef>
                <a:spcPts val="0"/>
              </a:spcBef>
              <a:spcAft>
                <a:spcPts val="0"/>
              </a:spcAft>
              <a:buSzPts val="1800"/>
              <a:buFont typeface="Arial"/>
              <a:buChar char="•"/>
            </a:pPr>
            <a:r>
              <a:rPr lang="en-US">
                <a:solidFill>
                  <a:schemeClr val="lt1"/>
                </a:solidFill>
              </a:rPr>
              <a:t>How can I improve as a mentor?</a:t>
            </a:r>
            <a:endParaRPr/>
          </a:p>
        </p:txBody>
      </p:sp>
      <p:sp>
        <p:nvSpPr>
          <p:cNvPr id="70" name="Google Shape;70;p3"/>
          <p:cNvSpPr/>
          <p:nvPr/>
        </p:nvSpPr>
        <p:spPr>
          <a:xfrm>
            <a:off x="308625" y="369550"/>
            <a:ext cx="4054800" cy="629700"/>
          </a:xfrm>
          <a:prstGeom prst="snip1Rect">
            <a:avLst>
              <a:gd name="adj" fmla="val 16667"/>
            </a:avLst>
          </a:prstGeom>
          <a:gradFill>
            <a:gsLst>
              <a:gs pos="0">
                <a:srgbClr val="FFF6DB"/>
              </a:gs>
              <a:gs pos="100000">
                <a:srgbClr val="FAD15C"/>
              </a:gs>
            </a:gsLst>
            <a:lin ang="5400012" scaled="0"/>
          </a:gradFill>
          <a:ln>
            <a:noFill/>
          </a:ln>
          <a:effectLst>
            <a:outerShdw blurRad="57150" dist="19050" dir="5400000" algn="bl" rotWithShape="0">
              <a:srgbClr val="000000">
                <a:alpha val="49803"/>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 name="Google Shape;71;p3"/>
          <p:cNvSpPr txBox="1">
            <a:spLocks noGrp="1"/>
          </p:cNvSpPr>
          <p:nvPr>
            <p:ph type="title"/>
          </p:nvPr>
        </p:nvSpPr>
        <p:spPr>
          <a:xfrm>
            <a:off x="412975" y="369550"/>
            <a:ext cx="3813300" cy="629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990"/>
              <a:buNone/>
            </a:pPr>
            <a:r>
              <a:rPr lang="en-US" sz="2820">
                <a:solidFill>
                  <a:srgbClr val="151E49"/>
                </a:solidFill>
                <a:latin typeface="Bebas Neue"/>
                <a:ea typeface="Bebas Neue"/>
                <a:cs typeface="Bebas Neue"/>
                <a:sym typeface="Bebas Neue"/>
              </a:rPr>
              <a:t>Agenda</a:t>
            </a:r>
            <a:endParaRPr sz="2820">
              <a:solidFill>
                <a:srgbClr val="151E49"/>
              </a:solidFill>
              <a:latin typeface="Bebas Neue"/>
              <a:ea typeface="Bebas Neue"/>
              <a:cs typeface="Bebas Neue"/>
              <a:sym typeface="Bebas Neue"/>
            </a:endParaRPr>
          </a:p>
        </p:txBody>
      </p:sp>
      <p:sp>
        <p:nvSpPr>
          <p:cNvPr id="2" name="Rectangle 1">
            <a:extLst>
              <a:ext uri="{FF2B5EF4-FFF2-40B4-BE49-F238E27FC236}">
                <a16:creationId xmlns:a16="http://schemas.microsoft.com/office/drawing/2014/main" id="{6E2F8735-A8B5-ACCF-A36B-87CDA768C1C7}"/>
              </a:ext>
            </a:extLst>
          </p:cNvPr>
          <p:cNvSpPr/>
          <p:nvPr/>
        </p:nvSpPr>
        <p:spPr>
          <a:xfrm>
            <a:off x="159798" y="4709361"/>
            <a:ext cx="2689934" cy="32783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5"/>
        <p:cNvGrpSpPr/>
        <p:nvPr/>
      </p:nvGrpSpPr>
      <p:grpSpPr>
        <a:xfrm>
          <a:off x="0" y="0"/>
          <a:ext cx="0" cy="0"/>
          <a:chOff x="0" y="0"/>
          <a:chExt cx="0" cy="0"/>
        </a:xfrm>
      </p:grpSpPr>
      <p:sp>
        <p:nvSpPr>
          <p:cNvPr id="76" name="Google Shape;76;p4"/>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sz="2820">
                <a:solidFill>
                  <a:srgbClr val="151E49"/>
                </a:solidFill>
                <a:latin typeface="Bebas Neue"/>
                <a:ea typeface="Bebas Neue"/>
                <a:cs typeface="Bebas Neue"/>
                <a:sym typeface="Bebas Neue"/>
              </a:rPr>
              <a:t>Why do I want to be a mentor?</a:t>
            </a:r>
            <a:endParaRPr/>
          </a:p>
        </p:txBody>
      </p:sp>
      <p:sp>
        <p:nvSpPr>
          <p:cNvPr id="77" name="Google Shape;77;p4"/>
          <p:cNvSpPr txBox="1"/>
          <p:nvPr/>
        </p:nvSpPr>
        <p:spPr>
          <a:xfrm>
            <a:off x="387636" y="4426532"/>
            <a:ext cx="6810368" cy="469359"/>
          </a:xfrm>
          <a:prstGeom prst="rect">
            <a:avLst/>
          </a:prstGeom>
          <a:noFill/>
          <a:ln>
            <a:noFill/>
          </a:ln>
        </p:spPr>
        <p:txBody>
          <a:bodyPr spcFirstLastPara="1" wrap="square" lIns="91425" tIns="45700" rIns="91425" bIns="45700" anchor="t" anchorCtr="0">
            <a:spAutoFit/>
          </a:bodyPr>
          <a:lstStyle/>
          <a:p>
            <a:pPr marL="114300" marR="0" lvl="0" indent="0" algn="l" rtl="0">
              <a:lnSpc>
                <a:spcPct val="100000"/>
              </a:lnSpc>
              <a:spcBef>
                <a:spcPts val="0"/>
              </a:spcBef>
              <a:spcAft>
                <a:spcPts val="0"/>
              </a:spcAft>
              <a:buNone/>
            </a:pPr>
            <a:r>
              <a:rPr lang="en-US" sz="1000" b="0" i="0" u="none" strike="noStrike" cap="none">
                <a:solidFill>
                  <a:srgbClr val="000000"/>
                </a:solidFill>
                <a:latin typeface="Arial"/>
                <a:ea typeface="Arial"/>
                <a:cs typeface="Arial"/>
                <a:sym typeface="Arial"/>
              </a:rPr>
              <a:t>Adapted from Zachary, L. J. (2012). </a:t>
            </a:r>
            <a:r>
              <a:rPr lang="en-US" sz="1000" b="0" i="1" u="none" strike="noStrike" cap="none">
                <a:solidFill>
                  <a:srgbClr val="000000"/>
                </a:solidFill>
                <a:latin typeface="Arial"/>
                <a:ea typeface="Arial"/>
                <a:cs typeface="Arial"/>
                <a:sym typeface="Arial"/>
              </a:rPr>
              <a:t>The Mentor’s Guide</a:t>
            </a:r>
            <a:r>
              <a:rPr lang="en-US" sz="1000" b="0" i="0" u="none" strike="noStrike" cap="none">
                <a:solidFill>
                  <a:srgbClr val="000000"/>
                </a:solidFill>
                <a:latin typeface="Arial"/>
                <a:ea typeface="Arial"/>
                <a:cs typeface="Arial"/>
                <a:sym typeface="Arial"/>
              </a:rPr>
              <a:t>. Jossey Bass. </a:t>
            </a:r>
            <a:endParaRPr/>
          </a:p>
          <a:p>
            <a:pPr marL="11430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aphicFrame>
        <p:nvGraphicFramePr>
          <p:cNvPr id="78" name="Google Shape;78;p4"/>
          <p:cNvGraphicFramePr/>
          <p:nvPr/>
        </p:nvGraphicFramePr>
        <p:xfrm>
          <a:off x="311700" y="1045102"/>
          <a:ext cx="8520600" cy="3384970"/>
        </p:xfrm>
        <a:graphic>
          <a:graphicData uri="http://schemas.openxmlformats.org/drawingml/2006/table">
            <a:tbl>
              <a:tblPr firstRow="1" bandRow="1">
                <a:noFill/>
                <a:tableStyleId>{21012BAF-AFB5-42DA-B8C0-900C102F370B}</a:tableStyleId>
              </a:tblPr>
              <a:tblGrid>
                <a:gridCol w="5347250">
                  <a:extLst>
                    <a:ext uri="{9D8B030D-6E8A-4147-A177-3AD203B41FA5}">
                      <a16:colId xmlns:a16="http://schemas.microsoft.com/office/drawing/2014/main" val="20000"/>
                    </a:ext>
                  </a:extLst>
                </a:gridCol>
                <a:gridCol w="1729600">
                  <a:extLst>
                    <a:ext uri="{9D8B030D-6E8A-4147-A177-3AD203B41FA5}">
                      <a16:colId xmlns:a16="http://schemas.microsoft.com/office/drawing/2014/main" val="20001"/>
                    </a:ext>
                  </a:extLst>
                </a:gridCol>
                <a:gridCol w="1443750">
                  <a:extLst>
                    <a:ext uri="{9D8B030D-6E8A-4147-A177-3AD203B41FA5}">
                      <a16:colId xmlns:a16="http://schemas.microsoft.com/office/drawing/2014/main" val="20002"/>
                    </a:ext>
                  </a:extLst>
                </a:gridCol>
              </a:tblGrid>
              <a:tr h="358725">
                <a:tc>
                  <a:txBody>
                    <a:bodyPr/>
                    <a:lstStyle/>
                    <a:p>
                      <a:pPr marL="0" marR="0" lvl="0" indent="0" algn="l" rtl="0">
                        <a:lnSpc>
                          <a:spcPct val="100000"/>
                        </a:lnSpc>
                        <a:spcBef>
                          <a:spcPts val="0"/>
                        </a:spcBef>
                        <a:spcAft>
                          <a:spcPts val="0"/>
                        </a:spcAft>
                        <a:buNone/>
                      </a:pPr>
                      <a:r>
                        <a:rPr lang="en-US" sz="1400" u="none" strike="noStrike" cap="none"/>
                        <a:t>Motivation</a:t>
                      </a:r>
                      <a:endParaRPr/>
                    </a:p>
                  </a:txBody>
                  <a:tcPr marL="88450" marR="88450" marT="44225" marB="44225" anchor="ctr"/>
                </a:tc>
                <a:tc>
                  <a:txBody>
                    <a:bodyPr/>
                    <a:lstStyle/>
                    <a:p>
                      <a:pPr marL="0" marR="0" lvl="0" indent="0" algn="l" rtl="0">
                        <a:lnSpc>
                          <a:spcPct val="100000"/>
                        </a:lnSpc>
                        <a:spcBef>
                          <a:spcPts val="0"/>
                        </a:spcBef>
                        <a:spcAft>
                          <a:spcPts val="0"/>
                        </a:spcAft>
                        <a:buNone/>
                      </a:pPr>
                      <a:r>
                        <a:rPr lang="en-US" sz="1400" u="none" strike="noStrike" cap="none"/>
                        <a:t>Yes</a:t>
                      </a:r>
                      <a:endParaRPr/>
                    </a:p>
                  </a:txBody>
                  <a:tcPr marL="88450" marR="88450" marT="44225" marB="44225" anchor="ctr"/>
                </a:tc>
                <a:tc>
                  <a:txBody>
                    <a:bodyPr/>
                    <a:lstStyle/>
                    <a:p>
                      <a:pPr marL="0" marR="0" lvl="0" indent="0" algn="l" rtl="0">
                        <a:lnSpc>
                          <a:spcPct val="100000"/>
                        </a:lnSpc>
                        <a:spcBef>
                          <a:spcPts val="0"/>
                        </a:spcBef>
                        <a:spcAft>
                          <a:spcPts val="0"/>
                        </a:spcAft>
                        <a:buNone/>
                      </a:pPr>
                      <a:r>
                        <a:rPr lang="en-US" sz="1400" u="none" strike="noStrike" cap="none"/>
                        <a:t>No</a:t>
                      </a:r>
                      <a:endParaRPr/>
                    </a:p>
                  </a:txBody>
                  <a:tcPr marL="88450" marR="88450" marT="44225" marB="44225" anchor="ctr"/>
                </a:tc>
                <a:extLst>
                  <a:ext uri="{0D108BD9-81ED-4DB2-BD59-A6C34878D82A}">
                    <a16:rowId xmlns:a16="http://schemas.microsoft.com/office/drawing/2014/main" val="10000"/>
                  </a:ext>
                </a:extLst>
              </a:tr>
              <a:tr h="358725">
                <a:tc>
                  <a:txBody>
                    <a:bodyPr/>
                    <a:lstStyle/>
                    <a:p>
                      <a:pPr marL="0" marR="0" lvl="0" indent="0" algn="l" rtl="0">
                        <a:lnSpc>
                          <a:spcPct val="100000"/>
                        </a:lnSpc>
                        <a:spcBef>
                          <a:spcPts val="0"/>
                        </a:spcBef>
                        <a:spcAft>
                          <a:spcPts val="0"/>
                        </a:spcAft>
                        <a:buNone/>
                      </a:pPr>
                      <a:r>
                        <a:rPr lang="en-US" sz="1400" u="none" strike="noStrike" cap="none"/>
                        <a:t>I have specific knowledge I want to pass on to an apprentice.</a:t>
                      </a:r>
                      <a:endParaRPr/>
                    </a:p>
                  </a:txBody>
                  <a:tcPr marL="88450" marR="88450" marT="44225" marB="44225" anchor="ctr"/>
                </a:tc>
                <a:tc>
                  <a:txBody>
                    <a:bodyPr/>
                    <a:lstStyle/>
                    <a:p>
                      <a:pPr marL="0" marR="0" lvl="0" indent="0" algn="l" rtl="0">
                        <a:lnSpc>
                          <a:spcPct val="100000"/>
                        </a:lnSpc>
                        <a:spcBef>
                          <a:spcPts val="0"/>
                        </a:spcBef>
                        <a:spcAft>
                          <a:spcPts val="0"/>
                        </a:spcAft>
                        <a:buNone/>
                      </a:pPr>
                      <a:endParaRPr sz="1400" u="none" strike="noStrike" cap="none"/>
                    </a:p>
                  </a:txBody>
                  <a:tcPr marL="88450" marR="88450" marT="44225" marB="44225" anchor="ctr"/>
                </a:tc>
                <a:tc>
                  <a:txBody>
                    <a:bodyPr/>
                    <a:lstStyle/>
                    <a:p>
                      <a:pPr marL="0" marR="0" lvl="0" indent="0" algn="l" rtl="0">
                        <a:lnSpc>
                          <a:spcPct val="100000"/>
                        </a:lnSpc>
                        <a:spcBef>
                          <a:spcPts val="0"/>
                        </a:spcBef>
                        <a:spcAft>
                          <a:spcPts val="0"/>
                        </a:spcAft>
                        <a:buNone/>
                      </a:pPr>
                      <a:endParaRPr sz="1400" u="none" strike="noStrike" cap="none"/>
                    </a:p>
                  </a:txBody>
                  <a:tcPr marL="88450" marR="88450" marT="44225" marB="44225" anchor="ctr"/>
                </a:tc>
                <a:extLst>
                  <a:ext uri="{0D108BD9-81ED-4DB2-BD59-A6C34878D82A}">
                    <a16:rowId xmlns:a16="http://schemas.microsoft.com/office/drawing/2014/main" val="10001"/>
                  </a:ext>
                </a:extLst>
              </a:tr>
              <a:tr h="358725">
                <a:tc>
                  <a:txBody>
                    <a:bodyPr/>
                    <a:lstStyle/>
                    <a:p>
                      <a:pPr marL="0" marR="0" lvl="0" indent="0" algn="l" rtl="0">
                        <a:lnSpc>
                          <a:spcPct val="100000"/>
                        </a:lnSpc>
                        <a:spcBef>
                          <a:spcPts val="0"/>
                        </a:spcBef>
                        <a:spcAft>
                          <a:spcPts val="0"/>
                        </a:spcAft>
                        <a:buNone/>
                      </a:pPr>
                      <a:r>
                        <a:rPr lang="en-US" sz="1400" u="none" strike="noStrike" cap="none"/>
                        <a:t>Helping others is personally rewarding to me.</a:t>
                      </a:r>
                      <a:endParaRPr/>
                    </a:p>
                  </a:txBody>
                  <a:tcPr marL="88450" marR="88450" marT="44225" marB="44225" anchor="ctr"/>
                </a:tc>
                <a:tc>
                  <a:txBody>
                    <a:bodyPr/>
                    <a:lstStyle/>
                    <a:p>
                      <a:pPr marL="0" marR="0" lvl="0" indent="0" algn="l" rtl="0">
                        <a:lnSpc>
                          <a:spcPct val="100000"/>
                        </a:lnSpc>
                        <a:spcBef>
                          <a:spcPts val="0"/>
                        </a:spcBef>
                        <a:spcAft>
                          <a:spcPts val="0"/>
                        </a:spcAft>
                        <a:buNone/>
                      </a:pPr>
                      <a:endParaRPr sz="1400" u="none" strike="noStrike" cap="none"/>
                    </a:p>
                  </a:txBody>
                  <a:tcPr marL="88450" marR="88450" marT="44225" marB="44225" anchor="ctr"/>
                </a:tc>
                <a:tc>
                  <a:txBody>
                    <a:bodyPr/>
                    <a:lstStyle/>
                    <a:p>
                      <a:pPr marL="0" marR="0" lvl="0" indent="0" algn="l" rtl="0">
                        <a:lnSpc>
                          <a:spcPct val="100000"/>
                        </a:lnSpc>
                        <a:spcBef>
                          <a:spcPts val="0"/>
                        </a:spcBef>
                        <a:spcAft>
                          <a:spcPts val="0"/>
                        </a:spcAft>
                        <a:buNone/>
                      </a:pPr>
                      <a:endParaRPr sz="1400" u="none" strike="noStrike" cap="none"/>
                    </a:p>
                  </a:txBody>
                  <a:tcPr marL="88450" marR="88450" marT="44225" marB="44225" anchor="ctr"/>
                </a:tc>
                <a:extLst>
                  <a:ext uri="{0D108BD9-81ED-4DB2-BD59-A6C34878D82A}">
                    <a16:rowId xmlns:a16="http://schemas.microsoft.com/office/drawing/2014/main" val="10002"/>
                  </a:ext>
                </a:extLst>
              </a:tr>
              <a:tr h="358725">
                <a:tc>
                  <a:txBody>
                    <a:bodyPr/>
                    <a:lstStyle/>
                    <a:p>
                      <a:pPr marL="0" marR="0" lvl="0" indent="0" algn="l" rtl="0">
                        <a:lnSpc>
                          <a:spcPct val="100000"/>
                        </a:lnSpc>
                        <a:spcBef>
                          <a:spcPts val="0"/>
                        </a:spcBef>
                        <a:spcAft>
                          <a:spcPts val="0"/>
                        </a:spcAft>
                        <a:buNone/>
                      </a:pPr>
                      <a:r>
                        <a:rPr lang="en-US" sz="1400" u="none" strike="noStrike" cap="none"/>
                        <a:t>I enjoy learning alongside others.</a:t>
                      </a:r>
                      <a:endParaRPr/>
                    </a:p>
                  </a:txBody>
                  <a:tcPr marL="88450" marR="88450" marT="44225" marB="44225" anchor="ctr"/>
                </a:tc>
                <a:tc>
                  <a:txBody>
                    <a:bodyPr/>
                    <a:lstStyle/>
                    <a:p>
                      <a:pPr marL="0" marR="0" lvl="0" indent="0" algn="l" rtl="0">
                        <a:lnSpc>
                          <a:spcPct val="100000"/>
                        </a:lnSpc>
                        <a:spcBef>
                          <a:spcPts val="0"/>
                        </a:spcBef>
                        <a:spcAft>
                          <a:spcPts val="0"/>
                        </a:spcAft>
                        <a:buNone/>
                      </a:pPr>
                      <a:endParaRPr sz="1400" u="none" strike="noStrike" cap="none"/>
                    </a:p>
                  </a:txBody>
                  <a:tcPr marL="88450" marR="88450" marT="44225" marB="44225" anchor="ctr"/>
                </a:tc>
                <a:tc>
                  <a:txBody>
                    <a:bodyPr/>
                    <a:lstStyle/>
                    <a:p>
                      <a:pPr marL="0" marR="0" lvl="0" indent="0" algn="l" rtl="0">
                        <a:lnSpc>
                          <a:spcPct val="100000"/>
                        </a:lnSpc>
                        <a:spcBef>
                          <a:spcPts val="0"/>
                        </a:spcBef>
                        <a:spcAft>
                          <a:spcPts val="0"/>
                        </a:spcAft>
                        <a:buNone/>
                      </a:pPr>
                      <a:endParaRPr sz="1400" u="none" strike="noStrike" cap="none"/>
                    </a:p>
                  </a:txBody>
                  <a:tcPr marL="88450" marR="88450" marT="44225" marB="44225" anchor="ctr"/>
                </a:tc>
                <a:extLst>
                  <a:ext uri="{0D108BD9-81ED-4DB2-BD59-A6C34878D82A}">
                    <a16:rowId xmlns:a16="http://schemas.microsoft.com/office/drawing/2014/main" val="10003"/>
                  </a:ext>
                </a:extLst>
              </a:tr>
              <a:tr h="358725">
                <a:tc>
                  <a:txBody>
                    <a:bodyPr/>
                    <a:lstStyle/>
                    <a:p>
                      <a:pPr marL="0" marR="0" lvl="0" indent="0" algn="l" rtl="0">
                        <a:lnSpc>
                          <a:spcPct val="100000"/>
                        </a:lnSpc>
                        <a:spcBef>
                          <a:spcPts val="0"/>
                        </a:spcBef>
                        <a:spcAft>
                          <a:spcPts val="0"/>
                        </a:spcAft>
                        <a:buNone/>
                      </a:pPr>
                      <a:r>
                        <a:rPr lang="en-US" sz="1400" u="none" strike="noStrike" cap="none"/>
                        <a:t>Working with an apprentice is energizing.</a:t>
                      </a:r>
                      <a:endParaRPr/>
                    </a:p>
                  </a:txBody>
                  <a:tcPr marL="88450" marR="88450" marT="44225" marB="44225" anchor="ctr"/>
                </a:tc>
                <a:tc>
                  <a:txBody>
                    <a:bodyPr/>
                    <a:lstStyle/>
                    <a:p>
                      <a:pPr marL="0" marR="0" lvl="0" indent="0" algn="l" rtl="0">
                        <a:lnSpc>
                          <a:spcPct val="100000"/>
                        </a:lnSpc>
                        <a:spcBef>
                          <a:spcPts val="0"/>
                        </a:spcBef>
                        <a:spcAft>
                          <a:spcPts val="0"/>
                        </a:spcAft>
                        <a:buNone/>
                      </a:pPr>
                      <a:endParaRPr sz="1400" u="none" strike="noStrike" cap="none"/>
                    </a:p>
                  </a:txBody>
                  <a:tcPr marL="88450" marR="88450" marT="44225" marB="44225" anchor="ctr"/>
                </a:tc>
                <a:tc>
                  <a:txBody>
                    <a:bodyPr/>
                    <a:lstStyle/>
                    <a:p>
                      <a:pPr marL="0" marR="0" lvl="0" indent="0" algn="l" rtl="0">
                        <a:lnSpc>
                          <a:spcPct val="100000"/>
                        </a:lnSpc>
                        <a:spcBef>
                          <a:spcPts val="0"/>
                        </a:spcBef>
                        <a:spcAft>
                          <a:spcPts val="0"/>
                        </a:spcAft>
                        <a:buNone/>
                      </a:pPr>
                      <a:endParaRPr sz="1400" u="none" strike="noStrike" cap="none"/>
                    </a:p>
                  </a:txBody>
                  <a:tcPr marL="88450" marR="88450" marT="44225" marB="44225" anchor="ctr"/>
                </a:tc>
                <a:extLst>
                  <a:ext uri="{0D108BD9-81ED-4DB2-BD59-A6C34878D82A}">
                    <a16:rowId xmlns:a16="http://schemas.microsoft.com/office/drawing/2014/main" val="10004"/>
                  </a:ext>
                </a:extLst>
              </a:tr>
              <a:tr h="501225">
                <a:tc>
                  <a:txBody>
                    <a:bodyPr/>
                    <a:lstStyle/>
                    <a:p>
                      <a:pPr marL="0" marR="0" lvl="0" indent="0" algn="l" rtl="0">
                        <a:lnSpc>
                          <a:spcPct val="100000"/>
                        </a:lnSpc>
                        <a:spcBef>
                          <a:spcPts val="0"/>
                        </a:spcBef>
                        <a:spcAft>
                          <a:spcPts val="0"/>
                        </a:spcAft>
                        <a:buNone/>
                      </a:pPr>
                      <a:r>
                        <a:rPr lang="en-US" sz="1400" u="none" strike="noStrike" cap="none"/>
                        <a:t>I look for new opportunities to further my own growth and development.</a:t>
                      </a:r>
                      <a:endParaRPr/>
                    </a:p>
                  </a:txBody>
                  <a:tcPr marL="88450" marR="88450" marT="44225" marB="44225" anchor="ctr"/>
                </a:tc>
                <a:tc>
                  <a:txBody>
                    <a:bodyPr/>
                    <a:lstStyle/>
                    <a:p>
                      <a:pPr marL="0" marR="0" lvl="0" indent="0" algn="l" rtl="0">
                        <a:lnSpc>
                          <a:spcPct val="100000"/>
                        </a:lnSpc>
                        <a:spcBef>
                          <a:spcPts val="0"/>
                        </a:spcBef>
                        <a:spcAft>
                          <a:spcPts val="0"/>
                        </a:spcAft>
                        <a:buNone/>
                      </a:pPr>
                      <a:endParaRPr sz="1400" u="none" strike="noStrike" cap="none"/>
                    </a:p>
                  </a:txBody>
                  <a:tcPr marL="88450" marR="88450" marT="44225" marB="44225" anchor="ctr"/>
                </a:tc>
                <a:tc>
                  <a:txBody>
                    <a:bodyPr/>
                    <a:lstStyle/>
                    <a:p>
                      <a:pPr marL="0" marR="0" lvl="0" indent="0" algn="l" rtl="0">
                        <a:lnSpc>
                          <a:spcPct val="100000"/>
                        </a:lnSpc>
                        <a:spcBef>
                          <a:spcPts val="0"/>
                        </a:spcBef>
                        <a:spcAft>
                          <a:spcPts val="0"/>
                        </a:spcAft>
                        <a:buNone/>
                      </a:pPr>
                      <a:endParaRPr sz="1400" u="none" strike="noStrike" cap="none"/>
                    </a:p>
                  </a:txBody>
                  <a:tcPr marL="88450" marR="88450" marT="44225" marB="44225" anchor="ctr"/>
                </a:tc>
                <a:extLst>
                  <a:ext uri="{0D108BD9-81ED-4DB2-BD59-A6C34878D82A}">
                    <a16:rowId xmlns:a16="http://schemas.microsoft.com/office/drawing/2014/main" val="10005"/>
                  </a:ext>
                </a:extLst>
              </a:tr>
              <a:tr h="358725">
                <a:tc>
                  <a:txBody>
                    <a:bodyPr/>
                    <a:lstStyle/>
                    <a:p>
                      <a:pPr marL="0" marR="0" lvl="0" indent="0" algn="l" rtl="0">
                        <a:lnSpc>
                          <a:spcPct val="100000"/>
                        </a:lnSpc>
                        <a:spcBef>
                          <a:spcPts val="0"/>
                        </a:spcBef>
                        <a:spcAft>
                          <a:spcPts val="0"/>
                        </a:spcAft>
                        <a:buNone/>
                      </a:pPr>
                      <a:r>
                        <a:rPr lang="en-US" sz="1400" u="none" strike="noStrike" cap="none"/>
                        <a:t>I have an interest in seeing my apprentice succeed. </a:t>
                      </a:r>
                      <a:endParaRPr/>
                    </a:p>
                  </a:txBody>
                  <a:tcPr marL="88450" marR="88450" marT="44225" marB="44225" anchor="ctr"/>
                </a:tc>
                <a:tc>
                  <a:txBody>
                    <a:bodyPr/>
                    <a:lstStyle/>
                    <a:p>
                      <a:pPr marL="0" marR="0" lvl="0" indent="0" algn="l" rtl="0">
                        <a:lnSpc>
                          <a:spcPct val="100000"/>
                        </a:lnSpc>
                        <a:spcBef>
                          <a:spcPts val="0"/>
                        </a:spcBef>
                        <a:spcAft>
                          <a:spcPts val="0"/>
                        </a:spcAft>
                        <a:buNone/>
                      </a:pPr>
                      <a:endParaRPr sz="1400" u="none" strike="noStrike" cap="none"/>
                    </a:p>
                  </a:txBody>
                  <a:tcPr marL="88450" marR="88450" marT="44225" marB="44225" anchor="ctr"/>
                </a:tc>
                <a:tc>
                  <a:txBody>
                    <a:bodyPr/>
                    <a:lstStyle/>
                    <a:p>
                      <a:pPr marL="0" marR="0" lvl="0" indent="0" algn="l" rtl="0">
                        <a:lnSpc>
                          <a:spcPct val="100000"/>
                        </a:lnSpc>
                        <a:spcBef>
                          <a:spcPts val="0"/>
                        </a:spcBef>
                        <a:spcAft>
                          <a:spcPts val="0"/>
                        </a:spcAft>
                        <a:buNone/>
                      </a:pPr>
                      <a:endParaRPr sz="1400" u="none" strike="noStrike" cap="none"/>
                    </a:p>
                  </a:txBody>
                  <a:tcPr marL="88450" marR="88450" marT="44225" marB="44225" anchor="ctr"/>
                </a:tc>
                <a:extLst>
                  <a:ext uri="{0D108BD9-81ED-4DB2-BD59-A6C34878D82A}">
                    <a16:rowId xmlns:a16="http://schemas.microsoft.com/office/drawing/2014/main" val="10006"/>
                  </a:ext>
                </a:extLst>
              </a:tr>
              <a:tr h="358725">
                <a:tc>
                  <a:txBody>
                    <a:bodyPr/>
                    <a:lstStyle/>
                    <a:p>
                      <a:pPr marL="0" marR="0" lvl="0" indent="0" algn="l" rtl="0">
                        <a:lnSpc>
                          <a:spcPct val="100000"/>
                        </a:lnSpc>
                        <a:spcBef>
                          <a:spcPts val="0"/>
                        </a:spcBef>
                        <a:spcAft>
                          <a:spcPts val="0"/>
                        </a:spcAft>
                        <a:buNone/>
                      </a:pPr>
                      <a:r>
                        <a:rPr lang="en-US" sz="1400" u="none" strike="noStrike" cap="none"/>
                        <a:t>I look for opportunities to inform the future of my profession.</a:t>
                      </a:r>
                      <a:endParaRPr/>
                    </a:p>
                  </a:txBody>
                  <a:tcPr marL="88450" marR="88450" marT="44225" marB="44225" anchor="ctr"/>
                </a:tc>
                <a:tc>
                  <a:txBody>
                    <a:bodyPr/>
                    <a:lstStyle/>
                    <a:p>
                      <a:pPr marL="0" marR="0" lvl="0" indent="0" algn="l" rtl="0">
                        <a:lnSpc>
                          <a:spcPct val="100000"/>
                        </a:lnSpc>
                        <a:spcBef>
                          <a:spcPts val="0"/>
                        </a:spcBef>
                        <a:spcAft>
                          <a:spcPts val="0"/>
                        </a:spcAft>
                        <a:buNone/>
                      </a:pPr>
                      <a:endParaRPr sz="1400" u="none" strike="noStrike" cap="none"/>
                    </a:p>
                  </a:txBody>
                  <a:tcPr marL="88450" marR="88450" marT="44225" marB="44225" anchor="ctr"/>
                </a:tc>
                <a:tc>
                  <a:txBody>
                    <a:bodyPr/>
                    <a:lstStyle/>
                    <a:p>
                      <a:pPr marL="0" marR="0" lvl="0" indent="0" algn="l" rtl="0">
                        <a:lnSpc>
                          <a:spcPct val="100000"/>
                        </a:lnSpc>
                        <a:spcBef>
                          <a:spcPts val="0"/>
                        </a:spcBef>
                        <a:spcAft>
                          <a:spcPts val="0"/>
                        </a:spcAft>
                        <a:buNone/>
                      </a:pPr>
                      <a:endParaRPr sz="1400" u="none" strike="noStrike" cap="none"/>
                    </a:p>
                  </a:txBody>
                  <a:tcPr marL="88450" marR="88450" marT="44225" marB="44225" anchor="ctr"/>
                </a:tc>
                <a:extLst>
                  <a:ext uri="{0D108BD9-81ED-4DB2-BD59-A6C34878D82A}">
                    <a16:rowId xmlns:a16="http://schemas.microsoft.com/office/drawing/2014/main" val="10007"/>
                  </a:ext>
                </a:extLst>
              </a:tr>
              <a:tr h="358725">
                <a:tc>
                  <a:txBody>
                    <a:bodyPr/>
                    <a:lstStyle/>
                    <a:p>
                      <a:pPr marL="0" marR="0" lvl="0" indent="0" algn="l" rtl="0">
                        <a:lnSpc>
                          <a:spcPct val="100000"/>
                        </a:lnSpc>
                        <a:spcBef>
                          <a:spcPts val="0"/>
                        </a:spcBef>
                        <a:spcAft>
                          <a:spcPts val="0"/>
                        </a:spcAft>
                        <a:buNone/>
                      </a:pPr>
                      <a:r>
                        <a:rPr lang="en-US" sz="1400" u="none" strike="noStrike" cap="none"/>
                        <a:t>I want to pay it forward.</a:t>
                      </a:r>
                      <a:endParaRPr/>
                    </a:p>
                  </a:txBody>
                  <a:tcPr marL="88450" marR="88450" marT="44225" marB="44225" anchor="ctr"/>
                </a:tc>
                <a:tc>
                  <a:txBody>
                    <a:bodyPr/>
                    <a:lstStyle/>
                    <a:p>
                      <a:pPr marL="0" marR="0" lvl="0" indent="0" algn="l" rtl="0">
                        <a:lnSpc>
                          <a:spcPct val="100000"/>
                        </a:lnSpc>
                        <a:spcBef>
                          <a:spcPts val="0"/>
                        </a:spcBef>
                        <a:spcAft>
                          <a:spcPts val="0"/>
                        </a:spcAft>
                        <a:buNone/>
                      </a:pPr>
                      <a:endParaRPr sz="1400" u="none" strike="noStrike" cap="none"/>
                    </a:p>
                  </a:txBody>
                  <a:tcPr marL="88450" marR="88450" marT="44225" marB="44225" anchor="ctr"/>
                </a:tc>
                <a:tc>
                  <a:txBody>
                    <a:bodyPr/>
                    <a:lstStyle/>
                    <a:p>
                      <a:pPr marL="0" marR="0" lvl="0" indent="0" algn="l" rtl="0">
                        <a:lnSpc>
                          <a:spcPct val="100000"/>
                        </a:lnSpc>
                        <a:spcBef>
                          <a:spcPts val="0"/>
                        </a:spcBef>
                        <a:spcAft>
                          <a:spcPts val="0"/>
                        </a:spcAft>
                        <a:buNone/>
                      </a:pPr>
                      <a:endParaRPr sz="1400" u="none" strike="noStrike" cap="none"/>
                    </a:p>
                  </a:txBody>
                  <a:tcPr marL="88450" marR="88450" marT="44225" marB="44225" anchor="ctr"/>
                </a:tc>
                <a:extLst>
                  <a:ext uri="{0D108BD9-81ED-4DB2-BD59-A6C34878D82A}">
                    <a16:rowId xmlns:a16="http://schemas.microsoft.com/office/drawing/2014/main" val="10008"/>
                  </a:ext>
                </a:extLst>
              </a:tr>
            </a:tbl>
          </a:graphicData>
        </a:graphic>
      </p:graphicFrame>
      <p:sp>
        <p:nvSpPr>
          <p:cNvPr id="2" name="Rectangle 1">
            <a:extLst>
              <a:ext uri="{FF2B5EF4-FFF2-40B4-BE49-F238E27FC236}">
                <a16:creationId xmlns:a16="http://schemas.microsoft.com/office/drawing/2014/main" id="{88890D7C-E6B1-0581-231F-58A9430B8FD7}"/>
              </a:ext>
            </a:extLst>
          </p:cNvPr>
          <p:cNvSpPr/>
          <p:nvPr/>
        </p:nvSpPr>
        <p:spPr>
          <a:xfrm>
            <a:off x="159798" y="4709361"/>
            <a:ext cx="2689934" cy="32783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2"/>
        <p:cNvGrpSpPr/>
        <p:nvPr/>
      </p:nvGrpSpPr>
      <p:grpSpPr>
        <a:xfrm>
          <a:off x="0" y="0"/>
          <a:ext cx="0" cy="0"/>
          <a:chOff x="0" y="0"/>
          <a:chExt cx="0" cy="0"/>
        </a:xfrm>
      </p:grpSpPr>
      <p:sp>
        <p:nvSpPr>
          <p:cNvPr id="83" name="Google Shape;83;p5"/>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sz="2820">
                <a:solidFill>
                  <a:srgbClr val="151E49"/>
                </a:solidFill>
                <a:latin typeface="Bebas Neue"/>
                <a:ea typeface="Bebas Neue"/>
                <a:cs typeface="Bebas Neue"/>
                <a:sym typeface="Bebas Neue"/>
              </a:rPr>
              <a:t>Check for understanding</a:t>
            </a:r>
            <a:endParaRPr/>
          </a:p>
        </p:txBody>
      </p:sp>
      <p:sp>
        <p:nvSpPr>
          <p:cNvPr id="84" name="Google Shape;84;p5"/>
          <p:cNvSpPr txBox="1"/>
          <p:nvPr/>
        </p:nvSpPr>
        <p:spPr>
          <a:xfrm>
            <a:off x="529761" y="1544539"/>
            <a:ext cx="3195300" cy="13854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2800" b="0" i="0" u="none" strike="noStrike" cap="none">
                <a:solidFill>
                  <a:srgbClr val="000000"/>
                </a:solidFill>
                <a:latin typeface="Arial"/>
                <a:ea typeface="Arial"/>
                <a:cs typeface="Arial"/>
                <a:sym typeface="Arial"/>
              </a:rPr>
              <a:t>Please share one of your motivations for being a mentor.</a:t>
            </a:r>
            <a:endParaRPr/>
          </a:p>
        </p:txBody>
      </p:sp>
      <p:pic>
        <p:nvPicPr>
          <p:cNvPr id="85" name="Google Shape;85;p5" descr="A person holding a clipboard and a person sitting at a table with a group of people&#10;&#10;Description automatically generated"/>
          <p:cNvPicPr preferRelativeResize="0">
            <a:picLocks noGrp="1"/>
          </p:cNvPicPr>
          <p:nvPr>
            <p:ph type="pic" idx="2"/>
          </p:nvPr>
        </p:nvPicPr>
        <p:blipFill rotWithShape="1">
          <a:blip r:embed="rId4">
            <a:alphaModFix/>
          </a:blip>
          <a:srcRect l="4617" r="4618"/>
          <a:stretch/>
        </p:blipFill>
        <p:spPr>
          <a:xfrm>
            <a:off x="4043363" y="1058863"/>
            <a:ext cx="4789487" cy="3522662"/>
          </a:xfrm>
          <a:prstGeom prst="rect">
            <a:avLst/>
          </a:prstGeom>
          <a:noFill/>
          <a:ln w="28575" cap="flat" cmpd="sng">
            <a:solidFill>
              <a:srgbClr val="F6BD0F"/>
            </a:solidFill>
            <a:prstDash val="solid"/>
            <a:round/>
            <a:headEnd type="none" w="sm" len="sm"/>
            <a:tailEnd type="none" w="sm" len="sm"/>
          </a:ln>
          <a:effectLst>
            <a:outerShdw blurRad="57150" dist="19050" dir="5400000" algn="bl" rotWithShape="0">
              <a:srgbClr val="000000">
                <a:alpha val="49803"/>
              </a:srgbClr>
            </a:outerShdw>
          </a:effectLst>
        </p:spPr>
      </p:pic>
      <p:sp>
        <p:nvSpPr>
          <p:cNvPr id="2" name="Rectangle 1">
            <a:extLst>
              <a:ext uri="{FF2B5EF4-FFF2-40B4-BE49-F238E27FC236}">
                <a16:creationId xmlns:a16="http://schemas.microsoft.com/office/drawing/2014/main" id="{E83B876C-C4CE-C8C1-2C59-EB6FC41BBCB4}"/>
              </a:ext>
            </a:extLst>
          </p:cNvPr>
          <p:cNvSpPr/>
          <p:nvPr/>
        </p:nvSpPr>
        <p:spPr>
          <a:xfrm>
            <a:off x="159798" y="4709361"/>
            <a:ext cx="2689934" cy="32783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9"/>
        <p:cNvGrpSpPr/>
        <p:nvPr/>
      </p:nvGrpSpPr>
      <p:grpSpPr>
        <a:xfrm>
          <a:off x="0" y="0"/>
          <a:ext cx="0" cy="0"/>
          <a:chOff x="0" y="0"/>
          <a:chExt cx="0" cy="0"/>
        </a:xfrm>
      </p:grpSpPr>
      <p:sp>
        <p:nvSpPr>
          <p:cNvPr id="90" name="Google Shape;90;p6"/>
          <p:cNvSpPr/>
          <p:nvPr/>
        </p:nvSpPr>
        <p:spPr>
          <a:xfrm>
            <a:off x="342925" y="978200"/>
            <a:ext cx="5203500" cy="3506100"/>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 name="Google Shape;91;p6"/>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sz="2820">
                <a:solidFill>
                  <a:srgbClr val="151E49"/>
                </a:solidFill>
                <a:latin typeface="Bebas Neue"/>
                <a:ea typeface="Bebas Neue"/>
                <a:cs typeface="Bebas Neue"/>
                <a:sym typeface="Bebas Neue"/>
              </a:rPr>
              <a:t>Why is mentoring an apprentice important?</a:t>
            </a:r>
            <a:endParaRPr sz="2820">
              <a:solidFill>
                <a:srgbClr val="151E49"/>
              </a:solidFill>
              <a:latin typeface="Bebas Neue"/>
              <a:ea typeface="Bebas Neue"/>
              <a:cs typeface="Bebas Neue"/>
              <a:sym typeface="Bebas Neue"/>
            </a:endParaRPr>
          </a:p>
        </p:txBody>
      </p:sp>
      <p:sp>
        <p:nvSpPr>
          <p:cNvPr id="92" name="Google Shape;92;p6"/>
          <p:cNvSpPr txBox="1">
            <a:spLocks noGrp="1"/>
          </p:cNvSpPr>
          <p:nvPr>
            <p:ph type="body" idx="1"/>
          </p:nvPr>
        </p:nvSpPr>
        <p:spPr>
          <a:xfrm>
            <a:off x="367406" y="1067900"/>
            <a:ext cx="5154300" cy="3416400"/>
          </a:xfrm>
          <a:prstGeom prst="rect">
            <a:avLst/>
          </a:prstGeom>
          <a:noFill/>
          <a:ln>
            <a:noFill/>
          </a:ln>
        </p:spPr>
        <p:txBody>
          <a:bodyPr spcFirstLastPara="1" wrap="square" lIns="91425" tIns="91425" rIns="91425" bIns="91425" anchor="t" anchorCtr="0">
            <a:normAutofit/>
          </a:bodyPr>
          <a:lstStyle/>
          <a:p>
            <a:pPr marL="457200" lvl="0" indent="-457200" algn="l" rtl="0">
              <a:lnSpc>
                <a:spcPct val="115000"/>
              </a:lnSpc>
              <a:spcBef>
                <a:spcPts val="0"/>
              </a:spcBef>
              <a:spcAft>
                <a:spcPts val="0"/>
              </a:spcAft>
              <a:buClr>
                <a:schemeClr val="dk1"/>
              </a:buClr>
              <a:buSzPts val="1800"/>
              <a:buAutoNum type="arabicPeriod"/>
            </a:pPr>
            <a:r>
              <a:rPr lang="en-US" sz="2000">
                <a:solidFill>
                  <a:schemeClr val="dk1"/>
                </a:solidFill>
              </a:rPr>
              <a:t>Self-improvement</a:t>
            </a:r>
            <a:endParaRPr>
              <a:solidFill>
                <a:schemeClr val="dk1"/>
              </a:solidFill>
            </a:endParaRPr>
          </a:p>
          <a:p>
            <a:pPr marL="457200" lvl="0" indent="-457200" algn="l" rtl="0">
              <a:lnSpc>
                <a:spcPct val="115000"/>
              </a:lnSpc>
              <a:spcBef>
                <a:spcPts val="1200"/>
              </a:spcBef>
              <a:spcAft>
                <a:spcPts val="0"/>
              </a:spcAft>
              <a:buClr>
                <a:schemeClr val="dk1"/>
              </a:buClr>
              <a:buSzPts val="1800"/>
              <a:buAutoNum type="arabicPeriod"/>
            </a:pPr>
            <a:r>
              <a:rPr lang="en-US" sz="2000">
                <a:solidFill>
                  <a:schemeClr val="dk1"/>
                </a:solidFill>
              </a:rPr>
              <a:t>Desire to benefit others</a:t>
            </a:r>
            <a:endParaRPr>
              <a:solidFill>
                <a:schemeClr val="dk1"/>
              </a:solidFill>
            </a:endParaRPr>
          </a:p>
          <a:p>
            <a:pPr marL="457200" lvl="0" indent="-457200" algn="l" rtl="0">
              <a:lnSpc>
                <a:spcPct val="115000"/>
              </a:lnSpc>
              <a:spcBef>
                <a:spcPts val="1200"/>
              </a:spcBef>
              <a:spcAft>
                <a:spcPts val="0"/>
              </a:spcAft>
              <a:buClr>
                <a:schemeClr val="dk1"/>
              </a:buClr>
              <a:buSzPts val="1800"/>
              <a:buAutoNum type="arabicPeriod"/>
            </a:pPr>
            <a:r>
              <a:rPr lang="en-US" sz="2000">
                <a:solidFill>
                  <a:schemeClr val="dk1"/>
                </a:solidFill>
              </a:rPr>
              <a:t>Intrinsic satisfaction</a:t>
            </a:r>
            <a:endParaRPr>
              <a:solidFill>
                <a:schemeClr val="dk1"/>
              </a:solidFill>
            </a:endParaRPr>
          </a:p>
          <a:p>
            <a:pPr marL="457200" lvl="0" indent="-457200" algn="l" rtl="0">
              <a:lnSpc>
                <a:spcPct val="115000"/>
              </a:lnSpc>
              <a:spcBef>
                <a:spcPts val="1200"/>
              </a:spcBef>
              <a:spcAft>
                <a:spcPts val="0"/>
              </a:spcAft>
              <a:buClr>
                <a:schemeClr val="dk1"/>
              </a:buClr>
              <a:buSzPts val="1800"/>
              <a:buAutoNum type="arabicPeriod"/>
            </a:pPr>
            <a:r>
              <a:rPr lang="en-US" sz="2000">
                <a:solidFill>
                  <a:schemeClr val="dk1"/>
                </a:solidFill>
              </a:rPr>
              <a:t>Shape the future of the field by sharing knowledge and experiences to be passed along to others (Zachary, 2012, p. 11)</a:t>
            </a:r>
            <a:endParaRPr sz="1600">
              <a:solidFill>
                <a:schemeClr val="dk1"/>
              </a:solidFill>
            </a:endParaRPr>
          </a:p>
          <a:p>
            <a:pPr marL="0" lvl="0" indent="0" algn="l" rtl="0">
              <a:lnSpc>
                <a:spcPct val="115000"/>
              </a:lnSpc>
              <a:spcBef>
                <a:spcPts val="1200"/>
              </a:spcBef>
              <a:spcAft>
                <a:spcPts val="1200"/>
              </a:spcAft>
              <a:buSzPts val="1800"/>
              <a:buNone/>
            </a:pPr>
            <a:endParaRPr sz="2000">
              <a:solidFill>
                <a:srgbClr val="434A6D"/>
              </a:solidFill>
            </a:endParaRPr>
          </a:p>
        </p:txBody>
      </p:sp>
      <p:pic>
        <p:nvPicPr>
          <p:cNvPr id="93" name="Google Shape;93;p6" descr="A group of women looking at a computer&#10;&#10;Description automatically generated"/>
          <p:cNvPicPr preferRelativeResize="0">
            <a:picLocks noGrp="1"/>
          </p:cNvPicPr>
          <p:nvPr>
            <p:ph type="pic" idx="2"/>
          </p:nvPr>
        </p:nvPicPr>
        <p:blipFill rotWithShape="1">
          <a:blip r:embed="rId4">
            <a:alphaModFix/>
          </a:blip>
          <a:srcRect t="12880" b="12880"/>
          <a:stretch/>
        </p:blipFill>
        <p:spPr>
          <a:xfrm>
            <a:off x="5786438" y="1111250"/>
            <a:ext cx="2990850" cy="3328988"/>
          </a:xfrm>
          <a:prstGeom prst="rect">
            <a:avLst/>
          </a:prstGeom>
          <a:noFill/>
          <a:ln w="28575" cap="flat" cmpd="sng">
            <a:solidFill>
              <a:srgbClr val="F6BD0F"/>
            </a:solidFill>
            <a:prstDash val="solid"/>
            <a:round/>
            <a:headEnd type="none" w="sm" len="sm"/>
            <a:tailEnd type="none" w="sm" len="sm"/>
          </a:ln>
          <a:effectLst>
            <a:outerShdw blurRad="57150" dist="19050" dir="5400000" algn="bl" rotWithShape="0">
              <a:srgbClr val="000000">
                <a:alpha val="49803"/>
              </a:srgbClr>
            </a:outerShdw>
          </a:effectLst>
        </p:spPr>
      </p:pic>
      <p:sp>
        <p:nvSpPr>
          <p:cNvPr id="2" name="Rectangle 1">
            <a:extLst>
              <a:ext uri="{FF2B5EF4-FFF2-40B4-BE49-F238E27FC236}">
                <a16:creationId xmlns:a16="http://schemas.microsoft.com/office/drawing/2014/main" id="{17ED88BF-23DE-C7E4-0722-23837D3E7954}"/>
              </a:ext>
            </a:extLst>
          </p:cNvPr>
          <p:cNvSpPr/>
          <p:nvPr/>
        </p:nvSpPr>
        <p:spPr>
          <a:xfrm>
            <a:off x="159798" y="4709361"/>
            <a:ext cx="2689934" cy="32783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7"/>
        <p:cNvGrpSpPr/>
        <p:nvPr/>
      </p:nvGrpSpPr>
      <p:grpSpPr>
        <a:xfrm>
          <a:off x="0" y="0"/>
          <a:ext cx="0" cy="0"/>
          <a:chOff x="0" y="0"/>
          <a:chExt cx="0" cy="0"/>
        </a:xfrm>
      </p:grpSpPr>
      <p:sp>
        <p:nvSpPr>
          <p:cNvPr id="98" name="Google Shape;98;p7"/>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sz="2820">
                <a:solidFill>
                  <a:srgbClr val="151E49"/>
                </a:solidFill>
                <a:latin typeface="Bebas Neue"/>
                <a:ea typeface="Bebas Neue"/>
                <a:cs typeface="Bebas Neue"/>
                <a:sym typeface="Bebas Neue"/>
              </a:rPr>
              <a:t>What are my Mentoring skills?</a:t>
            </a:r>
            <a:endParaRPr sz="2820">
              <a:solidFill>
                <a:srgbClr val="151E49"/>
              </a:solidFill>
              <a:latin typeface="Bebas Neue"/>
              <a:ea typeface="Bebas Neue"/>
              <a:cs typeface="Bebas Neue"/>
              <a:sym typeface="Bebas Neue"/>
            </a:endParaRPr>
          </a:p>
        </p:txBody>
      </p:sp>
      <p:sp>
        <p:nvSpPr>
          <p:cNvPr id="99" name="Google Shape;99;p7"/>
          <p:cNvSpPr txBox="1"/>
          <p:nvPr/>
        </p:nvSpPr>
        <p:spPr>
          <a:xfrm>
            <a:off x="1400142" y="1618583"/>
            <a:ext cx="4093535" cy="2554545"/>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Arial"/>
                <a:ea typeface="Arial"/>
                <a:cs typeface="Arial"/>
                <a:sym typeface="Arial"/>
              </a:rPr>
              <a:t>Brokering relationships</a:t>
            </a:r>
            <a:endParaRPr/>
          </a:p>
          <a:p>
            <a:pPr marL="342900" marR="0" lvl="0" indent="-34290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Arial"/>
                <a:ea typeface="Arial"/>
                <a:cs typeface="Arial"/>
                <a:sym typeface="Arial"/>
              </a:rPr>
              <a:t>Building and maintaining relationships</a:t>
            </a:r>
            <a:endParaRPr/>
          </a:p>
          <a:p>
            <a:pPr marL="342900" marR="0" lvl="0" indent="-34290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Arial"/>
                <a:ea typeface="Arial"/>
                <a:cs typeface="Arial"/>
                <a:sym typeface="Arial"/>
              </a:rPr>
              <a:t>Building trust</a:t>
            </a:r>
            <a:endParaRPr/>
          </a:p>
          <a:p>
            <a:pPr marL="342900" marR="0" lvl="0" indent="-34290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Arial"/>
                <a:ea typeface="Arial"/>
                <a:cs typeface="Arial"/>
                <a:sym typeface="Arial"/>
              </a:rPr>
              <a:t>Coaching</a:t>
            </a:r>
            <a:endParaRPr/>
          </a:p>
          <a:p>
            <a:pPr marL="342900" marR="0" lvl="0" indent="-34290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Arial"/>
                <a:ea typeface="Arial"/>
                <a:cs typeface="Arial"/>
                <a:sym typeface="Arial"/>
              </a:rPr>
              <a:t>Communicating</a:t>
            </a:r>
            <a:endParaRPr/>
          </a:p>
          <a:p>
            <a:pPr marL="342900" marR="0" lvl="0" indent="-34290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Arial"/>
                <a:ea typeface="Arial"/>
                <a:cs typeface="Arial"/>
                <a:sym typeface="Arial"/>
              </a:rPr>
              <a:t>Encouraging</a:t>
            </a:r>
            <a:endParaRPr/>
          </a:p>
          <a:p>
            <a:pPr marL="342900" marR="0" lvl="0" indent="-34290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Arial"/>
                <a:ea typeface="Arial"/>
                <a:cs typeface="Arial"/>
                <a:sym typeface="Arial"/>
              </a:rPr>
              <a:t>Exercising curiosity</a:t>
            </a:r>
            <a:endParaRPr/>
          </a:p>
        </p:txBody>
      </p:sp>
      <p:sp>
        <p:nvSpPr>
          <p:cNvPr id="100" name="Google Shape;100;p7"/>
          <p:cNvSpPr txBox="1"/>
          <p:nvPr/>
        </p:nvSpPr>
        <p:spPr>
          <a:xfrm>
            <a:off x="5100273" y="1518209"/>
            <a:ext cx="3338623" cy="2862322"/>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Arial"/>
                <a:ea typeface="Arial"/>
                <a:cs typeface="Arial"/>
                <a:sym typeface="Arial"/>
              </a:rPr>
              <a:t>Facilitating</a:t>
            </a:r>
            <a:endParaRPr/>
          </a:p>
          <a:p>
            <a:pPr marL="342900" marR="0" lvl="0" indent="-34290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Arial"/>
                <a:ea typeface="Arial"/>
                <a:cs typeface="Arial"/>
                <a:sym typeface="Arial"/>
              </a:rPr>
              <a:t>Goal setting</a:t>
            </a:r>
            <a:endParaRPr/>
          </a:p>
          <a:p>
            <a:pPr marL="342900" marR="0" lvl="0" indent="-34290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Arial"/>
                <a:ea typeface="Arial"/>
                <a:cs typeface="Arial"/>
                <a:sym typeface="Arial"/>
              </a:rPr>
              <a:t>Guiding</a:t>
            </a:r>
            <a:endParaRPr/>
          </a:p>
          <a:p>
            <a:pPr marL="342900" marR="0" lvl="0" indent="-34290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Arial"/>
                <a:ea typeface="Arial"/>
                <a:cs typeface="Arial"/>
                <a:sym typeface="Arial"/>
              </a:rPr>
              <a:t>Listening</a:t>
            </a:r>
            <a:endParaRPr/>
          </a:p>
          <a:p>
            <a:pPr marL="342900" marR="0" lvl="0" indent="-34290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Arial"/>
                <a:ea typeface="Arial"/>
                <a:cs typeface="Arial"/>
                <a:sym typeface="Arial"/>
              </a:rPr>
              <a:t>Managing conflict</a:t>
            </a:r>
            <a:endParaRPr/>
          </a:p>
          <a:p>
            <a:pPr marL="342900" marR="0" lvl="0" indent="-34290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Arial"/>
                <a:ea typeface="Arial"/>
                <a:cs typeface="Arial"/>
                <a:sym typeface="Arial"/>
              </a:rPr>
              <a:t>Problem solving</a:t>
            </a:r>
            <a:endParaRPr/>
          </a:p>
          <a:p>
            <a:pPr marL="342900" marR="0" lvl="0" indent="-34290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Arial"/>
                <a:ea typeface="Arial"/>
                <a:cs typeface="Arial"/>
                <a:sym typeface="Arial"/>
              </a:rPr>
              <a:t>Providing feedback</a:t>
            </a:r>
            <a:endParaRPr/>
          </a:p>
          <a:p>
            <a:pPr marL="342900" marR="0" lvl="0" indent="-34290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Arial"/>
                <a:ea typeface="Arial"/>
                <a:cs typeface="Arial"/>
                <a:sym typeface="Arial"/>
              </a:rPr>
              <a:t>Reflecting</a:t>
            </a:r>
            <a:endParaRPr/>
          </a:p>
          <a:p>
            <a:pPr marL="342900" marR="0" lvl="0" indent="-34290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Arial"/>
                <a:ea typeface="Arial"/>
                <a:cs typeface="Arial"/>
                <a:sym typeface="Arial"/>
              </a:rPr>
              <a:t>Valuing difference</a:t>
            </a:r>
            <a:endParaRPr/>
          </a:p>
        </p:txBody>
      </p:sp>
      <p:sp>
        <p:nvSpPr>
          <p:cNvPr id="2" name="Rectangle 1">
            <a:extLst>
              <a:ext uri="{FF2B5EF4-FFF2-40B4-BE49-F238E27FC236}">
                <a16:creationId xmlns:a16="http://schemas.microsoft.com/office/drawing/2014/main" id="{3FC2F3B0-9EFA-81F0-1D49-C5777D57E650}"/>
              </a:ext>
            </a:extLst>
          </p:cNvPr>
          <p:cNvSpPr/>
          <p:nvPr/>
        </p:nvSpPr>
        <p:spPr>
          <a:xfrm>
            <a:off x="159798" y="4709361"/>
            <a:ext cx="2689934" cy="32783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4"/>
        <p:cNvGrpSpPr/>
        <p:nvPr/>
      </p:nvGrpSpPr>
      <p:grpSpPr>
        <a:xfrm>
          <a:off x="0" y="0"/>
          <a:ext cx="0" cy="0"/>
          <a:chOff x="0" y="0"/>
          <a:chExt cx="0" cy="0"/>
        </a:xfrm>
      </p:grpSpPr>
      <p:sp>
        <p:nvSpPr>
          <p:cNvPr id="105" name="Google Shape;105;p8"/>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sz="2820">
                <a:solidFill>
                  <a:srgbClr val="151E49"/>
                </a:solidFill>
                <a:latin typeface="Bebas Neue"/>
                <a:ea typeface="Bebas Neue"/>
                <a:cs typeface="Bebas Neue"/>
                <a:sym typeface="Bebas Neue"/>
              </a:rPr>
              <a:t>Check for understanding</a:t>
            </a:r>
            <a:endParaRPr sz="2820">
              <a:solidFill>
                <a:srgbClr val="151E49"/>
              </a:solidFill>
              <a:latin typeface="Bebas Neue"/>
              <a:ea typeface="Bebas Neue"/>
              <a:cs typeface="Bebas Neue"/>
              <a:sym typeface="Bebas Neue"/>
            </a:endParaRPr>
          </a:p>
        </p:txBody>
      </p:sp>
      <p:sp>
        <p:nvSpPr>
          <p:cNvPr id="106" name="Google Shape;106;p8"/>
          <p:cNvSpPr/>
          <p:nvPr/>
        </p:nvSpPr>
        <p:spPr>
          <a:xfrm>
            <a:off x="311700" y="1017725"/>
            <a:ext cx="2550746" cy="3466575"/>
          </a:xfrm>
          <a:prstGeom prst="rect">
            <a:avLst/>
          </a:prstGeom>
          <a:solidFill>
            <a:srgbClr val="FFFFFF">
              <a:alpha val="70588"/>
            </a:srgbClr>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0" i="0" u="none" strike="noStrike" cap="none">
                <a:solidFill>
                  <a:srgbClr val="000000"/>
                </a:solidFill>
                <a:latin typeface="Arial"/>
                <a:ea typeface="Arial"/>
                <a:cs typeface="Arial"/>
                <a:sym typeface="Arial"/>
              </a:rPr>
              <a:t>Share one ski</a:t>
            </a:r>
            <a:r>
              <a:rPr lang="en-US" sz="2000"/>
              <a:t>ll y</a:t>
            </a:r>
            <a:r>
              <a:rPr lang="en-US" sz="2000" b="0" i="0" u="none" strike="noStrike" cap="none">
                <a:solidFill>
                  <a:srgbClr val="000000"/>
                </a:solidFill>
                <a:latin typeface="Arial"/>
                <a:ea typeface="Arial"/>
                <a:cs typeface="Arial"/>
                <a:sym typeface="Arial"/>
              </a:rPr>
              <a:t>ou feel comfortable with and one skill you feel you need growth.  </a:t>
            </a:r>
            <a:endParaRPr sz="2000" b="0" i="0" u="none" strike="noStrike" cap="none">
              <a:solidFill>
                <a:srgbClr val="000000"/>
              </a:solidFill>
              <a:latin typeface="Arial"/>
              <a:ea typeface="Arial"/>
              <a:cs typeface="Arial"/>
              <a:sym typeface="Arial"/>
            </a:endParaRPr>
          </a:p>
        </p:txBody>
      </p:sp>
      <p:sp>
        <p:nvSpPr>
          <p:cNvPr id="107" name="Google Shape;107;p8"/>
          <p:cNvSpPr txBox="1"/>
          <p:nvPr/>
        </p:nvSpPr>
        <p:spPr>
          <a:xfrm>
            <a:off x="2893671" y="1319851"/>
            <a:ext cx="4093535" cy="2554545"/>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Arial"/>
                <a:ea typeface="Arial"/>
                <a:cs typeface="Arial"/>
                <a:sym typeface="Arial"/>
              </a:rPr>
              <a:t>Brokering relationships</a:t>
            </a:r>
            <a:endParaRPr/>
          </a:p>
          <a:p>
            <a:pPr marL="342900" marR="0" lvl="0" indent="-34290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Arial"/>
                <a:ea typeface="Arial"/>
                <a:cs typeface="Arial"/>
                <a:sym typeface="Arial"/>
              </a:rPr>
              <a:t>Building and maintaining relationships</a:t>
            </a:r>
            <a:endParaRPr/>
          </a:p>
          <a:p>
            <a:pPr marL="342900" marR="0" lvl="0" indent="-34290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Arial"/>
                <a:ea typeface="Arial"/>
                <a:cs typeface="Arial"/>
                <a:sym typeface="Arial"/>
              </a:rPr>
              <a:t>Building trust</a:t>
            </a:r>
            <a:endParaRPr/>
          </a:p>
          <a:p>
            <a:pPr marL="342900" marR="0" lvl="0" indent="-34290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Arial"/>
                <a:ea typeface="Arial"/>
                <a:cs typeface="Arial"/>
                <a:sym typeface="Arial"/>
              </a:rPr>
              <a:t>Coaching</a:t>
            </a:r>
            <a:endParaRPr/>
          </a:p>
          <a:p>
            <a:pPr marL="342900" marR="0" lvl="0" indent="-34290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Arial"/>
                <a:ea typeface="Arial"/>
                <a:cs typeface="Arial"/>
                <a:sym typeface="Arial"/>
              </a:rPr>
              <a:t>Communicating</a:t>
            </a:r>
            <a:endParaRPr/>
          </a:p>
          <a:p>
            <a:pPr marL="342900" marR="0" lvl="0" indent="-34290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Arial"/>
                <a:ea typeface="Arial"/>
                <a:cs typeface="Arial"/>
                <a:sym typeface="Arial"/>
              </a:rPr>
              <a:t>Encouraging</a:t>
            </a:r>
            <a:endParaRPr/>
          </a:p>
          <a:p>
            <a:pPr marL="342900" marR="0" lvl="0" indent="-34290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Arial"/>
                <a:ea typeface="Arial"/>
                <a:cs typeface="Arial"/>
                <a:sym typeface="Arial"/>
              </a:rPr>
              <a:t>Exercising curiosity</a:t>
            </a:r>
            <a:endParaRPr/>
          </a:p>
        </p:txBody>
      </p:sp>
      <p:sp>
        <p:nvSpPr>
          <p:cNvPr id="108" name="Google Shape;108;p8"/>
          <p:cNvSpPr txBox="1"/>
          <p:nvPr/>
        </p:nvSpPr>
        <p:spPr>
          <a:xfrm>
            <a:off x="6281556" y="1269104"/>
            <a:ext cx="3338623" cy="2862322"/>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Arial"/>
                <a:ea typeface="Arial"/>
                <a:cs typeface="Arial"/>
                <a:sym typeface="Arial"/>
              </a:rPr>
              <a:t>Facilitating</a:t>
            </a:r>
            <a:endParaRPr/>
          </a:p>
          <a:p>
            <a:pPr marL="342900" marR="0" lvl="0" indent="-34290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Arial"/>
                <a:ea typeface="Arial"/>
                <a:cs typeface="Arial"/>
                <a:sym typeface="Arial"/>
              </a:rPr>
              <a:t>Goal setting</a:t>
            </a:r>
            <a:endParaRPr/>
          </a:p>
          <a:p>
            <a:pPr marL="342900" marR="0" lvl="0" indent="-34290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Arial"/>
                <a:ea typeface="Arial"/>
                <a:cs typeface="Arial"/>
                <a:sym typeface="Arial"/>
              </a:rPr>
              <a:t>Guiding</a:t>
            </a:r>
            <a:endParaRPr/>
          </a:p>
          <a:p>
            <a:pPr marL="342900" marR="0" lvl="0" indent="-34290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Arial"/>
                <a:ea typeface="Arial"/>
                <a:cs typeface="Arial"/>
                <a:sym typeface="Arial"/>
              </a:rPr>
              <a:t>Listening</a:t>
            </a:r>
            <a:endParaRPr/>
          </a:p>
          <a:p>
            <a:pPr marL="342900" marR="0" lvl="0" indent="-34290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Arial"/>
                <a:ea typeface="Arial"/>
                <a:cs typeface="Arial"/>
                <a:sym typeface="Arial"/>
              </a:rPr>
              <a:t>Managing conflict</a:t>
            </a:r>
            <a:endParaRPr/>
          </a:p>
          <a:p>
            <a:pPr marL="342900" marR="0" lvl="0" indent="-34290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Arial"/>
                <a:ea typeface="Arial"/>
                <a:cs typeface="Arial"/>
                <a:sym typeface="Arial"/>
              </a:rPr>
              <a:t>Problem solving</a:t>
            </a:r>
            <a:endParaRPr/>
          </a:p>
          <a:p>
            <a:pPr marL="342900" marR="0" lvl="0" indent="-34290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Arial"/>
                <a:ea typeface="Arial"/>
                <a:cs typeface="Arial"/>
                <a:sym typeface="Arial"/>
              </a:rPr>
              <a:t>Providing feedback</a:t>
            </a:r>
            <a:endParaRPr/>
          </a:p>
          <a:p>
            <a:pPr marL="342900" marR="0" lvl="0" indent="-34290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Arial"/>
                <a:ea typeface="Arial"/>
                <a:cs typeface="Arial"/>
                <a:sym typeface="Arial"/>
              </a:rPr>
              <a:t>Reflecting</a:t>
            </a:r>
            <a:endParaRPr/>
          </a:p>
          <a:p>
            <a:pPr marL="342900" marR="0" lvl="0" indent="-342900" algn="l" rtl="0">
              <a:lnSpc>
                <a:spcPct val="100000"/>
              </a:lnSpc>
              <a:spcBef>
                <a:spcPts val="0"/>
              </a:spcBef>
              <a:spcAft>
                <a:spcPts val="0"/>
              </a:spcAft>
              <a:buClr>
                <a:srgbClr val="000000"/>
              </a:buClr>
              <a:buSzPts val="2000"/>
              <a:buFont typeface="Arial"/>
              <a:buChar char="•"/>
            </a:pPr>
            <a:r>
              <a:rPr lang="en-US" sz="2000" b="0" i="0" u="none" strike="noStrike" cap="none">
                <a:solidFill>
                  <a:srgbClr val="000000"/>
                </a:solidFill>
                <a:latin typeface="Arial"/>
                <a:ea typeface="Arial"/>
                <a:cs typeface="Arial"/>
                <a:sym typeface="Arial"/>
              </a:rPr>
              <a:t>Valuing difference</a:t>
            </a:r>
            <a:endParaRPr/>
          </a:p>
        </p:txBody>
      </p:sp>
      <p:sp>
        <p:nvSpPr>
          <p:cNvPr id="2" name="Rectangle 1">
            <a:extLst>
              <a:ext uri="{FF2B5EF4-FFF2-40B4-BE49-F238E27FC236}">
                <a16:creationId xmlns:a16="http://schemas.microsoft.com/office/drawing/2014/main" id="{0D97BE89-F333-1C2F-CDC9-C4796A4BDFDB}"/>
              </a:ext>
            </a:extLst>
          </p:cNvPr>
          <p:cNvSpPr/>
          <p:nvPr/>
        </p:nvSpPr>
        <p:spPr>
          <a:xfrm>
            <a:off x="159798" y="4709361"/>
            <a:ext cx="2689934" cy="32783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2"/>
        <p:cNvGrpSpPr/>
        <p:nvPr/>
      </p:nvGrpSpPr>
      <p:grpSpPr>
        <a:xfrm>
          <a:off x="0" y="0"/>
          <a:ext cx="0" cy="0"/>
          <a:chOff x="0" y="0"/>
          <a:chExt cx="0" cy="0"/>
        </a:xfrm>
      </p:grpSpPr>
      <p:sp>
        <p:nvSpPr>
          <p:cNvPr id="113" name="Google Shape;113;p9"/>
          <p:cNvSpPr txBox="1">
            <a:spLocks noGrp="1"/>
          </p:cNvSpPr>
          <p:nvPr>
            <p:ph type="title"/>
          </p:nvPr>
        </p:nvSpPr>
        <p:spPr>
          <a:xfrm>
            <a:off x="311700" y="445025"/>
            <a:ext cx="8520600" cy="572700"/>
          </a:xfrm>
          <a:prstGeom prst="rect">
            <a:avLst/>
          </a:prstGeom>
          <a:gradFill>
            <a:gsLst>
              <a:gs pos="0">
                <a:srgbClr val="FFF6DB"/>
              </a:gs>
              <a:gs pos="100000">
                <a:srgbClr val="FAD15C"/>
              </a:gs>
            </a:gsLst>
            <a:lin ang="5400012" scaled="0"/>
          </a:gradFill>
          <a:ln>
            <a:noFill/>
          </a:ln>
          <a:effectLst>
            <a:outerShdw blurRad="57150" dist="19050" dir="5400000" algn="bl" rotWithShape="0">
              <a:srgbClr val="000000">
                <a:alpha val="40000"/>
              </a:srgbClr>
            </a:outerShdw>
          </a:effectLst>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990"/>
              <a:buNone/>
            </a:pPr>
            <a:r>
              <a:rPr lang="en-US" sz="2820">
                <a:solidFill>
                  <a:srgbClr val="151E49"/>
                </a:solidFill>
                <a:latin typeface="Bebas Neue"/>
                <a:ea typeface="Bebas Neue"/>
                <a:cs typeface="Bebas Neue"/>
                <a:sym typeface="Bebas Neue"/>
              </a:rPr>
              <a:t>Common mentor Conversations</a:t>
            </a:r>
            <a:endParaRPr sz="2820">
              <a:solidFill>
                <a:srgbClr val="151E49"/>
              </a:solidFill>
              <a:latin typeface="Bebas Neue"/>
              <a:ea typeface="Bebas Neue"/>
              <a:cs typeface="Bebas Neue"/>
              <a:sym typeface="Bebas Neue"/>
            </a:endParaRPr>
          </a:p>
        </p:txBody>
      </p:sp>
      <p:sp>
        <p:nvSpPr>
          <p:cNvPr id="114" name="Google Shape;114;p9"/>
          <p:cNvSpPr txBox="1"/>
          <p:nvPr/>
        </p:nvSpPr>
        <p:spPr>
          <a:xfrm>
            <a:off x="311700" y="4336547"/>
            <a:ext cx="7262037" cy="446276"/>
          </a:xfrm>
          <a:prstGeom prst="rect">
            <a:avLst/>
          </a:prstGeom>
          <a:noFill/>
          <a:ln>
            <a:noFill/>
          </a:ln>
        </p:spPr>
        <p:txBody>
          <a:bodyPr spcFirstLastPara="1" wrap="square" lIns="91425" tIns="45700" rIns="91425" bIns="45700" anchor="t" anchorCtr="0">
            <a:spAutoFit/>
          </a:bodyPr>
          <a:lstStyle/>
          <a:p>
            <a:pPr marL="114300" marR="0" lvl="0" indent="0" algn="l" rtl="0">
              <a:lnSpc>
                <a:spcPct val="100000"/>
              </a:lnSpc>
              <a:spcBef>
                <a:spcPts val="0"/>
              </a:spcBef>
              <a:spcAft>
                <a:spcPts val="0"/>
              </a:spcAft>
              <a:buClr>
                <a:srgbClr val="000000"/>
              </a:buClr>
              <a:buSzPts val="900"/>
              <a:buFont typeface="Arial"/>
              <a:buNone/>
            </a:pPr>
            <a:r>
              <a:rPr lang="en-US" sz="900" b="0" i="0" u="none" strike="noStrike" cap="none">
                <a:solidFill>
                  <a:srgbClr val="000000"/>
                </a:solidFill>
                <a:latin typeface="Arial"/>
                <a:ea typeface="Arial"/>
                <a:cs typeface="Arial"/>
                <a:sym typeface="Arial"/>
              </a:rPr>
              <a:t>Adapted from Zachary, L. J. (2012). </a:t>
            </a:r>
            <a:r>
              <a:rPr lang="en-US" sz="900" b="0" i="1" u="none" strike="noStrike" cap="none">
                <a:solidFill>
                  <a:srgbClr val="000000"/>
                </a:solidFill>
                <a:latin typeface="Arial"/>
                <a:ea typeface="Arial"/>
                <a:cs typeface="Arial"/>
                <a:sym typeface="Arial"/>
              </a:rPr>
              <a:t>The Mentor’s Guide</a:t>
            </a:r>
            <a:r>
              <a:rPr lang="en-US" sz="900" b="0" i="0" u="none" strike="noStrike" cap="none">
                <a:solidFill>
                  <a:srgbClr val="000000"/>
                </a:solidFill>
                <a:latin typeface="Arial"/>
                <a:ea typeface="Arial"/>
                <a:cs typeface="Arial"/>
                <a:sym typeface="Arial"/>
              </a:rPr>
              <a:t>. Jossey Bass. </a:t>
            </a:r>
            <a:endParaRPr/>
          </a:p>
          <a:p>
            <a:pPr marL="11430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aphicFrame>
        <p:nvGraphicFramePr>
          <p:cNvPr id="115" name="Google Shape;115;p9"/>
          <p:cNvGraphicFramePr/>
          <p:nvPr/>
        </p:nvGraphicFramePr>
        <p:xfrm>
          <a:off x="311700" y="1017725"/>
          <a:ext cx="8520600" cy="2656890"/>
        </p:xfrm>
        <a:graphic>
          <a:graphicData uri="http://schemas.openxmlformats.org/drawingml/2006/table">
            <a:tbl>
              <a:tblPr firstRow="1" bandRow="1">
                <a:noFill/>
                <a:tableStyleId>{21012BAF-AFB5-42DA-B8C0-900C102F370B}</a:tableStyleId>
              </a:tblPr>
              <a:tblGrid>
                <a:gridCol w="2840200">
                  <a:extLst>
                    <a:ext uri="{9D8B030D-6E8A-4147-A177-3AD203B41FA5}">
                      <a16:colId xmlns:a16="http://schemas.microsoft.com/office/drawing/2014/main" val="20000"/>
                    </a:ext>
                  </a:extLst>
                </a:gridCol>
                <a:gridCol w="2840200">
                  <a:extLst>
                    <a:ext uri="{9D8B030D-6E8A-4147-A177-3AD203B41FA5}">
                      <a16:colId xmlns:a16="http://schemas.microsoft.com/office/drawing/2014/main" val="20001"/>
                    </a:ext>
                  </a:extLst>
                </a:gridCol>
                <a:gridCol w="2840200">
                  <a:extLst>
                    <a:ext uri="{9D8B030D-6E8A-4147-A177-3AD203B41FA5}">
                      <a16:colId xmlns:a16="http://schemas.microsoft.com/office/drawing/2014/main" val="20002"/>
                    </a:ext>
                  </a:extLst>
                </a:gridCol>
              </a:tblGrid>
              <a:tr h="370850">
                <a:tc>
                  <a:txBody>
                    <a:bodyPr/>
                    <a:lstStyle/>
                    <a:p>
                      <a:pPr marL="0" marR="0" lvl="0" indent="0" algn="l" rtl="0">
                        <a:lnSpc>
                          <a:spcPct val="100000"/>
                        </a:lnSpc>
                        <a:spcBef>
                          <a:spcPts val="0"/>
                        </a:spcBef>
                        <a:spcAft>
                          <a:spcPts val="0"/>
                        </a:spcAft>
                        <a:buNone/>
                      </a:pPr>
                      <a:r>
                        <a:rPr lang="en-US" sz="1400" u="none" strike="noStrike" cap="none"/>
                        <a:t>Agenda</a:t>
                      </a:r>
                      <a:endParaRPr/>
                    </a:p>
                  </a:txBody>
                  <a:tcPr marL="91450" marR="91450" marT="45725" marB="45725" anchor="ctr"/>
                </a:tc>
                <a:tc>
                  <a:txBody>
                    <a:bodyPr/>
                    <a:lstStyle/>
                    <a:p>
                      <a:pPr marL="0" marR="0" lvl="0" indent="0" algn="l" rtl="0">
                        <a:lnSpc>
                          <a:spcPct val="100000"/>
                        </a:lnSpc>
                        <a:spcBef>
                          <a:spcPts val="0"/>
                        </a:spcBef>
                        <a:spcAft>
                          <a:spcPts val="0"/>
                        </a:spcAft>
                        <a:buNone/>
                      </a:pPr>
                      <a:r>
                        <a:rPr lang="en-US" sz="1400" u="none" strike="noStrike" cap="none"/>
                        <a:t>Strategies</a:t>
                      </a:r>
                      <a:endParaRPr/>
                    </a:p>
                  </a:txBody>
                  <a:tcPr marL="91450" marR="91450" marT="45725" marB="45725" anchor="ctr"/>
                </a:tc>
                <a:tc>
                  <a:txBody>
                    <a:bodyPr/>
                    <a:lstStyle/>
                    <a:p>
                      <a:pPr marL="0" marR="0" lvl="0" indent="0" algn="l" rtl="0">
                        <a:lnSpc>
                          <a:spcPct val="100000"/>
                        </a:lnSpc>
                        <a:spcBef>
                          <a:spcPts val="0"/>
                        </a:spcBef>
                        <a:spcAft>
                          <a:spcPts val="0"/>
                        </a:spcAft>
                        <a:buNone/>
                      </a:pPr>
                      <a:r>
                        <a:rPr lang="en-US" sz="1400" u="none" strike="noStrike" cap="none"/>
                        <a:t>Questions </a:t>
                      </a:r>
                      <a:endParaRPr/>
                    </a:p>
                  </a:txBody>
                  <a:tcPr marL="91450" marR="91450" marT="45725" marB="45725" anchor="ctr"/>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None/>
                      </a:pPr>
                      <a:r>
                        <a:rPr lang="en-US" sz="1400" u="none" strike="noStrike" cap="none"/>
                        <a:t>Take time to build trust and get to know each other.</a:t>
                      </a:r>
                      <a:endParaRPr/>
                    </a:p>
                  </a:txBody>
                  <a:tcPr marL="91450" marR="91450" marT="45725" marB="45725" anchor="ctr"/>
                </a:tc>
                <a:tc>
                  <a:txBody>
                    <a:bodyPr/>
                    <a:lstStyle/>
                    <a:p>
                      <a:pPr marL="0" marR="0" lvl="0" indent="0" algn="l" rtl="0">
                        <a:lnSpc>
                          <a:spcPct val="100000"/>
                        </a:lnSpc>
                        <a:spcBef>
                          <a:spcPts val="0"/>
                        </a:spcBef>
                        <a:spcAft>
                          <a:spcPts val="0"/>
                        </a:spcAft>
                        <a:buNone/>
                      </a:pPr>
                      <a:r>
                        <a:rPr lang="en-US" sz="1400" u="none" strike="noStrike" cap="none"/>
                        <a:t>Consider sending an introductory email before your first meeting.</a:t>
                      </a:r>
                      <a:endParaRPr/>
                    </a:p>
                  </a:txBody>
                  <a:tcPr marL="91450" marR="91450" marT="45725" marB="45725" anchor="ctr"/>
                </a:tc>
                <a:tc>
                  <a:txBody>
                    <a:bodyPr/>
                    <a:lstStyle/>
                    <a:p>
                      <a:pPr marL="0" marR="0" lvl="0" indent="0" algn="l" rtl="0">
                        <a:lnSpc>
                          <a:spcPct val="100000"/>
                        </a:lnSpc>
                        <a:spcBef>
                          <a:spcPts val="0"/>
                        </a:spcBef>
                        <a:spcAft>
                          <a:spcPts val="0"/>
                        </a:spcAft>
                        <a:buNone/>
                      </a:pPr>
                      <a:r>
                        <a:rPr lang="en-US" sz="1400" u="none" strike="noStrike" cap="none"/>
                        <a:t>What do you want to learn about each other?</a:t>
                      </a:r>
                      <a:endParaRPr/>
                    </a:p>
                  </a:txBody>
                  <a:tcPr marL="91450" marR="91450" marT="45725" marB="45725" anchor="ctr"/>
                </a:tc>
                <a:extLst>
                  <a:ext uri="{0D108BD9-81ED-4DB2-BD59-A6C34878D82A}">
                    <a16:rowId xmlns:a16="http://schemas.microsoft.com/office/drawing/2014/main" val="10001"/>
                  </a:ext>
                </a:extLst>
              </a:tr>
              <a:tr h="370850">
                <a:tc>
                  <a:txBody>
                    <a:bodyPr/>
                    <a:lstStyle/>
                    <a:p>
                      <a:pPr marL="0" marR="0" lvl="0" indent="0" algn="l" rtl="0">
                        <a:lnSpc>
                          <a:spcPct val="100000"/>
                        </a:lnSpc>
                        <a:spcBef>
                          <a:spcPts val="0"/>
                        </a:spcBef>
                        <a:spcAft>
                          <a:spcPts val="0"/>
                        </a:spcAft>
                        <a:buNone/>
                      </a:pPr>
                      <a:r>
                        <a:rPr lang="en-US" sz="1400" u="none" strike="noStrike" cap="none"/>
                        <a:t>Share guiding principles.</a:t>
                      </a:r>
                      <a:endParaRPr/>
                    </a:p>
                  </a:txBody>
                  <a:tcPr marL="91450" marR="91450" marT="45725" marB="45725" anchor="ctr"/>
                </a:tc>
                <a:tc>
                  <a:txBody>
                    <a:bodyPr/>
                    <a:lstStyle/>
                    <a:p>
                      <a:pPr marL="0" marR="0" lvl="0" indent="0" algn="l" rtl="0">
                        <a:lnSpc>
                          <a:spcPct val="100000"/>
                        </a:lnSpc>
                        <a:spcBef>
                          <a:spcPts val="0"/>
                        </a:spcBef>
                        <a:spcAft>
                          <a:spcPts val="0"/>
                        </a:spcAft>
                        <a:buNone/>
                      </a:pPr>
                      <a:r>
                        <a:rPr lang="en-US" sz="1400" u="none" strike="noStrike" cap="none"/>
                        <a:t>Share any truisms or wisdom with your apprentice.</a:t>
                      </a:r>
                      <a:endParaRPr/>
                    </a:p>
                  </a:txBody>
                  <a:tcPr marL="91450" marR="91450" marT="45725" marB="45725" anchor="ctr"/>
                </a:tc>
                <a:tc>
                  <a:txBody>
                    <a:bodyPr/>
                    <a:lstStyle/>
                    <a:p>
                      <a:pPr marL="0" marR="0" lvl="0" indent="0" algn="l" rtl="0">
                        <a:lnSpc>
                          <a:spcPct val="100000"/>
                        </a:lnSpc>
                        <a:spcBef>
                          <a:spcPts val="0"/>
                        </a:spcBef>
                        <a:spcAft>
                          <a:spcPts val="0"/>
                        </a:spcAft>
                        <a:buNone/>
                      </a:pPr>
                      <a:r>
                        <a:rPr lang="en-US" sz="1400" u="none" strike="noStrike" cap="none"/>
                        <a:t>What is the best advice that you have ever been given?</a:t>
                      </a:r>
                      <a:endParaRPr/>
                    </a:p>
                  </a:txBody>
                  <a:tcPr marL="91450" marR="91450" marT="45725" marB="45725" anchor="ctr"/>
                </a:tc>
                <a:extLst>
                  <a:ext uri="{0D108BD9-81ED-4DB2-BD59-A6C34878D82A}">
                    <a16:rowId xmlns:a16="http://schemas.microsoft.com/office/drawing/2014/main" val="10002"/>
                  </a:ext>
                </a:extLst>
              </a:tr>
              <a:tr h="370850">
                <a:tc>
                  <a:txBody>
                    <a:bodyPr/>
                    <a:lstStyle/>
                    <a:p>
                      <a:pPr marL="0" marR="0" lvl="0" indent="0" algn="l" rtl="0">
                        <a:lnSpc>
                          <a:spcPct val="100000"/>
                        </a:lnSpc>
                        <a:spcBef>
                          <a:spcPts val="0"/>
                        </a:spcBef>
                        <a:spcAft>
                          <a:spcPts val="0"/>
                        </a:spcAft>
                        <a:buNone/>
                      </a:pPr>
                      <a:r>
                        <a:rPr lang="en-US" sz="1400" u="none" strike="noStrike" cap="none"/>
                        <a:t>Share career highlights and milestones.</a:t>
                      </a:r>
                      <a:endParaRPr/>
                    </a:p>
                  </a:txBody>
                  <a:tcPr marL="91450" marR="91450" marT="45725" marB="45725" anchor="ctr"/>
                </a:tc>
                <a:tc>
                  <a:txBody>
                    <a:bodyPr/>
                    <a:lstStyle/>
                    <a:p>
                      <a:pPr marL="0" marR="0" lvl="0" indent="0" algn="l" rtl="0">
                        <a:lnSpc>
                          <a:spcPct val="100000"/>
                        </a:lnSpc>
                        <a:spcBef>
                          <a:spcPts val="0"/>
                        </a:spcBef>
                        <a:spcAft>
                          <a:spcPts val="0"/>
                        </a:spcAft>
                        <a:buNone/>
                      </a:pPr>
                      <a:r>
                        <a:rPr lang="en-US" sz="1400" u="none" strike="noStrike" cap="none"/>
                        <a:t>Exchange bios in advance of the conversation. </a:t>
                      </a:r>
                      <a:endParaRPr/>
                    </a:p>
                  </a:txBody>
                  <a:tcPr marL="91450" marR="91450" marT="45725" marB="45725" anchor="ctr"/>
                </a:tc>
                <a:tc>
                  <a:txBody>
                    <a:bodyPr/>
                    <a:lstStyle/>
                    <a:p>
                      <a:pPr marL="0" marR="0" lvl="0" indent="0" algn="l" rtl="0">
                        <a:lnSpc>
                          <a:spcPct val="100000"/>
                        </a:lnSpc>
                        <a:spcBef>
                          <a:spcPts val="0"/>
                        </a:spcBef>
                        <a:spcAft>
                          <a:spcPts val="0"/>
                        </a:spcAft>
                        <a:buNone/>
                      </a:pPr>
                      <a:r>
                        <a:rPr lang="en-US" sz="1400" u="none" strike="noStrike" cap="none"/>
                        <a:t>Which of your apprentice’s experiences are you curious about?</a:t>
                      </a:r>
                      <a:endParaRPr/>
                    </a:p>
                  </a:txBody>
                  <a:tcPr marL="91450" marR="91450" marT="45725" marB="45725" anchor="ctr"/>
                </a:tc>
                <a:extLst>
                  <a:ext uri="{0D108BD9-81ED-4DB2-BD59-A6C34878D82A}">
                    <a16:rowId xmlns:a16="http://schemas.microsoft.com/office/drawing/2014/main" val="10003"/>
                  </a:ext>
                </a:extLst>
              </a:tr>
              <a:tr h="370850">
                <a:tc>
                  <a:txBody>
                    <a:bodyPr/>
                    <a:lstStyle/>
                    <a:p>
                      <a:pPr marL="0" marR="0" lvl="0" indent="0" algn="l" rtl="0">
                        <a:lnSpc>
                          <a:spcPct val="100000"/>
                        </a:lnSpc>
                        <a:spcBef>
                          <a:spcPts val="0"/>
                        </a:spcBef>
                        <a:spcAft>
                          <a:spcPts val="0"/>
                        </a:spcAft>
                        <a:buNone/>
                      </a:pPr>
                      <a:r>
                        <a:rPr lang="en-US" sz="1400" u="none" strike="noStrike" cap="none"/>
                        <a:t>Share mentoring stories.</a:t>
                      </a:r>
                      <a:endParaRPr/>
                    </a:p>
                  </a:txBody>
                  <a:tcPr marL="91450" marR="91450" marT="45725" marB="45725" anchor="ctr"/>
                </a:tc>
                <a:tc>
                  <a:txBody>
                    <a:bodyPr/>
                    <a:lstStyle/>
                    <a:p>
                      <a:pPr marL="0" marR="0" lvl="0" indent="0" algn="l" rtl="0">
                        <a:lnSpc>
                          <a:spcPct val="100000"/>
                        </a:lnSpc>
                        <a:spcBef>
                          <a:spcPts val="0"/>
                        </a:spcBef>
                        <a:spcAft>
                          <a:spcPts val="0"/>
                        </a:spcAft>
                        <a:buNone/>
                      </a:pPr>
                      <a:r>
                        <a:rPr lang="en-US" sz="1400" u="none" strike="noStrike" cap="none"/>
                        <a:t>Discuss previous mentoring experiences with your apprentice.</a:t>
                      </a:r>
                      <a:endParaRPr/>
                    </a:p>
                  </a:txBody>
                  <a:tcPr marL="91450" marR="91450" marT="45725" marB="45725" anchor="ctr"/>
                </a:tc>
                <a:tc>
                  <a:txBody>
                    <a:bodyPr/>
                    <a:lstStyle/>
                    <a:p>
                      <a:pPr marL="0" marR="0" lvl="0" indent="0" algn="l" rtl="0">
                        <a:lnSpc>
                          <a:spcPct val="100000"/>
                        </a:lnSpc>
                        <a:spcBef>
                          <a:spcPts val="0"/>
                        </a:spcBef>
                        <a:spcAft>
                          <a:spcPts val="0"/>
                        </a:spcAft>
                        <a:buNone/>
                      </a:pPr>
                      <a:r>
                        <a:rPr lang="en-US" sz="1400" u="none" strike="noStrike" cap="none"/>
                        <a:t>What did you each learn from your experiences?</a:t>
                      </a:r>
                      <a:endParaRPr/>
                    </a:p>
                  </a:txBody>
                  <a:tcPr marL="91450" marR="91450" marT="45725" marB="45725" anchor="ctr"/>
                </a:tc>
                <a:extLst>
                  <a:ext uri="{0D108BD9-81ED-4DB2-BD59-A6C34878D82A}">
                    <a16:rowId xmlns:a16="http://schemas.microsoft.com/office/drawing/2014/main" val="10004"/>
                  </a:ext>
                </a:extLst>
              </a:tr>
            </a:tbl>
          </a:graphicData>
        </a:graphic>
      </p:graphicFrame>
      <p:sp>
        <p:nvSpPr>
          <p:cNvPr id="2" name="Rectangle 1">
            <a:extLst>
              <a:ext uri="{FF2B5EF4-FFF2-40B4-BE49-F238E27FC236}">
                <a16:creationId xmlns:a16="http://schemas.microsoft.com/office/drawing/2014/main" id="{7C979DA5-1D93-B8F0-A29C-5AFF788BA06B}"/>
              </a:ext>
            </a:extLst>
          </p:cNvPr>
          <p:cNvSpPr/>
          <p:nvPr/>
        </p:nvSpPr>
        <p:spPr>
          <a:xfrm>
            <a:off x="159798" y="4709361"/>
            <a:ext cx="2689934" cy="327836"/>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C260FD1725AF8498F095E4EA8F80285" ma:contentTypeVersion="10" ma:contentTypeDescription="Create a new document." ma:contentTypeScope="" ma:versionID="7232c348298c4fb537d44370bbcdc4f1">
  <xsd:schema xmlns:xsd="http://www.w3.org/2001/XMLSchema" xmlns:xs="http://www.w3.org/2001/XMLSchema" xmlns:p="http://schemas.microsoft.com/office/2006/metadata/properties" xmlns:ns2="d91a5e48-5fa3-4bc3-8e51-b5d83f4a1c64" xmlns:ns3="e68a17f4-7f23-47d1-9df3-027ad3ebde5f" targetNamespace="http://schemas.microsoft.com/office/2006/metadata/properties" ma:root="true" ma:fieldsID="1f20a4c16c4ba292ee3a0fbff2e30566" ns2:_="" ns3:_="">
    <xsd:import namespace="d91a5e48-5fa3-4bc3-8e51-b5d83f4a1c64"/>
    <xsd:import namespace="e68a17f4-7f23-47d1-9df3-027ad3ebde5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1a5e48-5fa3-4bc3-8e51-b5d83f4a1c6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fieldId="{5cf76f15-5ced-4ddc-b409-7134ff3c332f}" ma:taxonomyMulti="true" ma:sspId="00000000-0000-0000-0000-000000000000" ma:termSetId="00000000-0000-0000-0000-000000000000" ma:anchorId="00000000-0000-0000-0000-000000000000" ma:open="fals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68a17f4-7f23-47d1-9df3-027ad3ebde5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39f92402-2241-4b8b-ab56-a0f4cb7293eb}" ma:internalName="TaxCatchAll" ma:showField="CatchAllData" ma:web="e68a17f4-7f23-47d1-9df3-027ad3ebde5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91a5e48-5fa3-4bc3-8e51-b5d83f4a1c64">
      <Terms xmlns="http://schemas.microsoft.com/office/infopath/2007/PartnerControls"/>
    </lcf76f155ced4ddcb4097134ff3c332f>
    <TaxCatchAll xmlns="e68a17f4-7f23-47d1-9df3-027ad3ebde5f" xsi:nil="true"/>
  </documentManagement>
</p:properties>
</file>

<file path=customXml/itemProps1.xml><?xml version="1.0" encoding="utf-8"?>
<ds:datastoreItem xmlns:ds="http://schemas.openxmlformats.org/officeDocument/2006/customXml" ds:itemID="{A30294B3-3639-43D4-A95F-921F7484C126}"/>
</file>

<file path=customXml/itemProps2.xml><?xml version="1.0" encoding="utf-8"?>
<ds:datastoreItem xmlns:ds="http://schemas.openxmlformats.org/officeDocument/2006/customXml" ds:itemID="{4199E8DE-E8ED-4470-8D2B-8BA0110D2A76}"/>
</file>

<file path=customXml/itemProps3.xml><?xml version="1.0" encoding="utf-8"?>
<ds:datastoreItem xmlns:ds="http://schemas.openxmlformats.org/officeDocument/2006/customXml" ds:itemID="{AB6C49FA-0FEF-4F9B-9C5C-146FECEA8A3F}"/>
</file>

<file path=docProps/app.xml><?xml version="1.0" encoding="utf-8"?>
<Properties xmlns="http://schemas.openxmlformats.org/officeDocument/2006/extended-properties" xmlns:vt="http://schemas.openxmlformats.org/officeDocument/2006/docPropsVTypes">
  <TotalTime>0</TotalTime>
  <Words>7193</Words>
  <Application>Microsoft Macintosh PowerPoint</Application>
  <PresentationFormat>On-screen Show (16:9)</PresentationFormat>
  <Paragraphs>413</Paragraphs>
  <Slides>24</Slides>
  <Notes>24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Bebas Neue</vt:lpstr>
      <vt:lpstr>Arial</vt:lpstr>
      <vt:lpstr>Noto Sans Symbols</vt:lpstr>
      <vt:lpstr>Times New Roman</vt:lpstr>
      <vt:lpstr>Quattrocento Sans</vt:lpstr>
      <vt:lpstr>Simple Light</vt:lpstr>
      <vt:lpstr>Community of Practice for Mentor Teachers</vt:lpstr>
      <vt:lpstr>How are you feeling today?</vt:lpstr>
      <vt:lpstr>Agenda</vt:lpstr>
      <vt:lpstr>Why do I want to be a mentor?</vt:lpstr>
      <vt:lpstr>Check for understanding</vt:lpstr>
      <vt:lpstr>Why is mentoring an apprentice important?</vt:lpstr>
      <vt:lpstr>What are my Mentoring skills?</vt:lpstr>
      <vt:lpstr>Check for understanding</vt:lpstr>
      <vt:lpstr>Common mentor Conversations</vt:lpstr>
      <vt:lpstr>Common mentor Conversations</vt:lpstr>
      <vt:lpstr>Check for understanding</vt:lpstr>
      <vt:lpstr>What is my Mentor Identity?</vt:lpstr>
      <vt:lpstr>Check for understanding</vt:lpstr>
      <vt:lpstr>What is my Mentoring Style?</vt:lpstr>
      <vt:lpstr>Check for understanding</vt:lpstr>
      <vt:lpstr>What do I have to offer an apprentice?</vt:lpstr>
      <vt:lpstr>What is expected of the mentor and apprentice?</vt:lpstr>
      <vt:lpstr>What is expected of the mentor and apprentice?</vt:lpstr>
      <vt:lpstr>Where can I improve as a mentor?</vt:lpstr>
      <vt:lpstr>Where can I improve as a mentor?</vt:lpstr>
      <vt:lpstr>Check for understanding</vt:lpstr>
      <vt:lpstr>Wrap-up</vt:lpstr>
      <vt:lpstr>Resource Page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Kelli Servizzi</cp:lastModifiedBy>
  <cp:revision>1</cp:revision>
  <dcterms:modified xsi:type="dcterms:W3CDTF">2026-03-31T13:19:05Z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0x010100CC260FD1725AF8498F095E4EA8F80285</vt:lpwstr>
  </property>
</Properties>
</file>