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5143500" type="screen16x9"/>
  <p:notesSz cx="6858000" cy="9144000"/>
  <p:embeddedFontLst>
    <p:embeddedFont>
      <p:font typeface="Bebas Neue" panose="020B0606020202050201" pitchFamily="34" charset="77"/>
      <p:regular r:id="rId22"/>
    </p:embeddedFont>
    <p:embeddedFont>
      <p:font typeface="Quattrocento Sans" panose="020B0502050000020003" pitchFamily="3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0" roundtripDataSignature="AMtx7mjVCsjmep2UdSqgsoKQV/Kvi305I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A647B0-A5FA-C243-A076-ADB4D007B104}" v="22" dt="2026-03-31T13:28:11.8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86047"/>
  </p:normalViewPr>
  <p:slideViewPr>
    <p:cSldViewPr snapToGrid="0">
      <p:cViewPr varScale="1">
        <p:scale>
          <a:sx n="130" d="100"/>
          <a:sy n="130" d="100"/>
        </p:scale>
        <p:origin x="1048" y="18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9" Type="http://schemas.openxmlformats.org/officeDocument/2006/relationships/customXml" Target="../customXml/item3.xml"/><Relationship Id="rId3" Type="http://schemas.openxmlformats.org/officeDocument/2006/relationships/slide" Target="slides/slide2.xml"/><Relationship Id="rId21" Type="http://schemas.openxmlformats.org/officeDocument/2006/relationships/notesMaster" Target="notesMasters/notesMaster1.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theme" Target="theme/theme1.xml"/><Relationship Id="rId38"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viewProps" Target="viewProps.xml"/><Relationship Id="rId37"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30" Type="http://customschemas.google.com/relationships/presentationmetadata" Target="metadata"/><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lli Servizzi" userId="b89d2322-77b5-4835-95f6-5924e1a787f5" providerId="ADAL" clId="{D77DCCDD-234E-560B-A69F-B8FA3646A372}"/>
    <pc:docChg chg="undo custSel addSld delSld modSld">
      <pc:chgData name="Kelli Servizzi" userId="b89d2322-77b5-4835-95f6-5924e1a787f5" providerId="ADAL" clId="{D77DCCDD-234E-560B-A69F-B8FA3646A372}" dt="2026-03-31T13:28:15.066" v="77" actId="14100"/>
      <pc:docMkLst>
        <pc:docMk/>
      </pc:docMkLst>
      <pc:sldChg chg="addSp modSp mod">
        <pc:chgData name="Kelli Servizzi" userId="b89d2322-77b5-4835-95f6-5924e1a787f5" providerId="ADAL" clId="{D77DCCDD-234E-560B-A69F-B8FA3646A372}" dt="2026-03-31T13:22:12.913" v="2" actId="14100"/>
        <pc:sldMkLst>
          <pc:docMk/>
          <pc:sldMk cId="0" sldId="256"/>
        </pc:sldMkLst>
        <pc:spChg chg="add mod">
          <ac:chgData name="Kelli Servizzi" userId="b89d2322-77b5-4835-95f6-5924e1a787f5" providerId="ADAL" clId="{D77DCCDD-234E-560B-A69F-B8FA3646A372}" dt="2026-03-31T13:22:12.913" v="2" actId="14100"/>
          <ac:spMkLst>
            <pc:docMk/>
            <pc:sldMk cId="0" sldId="256"/>
            <ac:spMk id="2" creationId="{5438CACF-DB25-F88F-2647-4B74BD1EE50E}"/>
          </ac:spMkLst>
        </pc:spChg>
      </pc:sldChg>
      <pc:sldChg chg="addSp modSp">
        <pc:chgData name="Kelli Servizzi" userId="b89d2322-77b5-4835-95f6-5924e1a787f5" providerId="ADAL" clId="{D77DCCDD-234E-560B-A69F-B8FA3646A372}" dt="2026-03-31T13:22:16.098" v="3"/>
        <pc:sldMkLst>
          <pc:docMk/>
          <pc:sldMk cId="0" sldId="257"/>
        </pc:sldMkLst>
        <pc:spChg chg="add mod">
          <ac:chgData name="Kelli Servizzi" userId="b89d2322-77b5-4835-95f6-5924e1a787f5" providerId="ADAL" clId="{D77DCCDD-234E-560B-A69F-B8FA3646A372}" dt="2026-03-31T13:22:16.098" v="3"/>
          <ac:spMkLst>
            <pc:docMk/>
            <pc:sldMk cId="0" sldId="257"/>
            <ac:spMk id="2" creationId="{CD951F7F-65DF-F0C7-478A-85276C3F9847}"/>
          </ac:spMkLst>
        </pc:spChg>
      </pc:sldChg>
      <pc:sldChg chg="addSp modSp">
        <pc:chgData name="Kelli Servizzi" userId="b89d2322-77b5-4835-95f6-5924e1a787f5" providerId="ADAL" clId="{D77DCCDD-234E-560B-A69F-B8FA3646A372}" dt="2026-03-31T13:22:19.683" v="4"/>
        <pc:sldMkLst>
          <pc:docMk/>
          <pc:sldMk cId="0" sldId="258"/>
        </pc:sldMkLst>
        <pc:spChg chg="add mod">
          <ac:chgData name="Kelli Servizzi" userId="b89d2322-77b5-4835-95f6-5924e1a787f5" providerId="ADAL" clId="{D77DCCDD-234E-560B-A69F-B8FA3646A372}" dt="2026-03-31T13:22:19.683" v="4"/>
          <ac:spMkLst>
            <pc:docMk/>
            <pc:sldMk cId="0" sldId="258"/>
            <ac:spMk id="2" creationId="{957A8D8A-D415-E60B-6BB5-1950D38F4AE9}"/>
          </ac:spMkLst>
        </pc:spChg>
      </pc:sldChg>
      <pc:sldChg chg="addSp modSp mod">
        <pc:chgData name="Kelli Servizzi" userId="b89d2322-77b5-4835-95f6-5924e1a787f5" providerId="ADAL" clId="{D77DCCDD-234E-560B-A69F-B8FA3646A372}" dt="2026-03-31T13:22:28.029" v="7" actId="14100"/>
        <pc:sldMkLst>
          <pc:docMk/>
          <pc:sldMk cId="0" sldId="259"/>
        </pc:sldMkLst>
        <pc:spChg chg="add mod">
          <ac:chgData name="Kelli Servizzi" userId="b89d2322-77b5-4835-95f6-5924e1a787f5" providerId="ADAL" clId="{D77DCCDD-234E-560B-A69F-B8FA3646A372}" dt="2026-03-31T13:22:28.029" v="7" actId="14100"/>
          <ac:spMkLst>
            <pc:docMk/>
            <pc:sldMk cId="0" sldId="259"/>
            <ac:spMk id="2" creationId="{B0E52EDA-F176-2B11-DDA8-371314398A7D}"/>
          </ac:spMkLst>
        </pc:spChg>
      </pc:sldChg>
      <pc:sldChg chg="addSp modSp">
        <pc:chgData name="Kelli Servizzi" userId="b89d2322-77b5-4835-95f6-5924e1a787f5" providerId="ADAL" clId="{D77DCCDD-234E-560B-A69F-B8FA3646A372}" dt="2026-03-31T13:22:31.045" v="8"/>
        <pc:sldMkLst>
          <pc:docMk/>
          <pc:sldMk cId="0" sldId="260"/>
        </pc:sldMkLst>
        <pc:spChg chg="add mod">
          <ac:chgData name="Kelli Servizzi" userId="b89d2322-77b5-4835-95f6-5924e1a787f5" providerId="ADAL" clId="{D77DCCDD-234E-560B-A69F-B8FA3646A372}" dt="2026-03-31T13:22:31.045" v="8"/>
          <ac:spMkLst>
            <pc:docMk/>
            <pc:sldMk cId="0" sldId="260"/>
            <ac:spMk id="2" creationId="{7B8E82F5-027E-3AF6-CF9E-219A17F3F849}"/>
          </ac:spMkLst>
        </pc:spChg>
      </pc:sldChg>
      <pc:sldChg chg="addSp modSp add del modNotesTx">
        <pc:chgData name="Kelli Servizzi" userId="b89d2322-77b5-4835-95f6-5924e1a787f5" providerId="ADAL" clId="{D77DCCDD-234E-560B-A69F-B8FA3646A372}" dt="2026-03-31T13:23:42.092" v="16" actId="20577"/>
        <pc:sldMkLst>
          <pc:docMk/>
          <pc:sldMk cId="0" sldId="261"/>
        </pc:sldMkLst>
        <pc:spChg chg="add mod">
          <ac:chgData name="Kelli Servizzi" userId="b89d2322-77b5-4835-95f6-5924e1a787f5" providerId="ADAL" clId="{D77DCCDD-234E-560B-A69F-B8FA3646A372}" dt="2026-03-31T13:23:16.165" v="15"/>
          <ac:spMkLst>
            <pc:docMk/>
            <pc:sldMk cId="0" sldId="261"/>
            <ac:spMk id="2" creationId="{C7F191B9-3DA6-4639-2C18-9CAAE0D16ACB}"/>
          </ac:spMkLst>
        </pc:spChg>
      </pc:sldChg>
      <pc:sldChg chg="add del setBg">
        <pc:chgData name="Kelli Servizzi" userId="b89d2322-77b5-4835-95f6-5924e1a787f5" providerId="ADAL" clId="{D77DCCDD-234E-560B-A69F-B8FA3646A372}" dt="2026-03-31T13:22:56.333" v="11"/>
        <pc:sldMkLst>
          <pc:docMk/>
          <pc:sldMk cId="1053004233" sldId="261"/>
        </pc:sldMkLst>
      </pc:sldChg>
      <pc:sldChg chg="addSp modSp mod modNotesTx">
        <pc:chgData name="Kelli Servizzi" userId="b89d2322-77b5-4835-95f6-5924e1a787f5" providerId="ADAL" clId="{D77DCCDD-234E-560B-A69F-B8FA3646A372}" dt="2026-03-31T13:24:18.948" v="20" actId="20577"/>
        <pc:sldMkLst>
          <pc:docMk/>
          <pc:sldMk cId="0" sldId="262"/>
        </pc:sldMkLst>
        <pc:spChg chg="add mod">
          <ac:chgData name="Kelli Servizzi" userId="b89d2322-77b5-4835-95f6-5924e1a787f5" providerId="ADAL" clId="{D77DCCDD-234E-560B-A69F-B8FA3646A372}" dt="2026-03-31T13:23:51.447" v="17"/>
          <ac:spMkLst>
            <pc:docMk/>
            <pc:sldMk cId="0" sldId="262"/>
            <ac:spMk id="2" creationId="{98CE4240-983C-00FD-FA46-5DA6D3444B46}"/>
          </ac:spMkLst>
        </pc:spChg>
        <pc:spChg chg="mod">
          <ac:chgData name="Kelli Servizzi" userId="b89d2322-77b5-4835-95f6-5924e1a787f5" providerId="ADAL" clId="{D77DCCDD-234E-560B-A69F-B8FA3646A372}" dt="2026-03-31T13:24:18.948" v="20" actId="20577"/>
          <ac:spMkLst>
            <pc:docMk/>
            <pc:sldMk cId="0" sldId="262"/>
            <ac:spMk id="99" creationId="{00000000-0000-0000-0000-000000000000}"/>
          </ac:spMkLst>
        </pc:spChg>
      </pc:sldChg>
      <pc:sldChg chg="addSp modSp">
        <pc:chgData name="Kelli Servizzi" userId="b89d2322-77b5-4835-95f6-5924e1a787f5" providerId="ADAL" clId="{D77DCCDD-234E-560B-A69F-B8FA3646A372}" dt="2026-03-31T13:24:30.872" v="21"/>
        <pc:sldMkLst>
          <pc:docMk/>
          <pc:sldMk cId="0" sldId="263"/>
        </pc:sldMkLst>
        <pc:spChg chg="add mod">
          <ac:chgData name="Kelli Servizzi" userId="b89d2322-77b5-4835-95f6-5924e1a787f5" providerId="ADAL" clId="{D77DCCDD-234E-560B-A69F-B8FA3646A372}" dt="2026-03-31T13:24:30.872" v="21"/>
          <ac:spMkLst>
            <pc:docMk/>
            <pc:sldMk cId="0" sldId="263"/>
            <ac:spMk id="2" creationId="{8567E0E4-E6F2-8F80-B359-C924CAF70633}"/>
          </ac:spMkLst>
        </pc:spChg>
      </pc:sldChg>
      <pc:sldChg chg="addSp modSp modNotesTx">
        <pc:chgData name="Kelli Servizzi" userId="b89d2322-77b5-4835-95f6-5924e1a787f5" providerId="ADAL" clId="{D77DCCDD-234E-560B-A69F-B8FA3646A372}" dt="2026-03-31T13:24:56.962" v="24" actId="20577"/>
        <pc:sldMkLst>
          <pc:docMk/>
          <pc:sldMk cId="0" sldId="264"/>
        </pc:sldMkLst>
        <pc:spChg chg="add mod">
          <ac:chgData name="Kelli Servizzi" userId="b89d2322-77b5-4835-95f6-5924e1a787f5" providerId="ADAL" clId="{D77DCCDD-234E-560B-A69F-B8FA3646A372}" dt="2026-03-31T13:24:38.607" v="22"/>
          <ac:spMkLst>
            <pc:docMk/>
            <pc:sldMk cId="0" sldId="264"/>
            <ac:spMk id="2" creationId="{E8FB4B8A-6373-65C5-A564-A74849617434}"/>
          </ac:spMkLst>
        </pc:spChg>
      </pc:sldChg>
      <pc:sldChg chg="addSp modSp mod">
        <pc:chgData name="Kelli Servizzi" userId="b89d2322-77b5-4835-95f6-5924e1a787f5" providerId="ADAL" clId="{D77DCCDD-234E-560B-A69F-B8FA3646A372}" dt="2026-03-31T13:25:05.536" v="25"/>
        <pc:sldMkLst>
          <pc:docMk/>
          <pc:sldMk cId="0" sldId="265"/>
        </pc:sldMkLst>
        <pc:spChg chg="add mod">
          <ac:chgData name="Kelli Servizzi" userId="b89d2322-77b5-4835-95f6-5924e1a787f5" providerId="ADAL" clId="{D77DCCDD-234E-560B-A69F-B8FA3646A372}" dt="2026-03-31T13:25:05.536" v="25"/>
          <ac:spMkLst>
            <pc:docMk/>
            <pc:sldMk cId="0" sldId="265"/>
            <ac:spMk id="2" creationId="{D664023C-845D-2D20-BD47-AA40A6607895}"/>
          </ac:spMkLst>
        </pc:spChg>
        <pc:spChg chg="mod">
          <ac:chgData name="Kelli Servizzi" userId="b89d2322-77b5-4835-95f6-5924e1a787f5" providerId="ADAL" clId="{D77DCCDD-234E-560B-A69F-B8FA3646A372}" dt="2026-03-31T13:22:08.459" v="1" actId="27636"/>
          <ac:spMkLst>
            <pc:docMk/>
            <pc:sldMk cId="0" sldId="265"/>
            <ac:spMk id="124" creationId="{00000000-0000-0000-0000-000000000000}"/>
          </ac:spMkLst>
        </pc:spChg>
      </pc:sldChg>
      <pc:sldChg chg="modSp mod modNotesTx">
        <pc:chgData name="Kelli Servizzi" userId="b89d2322-77b5-4835-95f6-5924e1a787f5" providerId="ADAL" clId="{D77DCCDD-234E-560B-A69F-B8FA3646A372}" dt="2026-03-31T13:25:34.787" v="34" actId="20577"/>
        <pc:sldMkLst>
          <pc:docMk/>
          <pc:sldMk cId="0" sldId="266"/>
        </pc:sldMkLst>
        <pc:spChg chg="mod">
          <ac:chgData name="Kelli Servizzi" userId="b89d2322-77b5-4835-95f6-5924e1a787f5" providerId="ADAL" clId="{D77DCCDD-234E-560B-A69F-B8FA3646A372}" dt="2026-03-31T13:25:21.189" v="33" actId="20577"/>
          <ac:spMkLst>
            <pc:docMk/>
            <pc:sldMk cId="0" sldId="266"/>
            <ac:spMk id="132" creationId="{00000000-0000-0000-0000-000000000000}"/>
          </ac:spMkLst>
        </pc:spChg>
      </pc:sldChg>
      <pc:sldChg chg="addSp modSp modNotesTx">
        <pc:chgData name="Kelli Servizzi" userId="b89d2322-77b5-4835-95f6-5924e1a787f5" providerId="ADAL" clId="{D77DCCDD-234E-560B-A69F-B8FA3646A372}" dt="2026-03-31T13:25:59.701" v="36" actId="20577"/>
        <pc:sldMkLst>
          <pc:docMk/>
          <pc:sldMk cId="0" sldId="267"/>
        </pc:sldMkLst>
        <pc:spChg chg="add mod">
          <ac:chgData name="Kelli Servizzi" userId="b89d2322-77b5-4835-95f6-5924e1a787f5" providerId="ADAL" clId="{D77DCCDD-234E-560B-A69F-B8FA3646A372}" dt="2026-03-31T13:25:54.700" v="35"/>
          <ac:spMkLst>
            <pc:docMk/>
            <pc:sldMk cId="0" sldId="267"/>
            <ac:spMk id="2" creationId="{5124F2B7-83E4-9819-845B-C80B2DA9642D}"/>
          </ac:spMkLst>
        </pc:spChg>
      </pc:sldChg>
      <pc:sldChg chg="addSp modSp mod">
        <pc:chgData name="Kelli Servizzi" userId="b89d2322-77b5-4835-95f6-5924e1a787f5" providerId="ADAL" clId="{D77DCCDD-234E-560B-A69F-B8FA3646A372}" dt="2026-03-31T13:26:42.930" v="42"/>
        <pc:sldMkLst>
          <pc:docMk/>
          <pc:sldMk cId="0" sldId="268"/>
        </pc:sldMkLst>
        <pc:spChg chg="add mod">
          <ac:chgData name="Kelli Servizzi" userId="b89d2322-77b5-4835-95f6-5924e1a787f5" providerId="ADAL" clId="{D77DCCDD-234E-560B-A69F-B8FA3646A372}" dt="2026-03-31T13:26:42.930" v="42"/>
          <ac:spMkLst>
            <pc:docMk/>
            <pc:sldMk cId="0" sldId="268"/>
            <ac:spMk id="2" creationId="{B883E3EA-64E3-5A55-0CC8-06A39BA8A34D}"/>
          </ac:spMkLst>
        </pc:spChg>
        <pc:spChg chg="mod">
          <ac:chgData name="Kelli Servizzi" userId="b89d2322-77b5-4835-95f6-5924e1a787f5" providerId="ADAL" clId="{D77DCCDD-234E-560B-A69F-B8FA3646A372}" dt="2026-03-31T13:26:33.742" v="41" actId="20577"/>
          <ac:spMkLst>
            <pc:docMk/>
            <pc:sldMk cId="0" sldId="268"/>
            <ac:spMk id="149" creationId="{00000000-0000-0000-0000-000000000000}"/>
          </ac:spMkLst>
        </pc:spChg>
      </pc:sldChg>
      <pc:sldChg chg="addSp modSp">
        <pc:chgData name="Kelli Servizzi" userId="b89d2322-77b5-4835-95f6-5924e1a787f5" providerId="ADAL" clId="{D77DCCDD-234E-560B-A69F-B8FA3646A372}" dt="2026-03-31T13:27:05.150" v="43"/>
        <pc:sldMkLst>
          <pc:docMk/>
          <pc:sldMk cId="0" sldId="269"/>
        </pc:sldMkLst>
        <pc:spChg chg="add mod">
          <ac:chgData name="Kelli Servizzi" userId="b89d2322-77b5-4835-95f6-5924e1a787f5" providerId="ADAL" clId="{D77DCCDD-234E-560B-A69F-B8FA3646A372}" dt="2026-03-31T13:27:05.150" v="43"/>
          <ac:spMkLst>
            <pc:docMk/>
            <pc:sldMk cId="0" sldId="269"/>
            <ac:spMk id="2" creationId="{21E137D5-1BD3-F0B2-88DF-5FEADA45E9C8}"/>
          </ac:spMkLst>
        </pc:spChg>
      </pc:sldChg>
      <pc:sldChg chg="addSp modSp">
        <pc:chgData name="Kelli Servizzi" userId="b89d2322-77b5-4835-95f6-5924e1a787f5" providerId="ADAL" clId="{D77DCCDD-234E-560B-A69F-B8FA3646A372}" dt="2026-03-31T13:27:08.258" v="44"/>
        <pc:sldMkLst>
          <pc:docMk/>
          <pc:sldMk cId="0" sldId="270"/>
        </pc:sldMkLst>
        <pc:spChg chg="add mod">
          <ac:chgData name="Kelli Servizzi" userId="b89d2322-77b5-4835-95f6-5924e1a787f5" providerId="ADAL" clId="{D77DCCDD-234E-560B-A69F-B8FA3646A372}" dt="2026-03-31T13:27:08.258" v="44"/>
          <ac:spMkLst>
            <pc:docMk/>
            <pc:sldMk cId="0" sldId="270"/>
            <ac:spMk id="2" creationId="{13111448-AA55-E930-BAAD-A82B34A250DA}"/>
          </ac:spMkLst>
        </pc:spChg>
      </pc:sldChg>
      <pc:sldChg chg="addSp modSp mod modNotesTx">
        <pc:chgData name="Kelli Servizzi" userId="b89d2322-77b5-4835-95f6-5924e1a787f5" providerId="ADAL" clId="{D77DCCDD-234E-560B-A69F-B8FA3646A372}" dt="2026-03-31T13:28:02.814" v="73" actId="14100"/>
        <pc:sldMkLst>
          <pc:docMk/>
          <pc:sldMk cId="0" sldId="271"/>
        </pc:sldMkLst>
        <pc:spChg chg="add mod">
          <ac:chgData name="Kelli Servizzi" userId="b89d2322-77b5-4835-95f6-5924e1a787f5" providerId="ADAL" clId="{D77DCCDD-234E-560B-A69F-B8FA3646A372}" dt="2026-03-31T13:28:02.814" v="73" actId="14100"/>
          <ac:spMkLst>
            <pc:docMk/>
            <pc:sldMk cId="0" sldId="271"/>
            <ac:spMk id="2" creationId="{0319107F-A92C-60AA-F11A-CD17277413D9}"/>
          </ac:spMkLst>
        </pc:spChg>
        <pc:spChg chg="mod">
          <ac:chgData name="Kelli Servizzi" userId="b89d2322-77b5-4835-95f6-5924e1a787f5" providerId="ADAL" clId="{D77DCCDD-234E-560B-A69F-B8FA3646A372}" dt="2026-03-31T13:27:17.106" v="45" actId="20577"/>
          <ac:spMkLst>
            <pc:docMk/>
            <pc:sldMk cId="0" sldId="271"/>
            <ac:spMk id="171" creationId="{00000000-0000-0000-0000-000000000000}"/>
          </ac:spMkLst>
        </pc:spChg>
      </pc:sldChg>
      <pc:sldChg chg="addSp modSp">
        <pc:chgData name="Kelli Servizzi" userId="b89d2322-77b5-4835-95f6-5924e1a787f5" providerId="ADAL" clId="{D77DCCDD-234E-560B-A69F-B8FA3646A372}" dt="2026-03-31T13:28:05.453" v="74"/>
        <pc:sldMkLst>
          <pc:docMk/>
          <pc:sldMk cId="0" sldId="272"/>
        </pc:sldMkLst>
        <pc:spChg chg="add mod">
          <ac:chgData name="Kelli Servizzi" userId="b89d2322-77b5-4835-95f6-5924e1a787f5" providerId="ADAL" clId="{D77DCCDD-234E-560B-A69F-B8FA3646A372}" dt="2026-03-31T13:28:05.453" v="74"/>
          <ac:spMkLst>
            <pc:docMk/>
            <pc:sldMk cId="0" sldId="272"/>
            <ac:spMk id="2" creationId="{0C1336BB-73F5-1B5E-3370-E0BF33307DC7}"/>
          </ac:spMkLst>
        </pc:spChg>
      </pc:sldChg>
      <pc:sldChg chg="addSp modSp">
        <pc:chgData name="Kelli Servizzi" userId="b89d2322-77b5-4835-95f6-5924e1a787f5" providerId="ADAL" clId="{D77DCCDD-234E-560B-A69F-B8FA3646A372}" dt="2026-03-31T13:28:07.820" v="75"/>
        <pc:sldMkLst>
          <pc:docMk/>
          <pc:sldMk cId="0" sldId="273"/>
        </pc:sldMkLst>
        <pc:spChg chg="add mod">
          <ac:chgData name="Kelli Servizzi" userId="b89d2322-77b5-4835-95f6-5924e1a787f5" providerId="ADAL" clId="{D77DCCDD-234E-560B-A69F-B8FA3646A372}" dt="2026-03-31T13:28:07.820" v="75"/>
          <ac:spMkLst>
            <pc:docMk/>
            <pc:sldMk cId="0" sldId="273"/>
            <ac:spMk id="2" creationId="{2394DA6A-D556-7D92-B382-E42C2E3F7A96}"/>
          </ac:spMkLst>
        </pc:spChg>
      </pc:sldChg>
      <pc:sldChg chg="addSp modSp mod">
        <pc:chgData name="Kelli Servizzi" userId="b89d2322-77b5-4835-95f6-5924e1a787f5" providerId="ADAL" clId="{D77DCCDD-234E-560B-A69F-B8FA3646A372}" dt="2026-03-31T13:28:15.066" v="77" actId="14100"/>
        <pc:sldMkLst>
          <pc:docMk/>
          <pc:sldMk cId="0" sldId="274"/>
        </pc:sldMkLst>
        <pc:spChg chg="add mod">
          <ac:chgData name="Kelli Servizzi" userId="b89d2322-77b5-4835-95f6-5924e1a787f5" providerId="ADAL" clId="{D77DCCDD-234E-560B-A69F-B8FA3646A372}" dt="2026-03-31T13:28:15.066" v="77" actId="14100"/>
          <ac:spMkLst>
            <pc:docMk/>
            <pc:sldMk cId="0" sldId="274"/>
            <ac:spMk id="2" creationId="{791B6B0D-1A5B-FBD4-36D7-8796FA556527}"/>
          </ac:spMkLst>
        </pc:spChg>
      </pc:sldChg>
      <pc:sldChg chg="add del setBg">
        <pc:chgData name="Kelli Servizzi" userId="b89d2322-77b5-4835-95f6-5924e1a787f5" providerId="ADAL" clId="{D77DCCDD-234E-560B-A69F-B8FA3646A372}" dt="2026-03-31T13:23:04.519" v="14"/>
        <pc:sldMkLst>
          <pc:docMk/>
          <pc:sldMk cId="4237627952" sldId="27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 name="Google Shape;53;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Welcome to session # 5 of our Community of Practice!  Today our focus is on negotiation the relationship between mentor and apprentice.</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0" name="Google Shape;120;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In the chat please identify whether A, B, C, or D is an example of ineffective wording.</a:t>
            </a:r>
            <a:endParaRPr/>
          </a:p>
          <a:p>
            <a:pPr marL="0" lvl="0" indent="0" algn="l" rtl="0">
              <a:lnSpc>
                <a:spcPct val="100000"/>
              </a:lnSpc>
              <a:spcBef>
                <a:spcPts val="0"/>
              </a:spcBef>
              <a:spcAft>
                <a:spcPts val="0"/>
              </a:spcAft>
              <a:buSzPts val="1100"/>
              <a:buNone/>
            </a:pPr>
            <a:r>
              <a:rPr lang="en-US"/>
              <a:t>Answer is D.</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In the chat, indicate how you might rephrase item D into more effective wording.</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9" name="Google Shape;129;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Here we reference the competency tracker again. </a:t>
            </a:r>
            <a:endParaRPr dirty="0"/>
          </a:p>
          <a:p>
            <a:pPr marL="0" lvl="0" indent="0" algn="l" rtl="0">
              <a:lnSpc>
                <a:spcPct val="100000"/>
              </a:lnSpc>
              <a:spcBef>
                <a:spcPts val="0"/>
              </a:spcBef>
              <a:spcAft>
                <a:spcPts val="0"/>
              </a:spcAft>
              <a:buSzPts val="1100"/>
              <a:buNone/>
            </a:pPr>
            <a:r>
              <a:rPr lang="en-US" dirty="0"/>
              <a:t>I will read through the slide and then we will role play the following example that describes a teachable moment: The apprentice is in the dramatic play center with two children who are pretending that they are working at a restaurant. One child asks the apprentice, "What do you want to eat?", to which the apprentice replies, "I'll have a slice of pizza."  The apprentice has missed the opportunity to work on vocabulary with children where they could have introduced/reviewed restaurant language by responding, "I don't know what you serve.  Do you have a menu?"  The child can then respond with a real or pretend menu.</a:t>
            </a: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r>
              <a:rPr lang="en-US" dirty="0"/>
              <a:t>Role Play #1: </a:t>
            </a:r>
            <a:endParaRPr dirty="0"/>
          </a:p>
          <a:p>
            <a:pPr marL="0" lvl="0" indent="0" algn="l" rtl="0">
              <a:lnSpc>
                <a:spcPct val="100000"/>
              </a:lnSpc>
              <a:spcBef>
                <a:spcPts val="0"/>
              </a:spcBef>
              <a:spcAft>
                <a:spcPts val="0"/>
              </a:spcAft>
              <a:buSzPts val="1100"/>
              <a:buNone/>
            </a:pPr>
            <a:r>
              <a:rPr lang="en-US" dirty="0"/>
              <a:t>We will role play this scenario and how a mentor might give feedback to this apprentice to help them improve. We will ask the participants what they observed (strengths and areas of need). </a:t>
            </a: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7" name="Google Shape;137;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dirty="0"/>
              <a:t>Here we reference the competency tracker again, so mentors will get plenty of practice with the competencies. </a:t>
            </a: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r>
              <a:rPr lang="en-US" dirty="0"/>
              <a:t>Children say and do the darndest things, and we love to share those stories with others.  On the other hand, we may suspect the child has a developmental issue.  Whatever the case or our desire to share the information with others, it is imperative that the apprentice understand the importance of not using the child's name when telling about they day to others or on social media.</a:t>
            </a: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r>
              <a:rPr lang="en-US" dirty="0"/>
              <a:t>Role Play #2:</a:t>
            </a:r>
            <a:endParaRPr dirty="0"/>
          </a:p>
          <a:p>
            <a:pPr marL="0" lvl="0" indent="0" algn="l" rtl="0">
              <a:lnSpc>
                <a:spcPct val="100000"/>
              </a:lnSpc>
              <a:spcBef>
                <a:spcPts val="0"/>
              </a:spcBef>
              <a:spcAft>
                <a:spcPts val="0"/>
              </a:spcAft>
              <a:buSzPts val="1100"/>
              <a:buNone/>
            </a:pPr>
            <a:r>
              <a:rPr lang="en-US" dirty="0"/>
              <a:t>Here, we will role play this scenario again. We will role-play both the apprentice failing to maintain confidentiality and how a mentor might approach the situation. We will ask participants what they observed (strengths and areas of need).</a:t>
            </a: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5" name="Google Shape;145;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Here we reference the apprentice self-reflection form and provide a common example. </a:t>
            </a: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r>
              <a:rPr lang="en-US" dirty="0"/>
              <a:t>This is great practice for participants to think through and get feedback on once they share in the chat. Responding to this situation will take careful thought and planning. </a:t>
            </a: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3" name="Google Shape;153;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Sometimes we may instruct the apprentice to engage in changing their behavior or words. Unfortunately, they may struggle to be successful in making the change on their own.  This slide will be a </a:t>
            </a:r>
            <a:r>
              <a:rPr lang="en-US" dirty="0" err="1"/>
              <a:t>walkthough</a:t>
            </a:r>
            <a:r>
              <a:rPr lang="en-US" dirty="0"/>
              <a:t> of how we can provide assistance to the apprentice through a problem-solving approach.</a:t>
            </a:r>
            <a:endParaRPr dirty="0"/>
          </a:p>
          <a:p>
            <a:pPr marL="0" lvl="0" indent="0" algn="l" rtl="0">
              <a:lnSpc>
                <a:spcPct val="100000"/>
              </a:lnSpc>
              <a:spcBef>
                <a:spcPts val="0"/>
              </a:spcBef>
              <a:spcAft>
                <a:spcPts val="0"/>
              </a:spcAft>
              <a:buSzPts val="1100"/>
              <a:buNone/>
            </a:pPr>
            <a:endParaRPr dirty="0"/>
          </a:p>
          <a:p>
            <a:pPr marL="228600" lvl="0" indent="-228600" algn="l" rtl="0">
              <a:lnSpc>
                <a:spcPct val="100000"/>
              </a:lnSpc>
              <a:spcBef>
                <a:spcPts val="0"/>
              </a:spcBef>
              <a:spcAft>
                <a:spcPts val="0"/>
              </a:spcAft>
              <a:buSzPts val="1100"/>
              <a:buAutoNum type="arabicPeriod"/>
            </a:pPr>
            <a:r>
              <a:rPr lang="en-US" dirty="0"/>
              <a:t>Clearly frame the issue (problem).</a:t>
            </a:r>
            <a:endParaRPr dirty="0"/>
          </a:p>
          <a:p>
            <a:pPr marL="914400" lvl="1" indent="-298450" algn="l" rtl="0">
              <a:lnSpc>
                <a:spcPct val="100000"/>
              </a:lnSpc>
              <a:spcBef>
                <a:spcPts val="0"/>
              </a:spcBef>
              <a:spcAft>
                <a:spcPts val="0"/>
              </a:spcAft>
              <a:buSzPts val="1100"/>
              <a:buFont typeface="Courier New"/>
              <a:buChar char="o"/>
            </a:pPr>
            <a:r>
              <a:rPr lang="en-US" dirty="0"/>
              <a:t>Competency 3.1 is not being met - "Supports the assessment of each child in the classroom by completing anecdotal notes on each child to document progress and opportunities for individualization."</a:t>
            </a:r>
            <a:endParaRPr dirty="0"/>
          </a:p>
          <a:p>
            <a:pPr marL="228600" lvl="0" indent="-228600" algn="l" rtl="0">
              <a:lnSpc>
                <a:spcPct val="100000"/>
              </a:lnSpc>
              <a:spcBef>
                <a:spcPts val="0"/>
              </a:spcBef>
              <a:spcAft>
                <a:spcPts val="0"/>
              </a:spcAft>
              <a:buSzPts val="1100"/>
              <a:buAutoNum type="arabicPeriod"/>
            </a:pPr>
            <a:r>
              <a:rPr lang="en-US" dirty="0"/>
              <a:t>Identify this in terms of what you want and articulate this concretely.</a:t>
            </a:r>
            <a:endParaRPr dirty="0"/>
          </a:p>
          <a:p>
            <a:pPr marL="914400" lvl="1" indent="-298450" algn="l" rtl="0">
              <a:lnSpc>
                <a:spcPct val="100000"/>
              </a:lnSpc>
              <a:spcBef>
                <a:spcPts val="0"/>
              </a:spcBef>
              <a:spcAft>
                <a:spcPts val="0"/>
              </a:spcAft>
              <a:buSzPts val="1100"/>
              <a:buFont typeface="Courier New"/>
              <a:buChar char="o"/>
            </a:pPr>
            <a:r>
              <a:rPr lang="en-US" dirty="0"/>
              <a:t>Apprentice needs to write more specific anecdotal notes for all children.</a:t>
            </a:r>
            <a:endParaRPr dirty="0"/>
          </a:p>
          <a:p>
            <a:pPr marL="228600" lvl="0" indent="-228600" algn="l" rtl="0">
              <a:lnSpc>
                <a:spcPct val="100000"/>
              </a:lnSpc>
              <a:spcBef>
                <a:spcPts val="0"/>
              </a:spcBef>
              <a:spcAft>
                <a:spcPts val="0"/>
              </a:spcAft>
              <a:buSzPts val="1100"/>
              <a:buAutoNum type="arabicPeriod"/>
            </a:pPr>
            <a:r>
              <a:rPr lang="en-US" dirty="0"/>
              <a:t>This moves from the broad, imprecise goals to strategically focus on what these will look and sound like.</a:t>
            </a:r>
            <a:endParaRPr dirty="0"/>
          </a:p>
          <a:p>
            <a:pPr marL="914400" lvl="1" indent="-298450" algn="l" rtl="0">
              <a:lnSpc>
                <a:spcPct val="100000"/>
              </a:lnSpc>
              <a:spcBef>
                <a:spcPts val="0"/>
              </a:spcBef>
              <a:spcAft>
                <a:spcPts val="0"/>
              </a:spcAft>
              <a:buSzPts val="1100"/>
              <a:buFont typeface="Courier New"/>
              <a:buChar char="o"/>
            </a:pPr>
            <a:r>
              <a:rPr lang="en-US" dirty="0"/>
              <a:t>Apprentice will write anecdotal notes specific to five children over the next week. The notes should identify specific skills the child has and what they might be ready for next.</a:t>
            </a:r>
            <a:endParaRPr dirty="0"/>
          </a:p>
          <a:p>
            <a:pPr marL="228600" lvl="0" indent="-228600" algn="l" rtl="0">
              <a:lnSpc>
                <a:spcPct val="100000"/>
              </a:lnSpc>
              <a:spcBef>
                <a:spcPts val="0"/>
              </a:spcBef>
              <a:spcAft>
                <a:spcPts val="0"/>
              </a:spcAft>
              <a:buSzPts val="1100"/>
              <a:buAutoNum type="arabicPeriod"/>
            </a:pPr>
            <a:r>
              <a:rPr lang="en-US" dirty="0"/>
              <a:t>Identify the internal obstacles that might keep the apprentice from achieving the desired goal.</a:t>
            </a:r>
            <a:endParaRPr dirty="0"/>
          </a:p>
          <a:p>
            <a:pPr marL="914400" lvl="1" indent="-298450" algn="l" rtl="0">
              <a:lnSpc>
                <a:spcPct val="100000"/>
              </a:lnSpc>
              <a:spcBef>
                <a:spcPts val="0"/>
              </a:spcBef>
              <a:spcAft>
                <a:spcPts val="0"/>
              </a:spcAft>
              <a:buSzPts val="1100"/>
              <a:buFont typeface="Courier New"/>
              <a:buChar char="o"/>
            </a:pPr>
            <a:r>
              <a:rPr lang="en-US" dirty="0"/>
              <a:t>Apprentice struggles with specificity in notes that don't allow them to plan for individual children's needs.</a:t>
            </a:r>
            <a:endParaRPr dirty="0"/>
          </a:p>
          <a:p>
            <a:pPr marL="228600" lvl="0" indent="-228600" algn="l" rtl="0">
              <a:lnSpc>
                <a:spcPct val="100000"/>
              </a:lnSpc>
              <a:spcBef>
                <a:spcPts val="0"/>
              </a:spcBef>
              <a:spcAft>
                <a:spcPts val="0"/>
              </a:spcAft>
              <a:buSzPts val="1100"/>
              <a:buAutoNum type="arabicPeriod"/>
            </a:pPr>
            <a:r>
              <a:rPr lang="en-US" dirty="0"/>
              <a:t>Focus on ways to help the person implement the change desired.</a:t>
            </a:r>
            <a:endParaRPr dirty="0"/>
          </a:p>
          <a:p>
            <a:pPr marL="914400" lvl="1" indent="-298450" algn="l" rtl="0">
              <a:lnSpc>
                <a:spcPct val="100000"/>
              </a:lnSpc>
              <a:spcBef>
                <a:spcPts val="0"/>
              </a:spcBef>
              <a:spcAft>
                <a:spcPts val="0"/>
              </a:spcAft>
              <a:buSzPts val="1100"/>
              <a:buFont typeface="Courier New"/>
              <a:buChar char="o"/>
            </a:pPr>
            <a:r>
              <a:rPr lang="en-US" dirty="0"/>
              <a:t>Strategy 1: Apprentice writes one anecdotal note for a child, and together we review what was written well and where there is still room for improvement.</a:t>
            </a:r>
            <a:endParaRPr dirty="0"/>
          </a:p>
          <a:p>
            <a:pPr marL="228600" lvl="0" indent="-228600" algn="l" rtl="0">
              <a:lnSpc>
                <a:spcPct val="100000"/>
              </a:lnSpc>
              <a:spcBef>
                <a:spcPts val="0"/>
              </a:spcBef>
              <a:spcAft>
                <a:spcPts val="0"/>
              </a:spcAft>
              <a:buSzPts val="1100"/>
              <a:buAutoNum type="arabicPeriod"/>
            </a:pPr>
            <a:r>
              <a:rPr lang="en-US" dirty="0"/>
              <a:t>Focus on what is needed to be able to execute the strategies.</a:t>
            </a:r>
            <a:endParaRPr dirty="0"/>
          </a:p>
          <a:p>
            <a:pPr marL="914400" lvl="1" indent="-298450" algn="l" rtl="0">
              <a:lnSpc>
                <a:spcPct val="100000"/>
              </a:lnSpc>
              <a:spcBef>
                <a:spcPts val="0"/>
              </a:spcBef>
              <a:spcAft>
                <a:spcPts val="0"/>
              </a:spcAft>
              <a:buSzPts val="1100"/>
              <a:buFont typeface="Courier New"/>
              <a:buChar char="o"/>
            </a:pPr>
            <a:r>
              <a:rPr lang="en-US" dirty="0"/>
              <a:t>As the mentor, I will provide samples of my anecdotal notes on different children to model what the expectations are for these notes.</a:t>
            </a: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1" name="Google Shape;161;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9" name="Google Shape;169;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This is the summary of this session.  I will also share that during our next session we will do a deeper dive into the competencies and how to help the apprentice with developing the skills using the checklists.</a:t>
            </a: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37daab1546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4" name="Google Shape;174;g37daab15465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3" name="Google Shape;183;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37daab15465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0" name="Google Shape;190;g37daab15465_0_5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9" name="Google Shape;59;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Our agenda for today is to talk about preparing for monthly meeting conversations; addressing competencies at the monthly/quarterly meetings; and our session wrap up.</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6" name="Google Shape;6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Each month we've been asking how you feel.  Today we'd like for you to identify in the chat how you are feeling about your apprentices' skills up at this point. You may provide a sentence of explanation if you so desire.</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4" name="Google Shape;74;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This slide introduces the theme of this CoP.  Communication is a crucial aspect of almost all relationships.  Most of us enjoy time spent with others in positive communication, but we may avoid difficult conversations.  However, that doesn't need to be the case.</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Feedback is essential for growth. When we have positive things to report to our apprentices, we reinforce the good things that they are doing. Through positive feedback, we encourage apprentices to continue engaging in effective instructional practices. However, positive feedback can also be used to push our apprentices to take the next step in their journey. Maybe the next step is gaining more responsibility, making a strategy more authentic, or trying out new strategies on their own. </a:t>
            </a:r>
            <a:endParaRPr dirty="0"/>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8" name="Google Shape;88;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In this webinar, we organically added in T-RAP tools. In this slide, we will direct participants to the competency tracker and explain competency 1.7 which is one where we can hopefully provide positive feedback early in the apprentice's time in the classroom.</a:t>
            </a: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6" name="Google Shape;96;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Preparing for meetings will make the time with the apprentice more productive. The steps identified on this slide remind us of steps we need to consider prior to meetings.  As a result of preparation you will be ready to:</a:t>
            </a:r>
            <a:endParaRPr dirty="0"/>
          </a:p>
          <a:p>
            <a:pPr marL="228600" lvl="0" indent="-228600" algn="l" rtl="0">
              <a:lnSpc>
                <a:spcPct val="100000"/>
              </a:lnSpc>
              <a:spcBef>
                <a:spcPts val="0"/>
              </a:spcBef>
              <a:spcAft>
                <a:spcPts val="0"/>
              </a:spcAft>
              <a:buSzPts val="1100"/>
              <a:buAutoNum type="arabicPeriod"/>
            </a:pPr>
            <a:r>
              <a:rPr lang="en-US" dirty="0"/>
              <a:t>Set the tone and purpose for the conversations. Connection before correction – sincerity and willingness to be authentic precedes the rest.</a:t>
            </a:r>
            <a:endParaRPr dirty="0"/>
          </a:p>
          <a:p>
            <a:pPr marL="228600" lvl="0" indent="-228600" algn="l" rtl="0">
              <a:lnSpc>
                <a:spcPct val="100000"/>
              </a:lnSpc>
              <a:spcBef>
                <a:spcPts val="0"/>
              </a:spcBef>
              <a:spcAft>
                <a:spcPts val="0"/>
              </a:spcAft>
              <a:buSzPts val="1100"/>
              <a:buAutoNum type="arabicPeriod"/>
            </a:pPr>
            <a:r>
              <a:rPr lang="en-US" dirty="0"/>
              <a:t>Get to the point and name concerns professionally. Name the issue with a professional behavior, preferably one indicated in the competencies.</a:t>
            </a:r>
            <a:endParaRPr dirty="0"/>
          </a:p>
          <a:p>
            <a:pPr marL="228600" lvl="0" indent="-228600" algn="l" rtl="0">
              <a:lnSpc>
                <a:spcPct val="100000"/>
              </a:lnSpc>
              <a:spcBef>
                <a:spcPts val="0"/>
              </a:spcBef>
              <a:spcAft>
                <a:spcPts val="0"/>
              </a:spcAft>
              <a:buSzPts val="1100"/>
              <a:buAutoNum type="arabicPeriod"/>
            </a:pPr>
            <a:r>
              <a:rPr lang="en-US" dirty="0"/>
              <a:t>Give your apprentice a specific example of a competency for improvement.  Use only one or two current ones.  Make them vivid and watch for trigger words (words that will make the listener shut down). If applicable, you can use modeling to show your apprentice exactly what the effective instructional practice looks and sounds like. Having your apprentice practice in front of you will allow you to give them instant feedback. </a:t>
            </a:r>
            <a:endParaRPr dirty="0"/>
          </a:p>
          <a:p>
            <a:pPr marL="228600" lvl="0" indent="-228600" algn="l" rtl="0">
              <a:lnSpc>
                <a:spcPct val="100000"/>
              </a:lnSpc>
              <a:spcBef>
                <a:spcPts val="0"/>
              </a:spcBef>
              <a:spcAft>
                <a:spcPts val="0"/>
              </a:spcAft>
              <a:buSzPts val="1100"/>
              <a:buAutoNum type="arabicPeriod"/>
            </a:pPr>
            <a:r>
              <a:rPr lang="en-US" dirty="0"/>
              <a:t>Describe the effect of the current mastery level on the school, colleagues or children. Describe the consequences of not mastering this competency on others. Don't dramatize; describe the impact.</a:t>
            </a:r>
            <a:endParaRPr dirty="0"/>
          </a:p>
          <a:p>
            <a:pPr marL="228600" lvl="0" indent="-228600" algn="l" rtl="0">
              <a:lnSpc>
                <a:spcPct val="100000"/>
              </a:lnSpc>
              <a:spcBef>
                <a:spcPts val="0"/>
              </a:spcBef>
              <a:spcAft>
                <a:spcPts val="0"/>
              </a:spcAft>
              <a:buSzPts val="1100"/>
              <a:buAutoNum type="arabicPeriod"/>
            </a:pPr>
            <a:r>
              <a:rPr lang="en-US" dirty="0"/>
              <a:t>Share your willingness to resolve the competency with the apprentice and have dialogue and discussion. Stay open with your comments and your body language. Be able to finish your statement and stay present so the dialogue can begin.</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4" name="Google Shape;104;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dirty="0"/>
              <a:t>Answer is A.</a:t>
            </a:r>
            <a:endParaRPr dirty="0"/>
          </a:p>
          <a:p>
            <a:pPr marL="0" marR="0" lvl="0" indent="0" algn="l" rtl="0">
              <a:lnSpc>
                <a:spcPct val="100000"/>
              </a:lnSpc>
              <a:spcBef>
                <a:spcPts val="0"/>
              </a:spcBef>
              <a:spcAft>
                <a:spcPts val="0"/>
              </a:spcAft>
              <a:buClr>
                <a:srgbClr val="000000"/>
              </a:buClr>
              <a:buSzPts val="1100"/>
              <a:buFont typeface="Arial"/>
              <a:buNone/>
            </a:pPr>
            <a:endParaRPr dirty="0"/>
          </a:p>
          <a:p>
            <a:pPr marL="0" marR="0" lvl="0" indent="0" algn="l" rtl="0">
              <a:lnSpc>
                <a:spcPct val="100000"/>
              </a:lnSpc>
              <a:spcBef>
                <a:spcPts val="0"/>
              </a:spcBef>
              <a:spcAft>
                <a:spcPts val="0"/>
              </a:spcAft>
              <a:buClr>
                <a:srgbClr val="000000"/>
              </a:buClr>
              <a:buSzPts val="1100"/>
              <a:buFont typeface="Arial"/>
              <a:buNone/>
            </a:pPr>
            <a:r>
              <a:rPr lang="en-US" dirty="0"/>
              <a:t>Set the tone and purpose for the conversations. Connection before correction – sincerity and willingness to be authentic precedes the rest.</a:t>
            </a:r>
            <a:endParaRPr dirty="0"/>
          </a:p>
          <a:p>
            <a:pPr marL="0" marR="0" lvl="0" indent="0" algn="l" rtl="0">
              <a:lnSpc>
                <a:spcPct val="100000"/>
              </a:lnSpc>
              <a:spcBef>
                <a:spcPts val="0"/>
              </a:spcBef>
              <a:spcAft>
                <a:spcPts val="0"/>
              </a:spcAft>
              <a:buClr>
                <a:srgbClr val="000000"/>
              </a:buClr>
              <a:buSzPts val="1100"/>
              <a:buFont typeface="Arial"/>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2" name="Google Shape;112;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As mentors we tend to want to underplay the significance of a competency when an apprentice is struggling with a competency, but what happens is that the apprentice can begin to think that their words or actions don't need much improvement.  The phrases that are not effective are listed on the left hand of this slide.  In order to get the desired mastery from the apprentice it is important to be clear in your expectations.  The phrases on the right-hand side of this slide are much more specific about how the apprentice should begin to demonstrate mastery.</a:t>
            </a: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r>
              <a:rPr lang="en-US" dirty="0"/>
              <a:t>Another phrase that we often use both in working with children and the apprentice is to add the word "okay" at the end of directions.  Thus, for competency 3.4 which is about maintaining accurate records, we might find ourselves saying things like, "Please begin to implement accurate recording of which children have eaten snacks and lunch, okay?"  Adding okay with a questioning tone of voice implies that the apprentice (or children) have a choice, when our intent is that there is no choice in the matter.</a:t>
            </a: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2"/>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22"/>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5"/>
        <p:cNvGrpSpPr/>
        <p:nvPr/>
      </p:nvGrpSpPr>
      <p:grpSpPr>
        <a:xfrm>
          <a:off x="0" y="0"/>
          <a:ext cx="0" cy="0"/>
          <a:chOff x="0" y="0"/>
          <a:chExt cx="0" cy="0"/>
        </a:xfrm>
      </p:grpSpPr>
      <p:sp>
        <p:nvSpPr>
          <p:cNvPr id="46" name="Google Shape;46;p31"/>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7" name="Google Shape;47;p31"/>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48" name="Google Shape;48;p3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
        <p:cNvGrpSpPr/>
        <p:nvPr/>
      </p:nvGrpSpPr>
      <p:grpSpPr>
        <a:xfrm>
          <a:off x="0" y="0"/>
          <a:ext cx="0" cy="0"/>
          <a:chOff x="0" y="0"/>
          <a:chExt cx="0" cy="0"/>
        </a:xfrm>
      </p:grpSpPr>
      <p:sp>
        <p:nvSpPr>
          <p:cNvPr id="50" name="Google Shape;50;p3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2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2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6" name="Google Shape;16;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7" name="Google Shape;17;p23"/>
          <p:cNvSpPr>
            <a:spLocks noGrp="1"/>
          </p:cNvSpPr>
          <p:nvPr>
            <p:ph type="pic" idx="2"/>
          </p:nvPr>
        </p:nvSpPr>
        <p:spPr>
          <a:xfrm>
            <a:off x="5292475" y="1058325"/>
            <a:ext cx="3117000" cy="3719700"/>
          </a:xfrm>
          <a:prstGeom prst="rect">
            <a:avLst/>
          </a:prstGeom>
          <a:noFill/>
          <a:ln w="28575" cap="flat" cmpd="sng">
            <a:solidFill>
              <a:srgbClr val="F6BD0F"/>
            </a:solidFill>
            <a:prstDash val="solid"/>
            <a:round/>
            <a:headEnd type="none" w="sm" len="sm"/>
            <a:tailEnd type="none" w="sm" len="sm"/>
          </a:ln>
          <a:effectLst>
            <a:outerShdw blurRad="57150" dist="19050" dir="5400000" algn="bl" rotWithShape="0">
              <a:srgbClr val="000000">
                <a:alpha val="49803"/>
              </a:srgbClr>
            </a:outerShdw>
          </a:effectLst>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
        <p:cNvGrpSpPr/>
        <p:nvPr/>
      </p:nvGrpSpPr>
      <p:grpSpPr>
        <a:xfrm>
          <a:off x="0" y="0"/>
          <a:ext cx="0" cy="0"/>
          <a:chOff x="0" y="0"/>
          <a:chExt cx="0" cy="0"/>
        </a:xfrm>
      </p:grpSpPr>
      <p:sp>
        <p:nvSpPr>
          <p:cNvPr id="19" name="Google Shape;19;p24"/>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20" name="Google Shape;20;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1"/>
        <p:cNvGrpSpPr/>
        <p:nvPr/>
      </p:nvGrpSpPr>
      <p:grpSpPr>
        <a:xfrm>
          <a:off x="0" y="0"/>
          <a:ext cx="0" cy="0"/>
          <a:chOff x="0" y="0"/>
          <a:chExt cx="0" cy="0"/>
        </a:xfrm>
      </p:grpSpPr>
      <p:sp>
        <p:nvSpPr>
          <p:cNvPr id="22" name="Google Shape;22;p2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25"/>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4" name="Google Shape;24;p25"/>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5" name="Google Shape;25;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2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27"/>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1" name="Google Shape;31;p27"/>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2" name="Google Shape;32;p2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3"/>
        <p:cNvGrpSpPr/>
        <p:nvPr/>
      </p:nvGrpSpPr>
      <p:grpSpPr>
        <a:xfrm>
          <a:off x="0" y="0"/>
          <a:ext cx="0" cy="0"/>
          <a:chOff x="0" y="0"/>
          <a:chExt cx="0" cy="0"/>
        </a:xfrm>
      </p:grpSpPr>
      <p:sp>
        <p:nvSpPr>
          <p:cNvPr id="34" name="Google Shape;34;p28"/>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5" name="Google Shape;35;p2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2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 name="Google Shape;38;p29"/>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9" name="Google Shape;39;p29"/>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0" name="Google Shape;40;p29"/>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1" name="Google Shape;41;p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2"/>
        <p:cNvGrpSpPr/>
        <p:nvPr/>
      </p:nvGrpSpPr>
      <p:grpSpPr>
        <a:xfrm>
          <a:off x="0" y="0"/>
          <a:ext cx="0" cy="0"/>
          <a:chOff x="0" y="0"/>
          <a:chExt cx="0" cy="0"/>
        </a:xfrm>
      </p:grpSpPr>
      <p:sp>
        <p:nvSpPr>
          <p:cNvPr id="43" name="Google Shape;43;p30"/>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4" name="Google Shape;44;p3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2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2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4"/>
        <p:cNvGrpSpPr/>
        <p:nvPr/>
      </p:nvGrpSpPr>
      <p:grpSpPr>
        <a:xfrm>
          <a:off x="0" y="0"/>
          <a:ext cx="0" cy="0"/>
          <a:chOff x="0" y="0"/>
          <a:chExt cx="0" cy="0"/>
        </a:xfrm>
      </p:grpSpPr>
      <p:sp>
        <p:nvSpPr>
          <p:cNvPr id="55" name="Google Shape;55;p1"/>
          <p:cNvSpPr txBox="1">
            <a:spLocks noGrp="1"/>
          </p:cNvSpPr>
          <p:nvPr>
            <p:ph type="ctrTitle"/>
          </p:nvPr>
        </p:nvSpPr>
        <p:spPr>
          <a:xfrm>
            <a:off x="71675" y="2160300"/>
            <a:ext cx="5963400" cy="10260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r>
              <a:rPr lang="en-US" sz="3600"/>
              <a:t>Community of Practice</a:t>
            </a:r>
            <a:br>
              <a:rPr lang="en-US" sz="3600"/>
            </a:br>
            <a:r>
              <a:rPr lang="en-US" sz="3600"/>
              <a:t>for Mentor Teachers</a:t>
            </a:r>
            <a:endParaRPr sz="3200">
              <a:solidFill>
                <a:srgbClr val="151E49"/>
              </a:solidFill>
            </a:endParaRPr>
          </a:p>
        </p:txBody>
      </p:sp>
      <p:sp>
        <p:nvSpPr>
          <p:cNvPr id="56" name="Google Shape;56;p1"/>
          <p:cNvSpPr txBox="1">
            <a:spLocks noGrp="1"/>
          </p:cNvSpPr>
          <p:nvPr>
            <p:ph type="subTitle" idx="1"/>
          </p:nvPr>
        </p:nvSpPr>
        <p:spPr>
          <a:xfrm>
            <a:off x="71675" y="3220401"/>
            <a:ext cx="5728200" cy="678900"/>
          </a:xfrm>
          <a:prstGeom prst="rect">
            <a:avLst/>
          </a:prstGeom>
          <a:solidFill>
            <a:srgbClr val="FFFFFF">
              <a:alpha val="70588"/>
            </a:srgbClr>
          </a:solidFill>
          <a:ln>
            <a:noFill/>
          </a:ln>
        </p:spPr>
        <p:txBody>
          <a:bodyPr spcFirstLastPara="1" wrap="square" lIns="91425" tIns="91425" rIns="91425" bIns="91425" anchor="ctr" anchorCtr="0">
            <a:normAutofit/>
          </a:bodyPr>
          <a:lstStyle/>
          <a:p>
            <a:pPr marL="0" lvl="0" indent="0" algn="l" rtl="0">
              <a:lnSpc>
                <a:spcPct val="100000"/>
              </a:lnSpc>
              <a:spcBef>
                <a:spcPts val="0"/>
              </a:spcBef>
              <a:spcAft>
                <a:spcPts val="0"/>
              </a:spcAft>
              <a:buSzPts val="2800"/>
              <a:buNone/>
            </a:pPr>
            <a:r>
              <a:rPr lang="en-US" sz="1900">
                <a:solidFill>
                  <a:srgbClr val="434A6D"/>
                </a:solidFill>
                <a:latin typeface="Arial"/>
                <a:ea typeface="Arial"/>
                <a:cs typeface="Arial"/>
                <a:sym typeface="Arial"/>
              </a:rPr>
              <a:t>Session 5: Negotiating the Relationship </a:t>
            </a:r>
            <a:endParaRPr/>
          </a:p>
        </p:txBody>
      </p:sp>
      <p:sp>
        <p:nvSpPr>
          <p:cNvPr id="2" name="Rectangle 1">
            <a:extLst>
              <a:ext uri="{FF2B5EF4-FFF2-40B4-BE49-F238E27FC236}">
                <a16:creationId xmlns:a16="http://schemas.microsoft.com/office/drawing/2014/main" id="{5438CACF-DB25-F88F-2647-4B74BD1EE50E}"/>
              </a:ext>
            </a:extLst>
          </p:cNvPr>
          <p:cNvSpPr/>
          <p:nvPr/>
        </p:nvSpPr>
        <p:spPr>
          <a:xfrm>
            <a:off x="159798" y="4492101"/>
            <a:ext cx="2689934" cy="54509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1"/>
        <p:cNvGrpSpPr/>
        <p:nvPr/>
      </p:nvGrpSpPr>
      <p:grpSpPr>
        <a:xfrm>
          <a:off x="0" y="0"/>
          <a:ext cx="0" cy="0"/>
          <a:chOff x="0" y="0"/>
          <a:chExt cx="0" cy="0"/>
        </a:xfrm>
      </p:grpSpPr>
      <p:sp>
        <p:nvSpPr>
          <p:cNvPr id="122" name="Google Shape;122;p10"/>
          <p:cNvSpPr/>
          <p:nvPr/>
        </p:nvSpPr>
        <p:spPr>
          <a:xfrm>
            <a:off x="3628800" y="102305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 name="Google Shape;123;p10"/>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a:solidFill>
                  <a:srgbClr val="151E49"/>
                </a:solidFill>
                <a:latin typeface="Bebas Neue"/>
                <a:ea typeface="Bebas Neue"/>
                <a:cs typeface="Bebas Neue"/>
                <a:sym typeface="Bebas Neue"/>
              </a:rPr>
              <a:t>Check for Understanding</a:t>
            </a:r>
            <a:endParaRPr/>
          </a:p>
        </p:txBody>
      </p:sp>
      <p:sp>
        <p:nvSpPr>
          <p:cNvPr id="124" name="Google Shape;124;p10"/>
          <p:cNvSpPr txBox="1">
            <a:spLocks noGrp="1"/>
          </p:cNvSpPr>
          <p:nvPr>
            <p:ph type="body" idx="1"/>
          </p:nvPr>
        </p:nvSpPr>
        <p:spPr>
          <a:xfrm>
            <a:off x="3653281" y="1112750"/>
            <a:ext cx="5154300" cy="3416400"/>
          </a:xfrm>
          <a:prstGeom prst="rect">
            <a:avLst/>
          </a:prstGeom>
          <a:noFill/>
          <a:ln>
            <a:noFill/>
          </a:ln>
        </p:spPr>
        <p:txBody>
          <a:bodyPr spcFirstLastPara="1" wrap="square" lIns="91425" tIns="91425" rIns="91425" bIns="91425" anchor="t" anchorCtr="0">
            <a:normAutofit/>
          </a:bodyPr>
          <a:lstStyle/>
          <a:p>
            <a:pPr marL="457200" lvl="0" indent="-457200" algn="l" rtl="0">
              <a:lnSpc>
                <a:spcPct val="114999"/>
              </a:lnSpc>
              <a:spcBef>
                <a:spcPts val="0"/>
              </a:spcBef>
              <a:spcAft>
                <a:spcPts val="0"/>
              </a:spcAft>
              <a:buSzPts val="1800"/>
              <a:buFont typeface="Arial"/>
              <a:buAutoNum type="alphaUcPeriod"/>
            </a:pPr>
            <a:r>
              <a:rPr lang="en-US" sz="2400">
                <a:solidFill>
                  <a:schemeClr val="dk1"/>
                </a:solidFill>
              </a:rPr>
              <a:t>Please do the following …</a:t>
            </a:r>
            <a:endParaRPr/>
          </a:p>
          <a:p>
            <a:pPr marL="457200" lvl="0" indent="-457200" algn="l" rtl="0">
              <a:lnSpc>
                <a:spcPct val="114999"/>
              </a:lnSpc>
              <a:spcBef>
                <a:spcPts val="1200"/>
              </a:spcBef>
              <a:spcAft>
                <a:spcPts val="0"/>
              </a:spcAft>
              <a:buSzPts val="1800"/>
              <a:buFont typeface="Arial"/>
              <a:buAutoNum type="alphaUcPeriod"/>
            </a:pPr>
            <a:r>
              <a:rPr lang="en-US" sz="2400">
                <a:solidFill>
                  <a:schemeClr val="dk1"/>
                </a:solidFill>
              </a:rPr>
              <a:t>You are required to …</a:t>
            </a:r>
            <a:endParaRPr/>
          </a:p>
          <a:p>
            <a:pPr marL="457200" lvl="0" indent="-457200" algn="l" rtl="0">
              <a:lnSpc>
                <a:spcPct val="114999"/>
              </a:lnSpc>
              <a:spcBef>
                <a:spcPts val="1200"/>
              </a:spcBef>
              <a:spcAft>
                <a:spcPts val="0"/>
              </a:spcAft>
              <a:buSzPts val="1800"/>
              <a:buFont typeface="Arial"/>
              <a:buAutoNum type="alphaUcPeriod"/>
            </a:pPr>
            <a:r>
              <a:rPr lang="en-US" sz="2400">
                <a:solidFill>
                  <a:schemeClr val="dk1"/>
                </a:solidFill>
              </a:rPr>
              <a:t>This is not negotiable …</a:t>
            </a:r>
            <a:endParaRPr/>
          </a:p>
          <a:p>
            <a:pPr marL="457200" lvl="0" indent="-457200" algn="l" rtl="0">
              <a:lnSpc>
                <a:spcPct val="114999"/>
              </a:lnSpc>
              <a:spcBef>
                <a:spcPts val="1200"/>
              </a:spcBef>
              <a:spcAft>
                <a:spcPts val="0"/>
              </a:spcAft>
              <a:buSzPts val="1800"/>
              <a:buFont typeface="Arial"/>
              <a:buAutoNum type="alphaUcPeriod"/>
            </a:pPr>
            <a:r>
              <a:rPr lang="en-US" sz="2400">
                <a:solidFill>
                  <a:schemeClr val="dk1"/>
                </a:solidFill>
              </a:rPr>
              <a:t>You might consider …</a:t>
            </a:r>
            <a:endParaRPr/>
          </a:p>
          <a:p>
            <a:pPr marL="0" lvl="0" indent="0" algn="l" rtl="0">
              <a:lnSpc>
                <a:spcPct val="114999"/>
              </a:lnSpc>
              <a:spcBef>
                <a:spcPts val="1200"/>
              </a:spcBef>
              <a:spcAft>
                <a:spcPts val="0"/>
              </a:spcAft>
              <a:buSzPts val="1800"/>
              <a:buNone/>
            </a:pPr>
            <a:endParaRPr sz="2400">
              <a:solidFill>
                <a:schemeClr val="dk1"/>
              </a:solidFill>
            </a:endParaRPr>
          </a:p>
          <a:p>
            <a:pPr marL="0" lvl="0" indent="0" algn="l" rtl="0">
              <a:lnSpc>
                <a:spcPct val="114999"/>
              </a:lnSpc>
              <a:spcBef>
                <a:spcPts val="1200"/>
              </a:spcBef>
              <a:spcAft>
                <a:spcPts val="0"/>
              </a:spcAft>
              <a:buSzPts val="1800"/>
              <a:buNone/>
            </a:pPr>
            <a:endParaRPr/>
          </a:p>
          <a:p>
            <a:pPr marL="457200" lvl="0" indent="-342900" algn="l" rtl="0">
              <a:lnSpc>
                <a:spcPct val="114999"/>
              </a:lnSpc>
              <a:spcBef>
                <a:spcPts val="1200"/>
              </a:spcBef>
              <a:spcAft>
                <a:spcPts val="1200"/>
              </a:spcAft>
              <a:buSzPts val="1800"/>
              <a:buNone/>
            </a:pPr>
            <a:endParaRPr sz="2000">
              <a:solidFill>
                <a:srgbClr val="434A6D"/>
              </a:solidFill>
            </a:endParaRPr>
          </a:p>
        </p:txBody>
      </p:sp>
      <p:sp>
        <p:nvSpPr>
          <p:cNvPr id="125" name="Google Shape;125;p10"/>
          <p:cNvSpPr>
            <a:spLocks noGrp="1"/>
          </p:cNvSpPr>
          <p:nvPr>
            <p:ph type="pic" idx="2"/>
          </p:nvPr>
        </p:nvSpPr>
        <p:spPr>
          <a:xfrm>
            <a:off x="397155" y="1100707"/>
            <a:ext cx="2991600" cy="3329700"/>
          </a:xfrm>
          <a:prstGeom prst="rect">
            <a:avLst/>
          </a:prstGeom>
          <a:solidFill>
            <a:schemeClr val="accent4"/>
          </a:solidFill>
          <a:ln w="25400" cap="flat" cmpd="sng">
            <a:solidFill>
              <a:srgbClr val="6B481B"/>
            </a:solidFill>
            <a:prstDash val="solid"/>
            <a:round/>
            <a:headEnd type="none" w="sm" len="sm"/>
            <a:tailEnd type="none" w="sm" len="sm"/>
          </a:ln>
          <a:effectLst>
            <a:outerShdw blurRad="57150" dist="19050" dir="5400000" algn="bl" rotWithShape="0">
              <a:srgbClr val="000000">
                <a:alpha val="49803"/>
              </a:srgbClr>
            </a:outerShdw>
          </a:effectLst>
        </p:spPr>
        <p:txBody>
          <a:bodyPr/>
          <a:lstStyle/>
          <a:p>
            <a:endParaRPr lang="en-US"/>
          </a:p>
        </p:txBody>
      </p:sp>
      <p:sp>
        <p:nvSpPr>
          <p:cNvPr id="126" name="Google Shape;126;p10"/>
          <p:cNvSpPr txBox="1"/>
          <p:nvPr/>
        </p:nvSpPr>
        <p:spPr>
          <a:xfrm>
            <a:off x="350000" y="1112750"/>
            <a:ext cx="3233700" cy="2297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300">
                <a:solidFill>
                  <a:schemeClr val="dk1"/>
                </a:solidFill>
              </a:rPr>
              <a:t>Which is an example </a:t>
            </a:r>
            <a:endParaRPr sz="2300">
              <a:solidFill>
                <a:schemeClr val="dk1"/>
              </a:solidFill>
            </a:endParaRPr>
          </a:p>
          <a:p>
            <a:pPr marL="0" lvl="0" indent="0" algn="l" rtl="0">
              <a:spcBef>
                <a:spcPts val="0"/>
              </a:spcBef>
              <a:spcAft>
                <a:spcPts val="0"/>
              </a:spcAft>
              <a:buNone/>
            </a:pPr>
            <a:r>
              <a:rPr lang="en-US" sz="2300">
                <a:solidFill>
                  <a:schemeClr val="dk1"/>
                </a:solidFill>
              </a:rPr>
              <a:t>of ineffective wording?</a:t>
            </a:r>
            <a:endParaRPr sz="2300">
              <a:solidFill>
                <a:schemeClr val="dk1"/>
              </a:solidFill>
            </a:endParaRPr>
          </a:p>
        </p:txBody>
      </p:sp>
      <p:sp>
        <p:nvSpPr>
          <p:cNvPr id="2" name="Rectangle 1">
            <a:extLst>
              <a:ext uri="{FF2B5EF4-FFF2-40B4-BE49-F238E27FC236}">
                <a16:creationId xmlns:a16="http://schemas.microsoft.com/office/drawing/2014/main" id="{D664023C-845D-2D20-BD47-AA40A6607895}"/>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0"/>
        <p:cNvGrpSpPr/>
        <p:nvPr/>
      </p:nvGrpSpPr>
      <p:grpSpPr>
        <a:xfrm>
          <a:off x="0" y="0"/>
          <a:ext cx="0" cy="0"/>
          <a:chOff x="0" y="0"/>
          <a:chExt cx="0" cy="0"/>
        </a:xfrm>
      </p:grpSpPr>
      <p:sp>
        <p:nvSpPr>
          <p:cNvPr id="131" name="Google Shape;131;p11"/>
          <p:cNvSpPr/>
          <p:nvPr/>
        </p:nvSpPr>
        <p:spPr>
          <a:xfrm>
            <a:off x="342925" y="97820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 name="Google Shape;132;p11"/>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dirty="0">
                <a:solidFill>
                  <a:srgbClr val="151E49"/>
                </a:solidFill>
                <a:latin typeface="Bebas Neue"/>
                <a:ea typeface="Bebas Neue"/>
                <a:cs typeface="Bebas Neue"/>
                <a:sym typeface="Bebas Neue"/>
              </a:rPr>
              <a:t>Progress meetings are an opportunity for discussions:</a:t>
            </a:r>
            <a:endParaRPr dirty="0"/>
          </a:p>
        </p:txBody>
      </p:sp>
      <p:sp>
        <p:nvSpPr>
          <p:cNvPr id="133" name="Google Shape;133;p11"/>
          <p:cNvSpPr txBox="1">
            <a:spLocks noGrp="1"/>
          </p:cNvSpPr>
          <p:nvPr>
            <p:ph type="body" idx="1"/>
          </p:nvPr>
        </p:nvSpPr>
        <p:spPr>
          <a:xfrm>
            <a:off x="367407" y="1087605"/>
            <a:ext cx="5075472" cy="3357282"/>
          </a:xfrm>
          <a:prstGeom prst="rect">
            <a:avLst/>
          </a:prstGeom>
          <a:solidFill>
            <a:schemeClr val="lt1"/>
          </a:solid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r>
              <a:rPr lang="en-US" sz="2000">
                <a:solidFill>
                  <a:schemeClr val="dk1"/>
                </a:solidFill>
              </a:rPr>
              <a:t>Competency 2.4 not being met:</a:t>
            </a:r>
            <a:endParaRPr/>
          </a:p>
          <a:p>
            <a:pPr marL="0" lvl="0" indent="0" algn="l" rtl="0">
              <a:lnSpc>
                <a:spcPct val="115000"/>
              </a:lnSpc>
              <a:spcBef>
                <a:spcPts val="1200"/>
              </a:spcBef>
              <a:spcAft>
                <a:spcPts val="0"/>
              </a:spcAft>
              <a:buSzPts val="1800"/>
              <a:buNone/>
            </a:pPr>
            <a:r>
              <a:rPr lang="en-US" sz="2000">
                <a:solidFill>
                  <a:schemeClr val="dk1"/>
                </a:solidFill>
              </a:rPr>
              <a:t>“Supports purposeful play in the environment with a focus on learning.”</a:t>
            </a:r>
            <a:endParaRPr/>
          </a:p>
          <a:p>
            <a:pPr marL="0" lvl="0" indent="0" algn="l" rtl="0">
              <a:lnSpc>
                <a:spcPct val="115000"/>
              </a:lnSpc>
              <a:spcBef>
                <a:spcPts val="1200"/>
              </a:spcBef>
              <a:spcAft>
                <a:spcPts val="0"/>
              </a:spcAft>
              <a:buSzPts val="1800"/>
              <a:buNone/>
            </a:pPr>
            <a:endParaRPr sz="2000">
              <a:solidFill>
                <a:schemeClr val="dk1"/>
              </a:solidFill>
            </a:endParaRPr>
          </a:p>
          <a:p>
            <a:pPr marL="0" lvl="0" indent="0" algn="l" rtl="0">
              <a:lnSpc>
                <a:spcPct val="115000"/>
              </a:lnSpc>
              <a:spcBef>
                <a:spcPts val="1200"/>
              </a:spcBef>
              <a:spcAft>
                <a:spcPts val="0"/>
              </a:spcAft>
              <a:buSzPts val="1800"/>
              <a:buNone/>
            </a:pPr>
            <a:r>
              <a:rPr lang="en-US" sz="2000">
                <a:solidFill>
                  <a:schemeClr val="dk1"/>
                </a:solidFill>
              </a:rPr>
              <a:t>Apprentice understands the importance of play but does not take advantage of learning moments.</a:t>
            </a:r>
            <a:endParaRPr/>
          </a:p>
          <a:p>
            <a:pPr marL="0" lvl="0" indent="0" algn="l" rtl="0">
              <a:lnSpc>
                <a:spcPct val="115000"/>
              </a:lnSpc>
              <a:spcBef>
                <a:spcPts val="1200"/>
              </a:spcBef>
              <a:spcAft>
                <a:spcPts val="0"/>
              </a:spcAft>
              <a:buSzPts val="1800"/>
              <a:buNone/>
            </a:pPr>
            <a:endParaRPr sz="2000">
              <a:solidFill>
                <a:srgbClr val="434A6D"/>
              </a:solidFill>
            </a:endParaRPr>
          </a:p>
          <a:p>
            <a:pPr marL="0" lvl="0" indent="0" algn="l" rtl="0">
              <a:lnSpc>
                <a:spcPct val="115000"/>
              </a:lnSpc>
              <a:spcBef>
                <a:spcPts val="1200"/>
              </a:spcBef>
              <a:spcAft>
                <a:spcPts val="1200"/>
              </a:spcAft>
              <a:buSzPts val="1800"/>
              <a:buNone/>
            </a:pPr>
            <a:endParaRPr sz="2000">
              <a:solidFill>
                <a:srgbClr val="434A6D"/>
              </a:solidFill>
            </a:endParaRPr>
          </a:p>
        </p:txBody>
      </p:sp>
      <p:pic>
        <p:nvPicPr>
          <p:cNvPr id="134" name="Google Shape;134;p11" descr="무료 이미지 : 장난감, 교실, 아이들, 유치원, 양식장, 놀이방, 유아방 ..."/>
          <p:cNvPicPr preferRelativeResize="0">
            <a:picLocks noGrp="1"/>
          </p:cNvPicPr>
          <p:nvPr>
            <p:ph type="pic" idx="2"/>
          </p:nvPr>
        </p:nvPicPr>
        <p:blipFill rotWithShape="1">
          <a:blip r:embed="rId4">
            <a:alphaModFix/>
          </a:blip>
          <a:srcRect l="16307" r="16307"/>
          <a:stretch/>
        </p:blipFill>
        <p:spPr>
          <a:xfrm>
            <a:off x="5899739" y="1066400"/>
            <a:ext cx="2991601" cy="3329699"/>
          </a:xfrm>
          <a:prstGeom prst="rect">
            <a:avLst/>
          </a:prstGeom>
          <a:solidFill>
            <a:schemeClr val="accent4"/>
          </a:solidFill>
          <a:ln w="25400" cap="flat" cmpd="sng">
            <a:solidFill>
              <a:srgbClr val="6B481B"/>
            </a:solidFill>
            <a:prstDash val="solid"/>
            <a:round/>
            <a:headEnd type="none" w="sm" len="sm"/>
            <a:tailEnd type="none" w="sm" len="sm"/>
          </a:ln>
          <a:effectLst>
            <a:outerShdw blurRad="57150" dist="19050" dir="5400000" algn="bl" rotWithShape="0">
              <a:srgbClr val="000000">
                <a:alpha val="49803"/>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8"/>
        <p:cNvGrpSpPr/>
        <p:nvPr/>
      </p:nvGrpSpPr>
      <p:grpSpPr>
        <a:xfrm>
          <a:off x="0" y="0"/>
          <a:ext cx="0" cy="0"/>
          <a:chOff x="0" y="0"/>
          <a:chExt cx="0" cy="0"/>
        </a:xfrm>
      </p:grpSpPr>
      <p:sp>
        <p:nvSpPr>
          <p:cNvPr id="139" name="Google Shape;139;p12"/>
          <p:cNvSpPr/>
          <p:nvPr/>
        </p:nvSpPr>
        <p:spPr>
          <a:xfrm>
            <a:off x="342925" y="97820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 name="Google Shape;140;p12"/>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a:solidFill>
                  <a:srgbClr val="151E49"/>
                </a:solidFill>
                <a:latin typeface="Bebas Neue"/>
                <a:ea typeface="Bebas Neue"/>
                <a:cs typeface="Bebas Neue"/>
                <a:sym typeface="Bebas Neue"/>
              </a:rPr>
              <a:t>What you can say When a competency is not yet being met…</a:t>
            </a:r>
            <a:endParaRPr/>
          </a:p>
        </p:txBody>
      </p:sp>
      <p:sp>
        <p:nvSpPr>
          <p:cNvPr id="141" name="Google Shape;141;p12"/>
          <p:cNvSpPr txBox="1">
            <a:spLocks noGrp="1"/>
          </p:cNvSpPr>
          <p:nvPr>
            <p:ph type="body" idx="1"/>
          </p:nvPr>
        </p:nvSpPr>
        <p:spPr>
          <a:xfrm>
            <a:off x="367407" y="1087605"/>
            <a:ext cx="5075472" cy="3357282"/>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r>
              <a:rPr lang="en-US" sz="2000">
                <a:solidFill>
                  <a:schemeClr val="dk1"/>
                </a:solidFill>
              </a:rPr>
              <a:t>Competency 5.2 not being met:</a:t>
            </a:r>
            <a:endParaRPr/>
          </a:p>
          <a:p>
            <a:pPr marL="0" lvl="0" indent="0" algn="l" rtl="0">
              <a:lnSpc>
                <a:spcPct val="115000"/>
              </a:lnSpc>
              <a:spcBef>
                <a:spcPts val="1200"/>
              </a:spcBef>
              <a:spcAft>
                <a:spcPts val="0"/>
              </a:spcAft>
              <a:buSzPts val="1800"/>
              <a:buNone/>
            </a:pPr>
            <a:r>
              <a:rPr lang="en-US" sz="2000">
                <a:solidFill>
                  <a:schemeClr val="dk1"/>
                </a:solidFill>
              </a:rPr>
              <a:t>“Maintains confidentiality of child information.”</a:t>
            </a:r>
            <a:endParaRPr/>
          </a:p>
          <a:p>
            <a:pPr marL="0" lvl="0" indent="0" algn="l" rtl="0">
              <a:lnSpc>
                <a:spcPct val="115000"/>
              </a:lnSpc>
              <a:spcBef>
                <a:spcPts val="1200"/>
              </a:spcBef>
              <a:spcAft>
                <a:spcPts val="0"/>
              </a:spcAft>
              <a:buSzPts val="1800"/>
              <a:buNone/>
            </a:pPr>
            <a:endParaRPr sz="2000">
              <a:solidFill>
                <a:schemeClr val="dk1"/>
              </a:solidFill>
            </a:endParaRPr>
          </a:p>
          <a:p>
            <a:pPr marL="0" lvl="0" indent="0" algn="l" rtl="0">
              <a:lnSpc>
                <a:spcPct val="115000"/>
              </a:lnSpc>
              <a:spcBef>
                <a:spcPts val="1200"/>
              </a:spcBef>
              <a:spcAft>
                <a:spcPts val="0"/>
              </a:spcAft>
              <a:buSzPts val="1800"/>
              <a:buNone/>
            </a:pPr>
            <a:r>
              <a:rPr lang="en-US" sz="2000">
                <a:solidFill>
                  <a:schemeClr val="dk1"/>
                </a:solidFill>
              </a:rPr>
              <a:t>Apprentice is heard talking with friends using the full name of a child in her classroom.</a:t>
            </a:r>
            <a:endParaRPr/>
          </a:p>
          <a:p>
            <a:pPr marL="0" lvl="0" indent="0" algn="l" rtl="0">
              <a:lnSpc>
                <a:spcPct val="115000"/>
              </a:lnSpc>
              <a:spcBef>
                <a:spcPts val="1200"/>
              </a:spcBef>
              <a:spcAft>
                <a:spcPts val="1200"/>
              </a:spcAft>
              <a:buSzPts val="1800"/>
              <a:buNone/>
            </a:pPr>
            <a:endParaRPr sz="2000">
              <a:solidFill>
                <a:srgbClr val="434A6D"/>
              </a:solidFill>
            </a:endParaRPr>
          </a:p>
        </p:txBody>
      </p:sp>
      <p:pic>
        <p:nvPicPr>
          <p:cNvPr id="142" name="Google Shape;142;p12" descr="Files And Folders Clipart Free Stock Photo - Public Domain Pictures"/>
          <p:cNvPicPr preferRelativeResize="0">
            <a:picLocks noGrp="1"/>
          </p:cNvPicPr>
          <p:nvPr>
            <p:ph type="pic" idx="2"/>
          </p:nvPr>
        </p:nvPicPr>
        <p:blipFill rotWithShape="1">
          <a:blip r:embed="rId4">
            <a:alphaModFix/>
          </a:blip>
          <a:srcRect l="18587" r="18594"/>
          <a:stretch/>
        </p:blipFill>
        <p:spPr>
          <a:xfrm>
            <a:off x="5899739" y="1066400"/>
            <a:ext cx="2991600" cy="3329700"/>
          </a:xfrm>
          <a:prstGeom prst="rect">
            <a:avLst/>
          </a:prstGeom>
          <a:solidFill>
            <a:schemeClr val="accent4"/>
          </a:solidFill>
          <a:ln w="25400" cap="flat" cmpd="sng">
            <a:solidFill>
              <a:srgbClr val="6B481B"/>
            </a:solidFill>
            <a:prstDash val="solid"/>
            <a:round/>
            <a:headEnd type="none" w="sm" len="sm"/>
            <a:tailEnd type="none" w="sm" len="sm"/>
          </a:ln>
          <a:effectLst>
            <a:outerShdw blurRad="57150" dist="19050" dir="5400000" algn="bl" rotWithShape="0">
              <a:srgbClr val="000000">
                <a:alpha val="49803"/>
              </a:srgbClr>
            </a:outerShdw>
          </a:effectLst>
        </p:spPr>
      </p:pic>
      <p:sp>
        <p:nvSpPr>
          <p:cNvPr id="2" name="Rectangle 1">
            <a:extLst>
              <a:ext uri="{FF2B5EF4-FFF2-40B4-BE49-F238E27FC236}">
                <a16:creationId xmlns:a16="http://schemas.microsoft.com/office/drawing/2014/main" id="{5124F2B7-83E4-9819-845B-C80B2DA9642D}"/>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6"/>
        <p:cNvGrpSpPr/>
        <p:nvPr/>
      </p:nvGrpSpPr>
      <p:grpSpPr>
        <a:xfrm>
          <a:off x="0" y="0"/>
          <a:ext cx="0" cy="0"/>
          <a:chOff x="0" y="0"/>
          <a:chExt cx="0" cy="0"/>
        </a:xfrm>
      </p:grpSpPr>
      <p:sp>
        <p:nvSpPr>
          <p:cNvPr id="147" name="Google Shape;147;p13"/>
          <p:cNvSpPr/>
          <p:nvPr/>
        </p:nvSpPr>
        <p:spPr>
          <a:xfrm>
            <a:off x="342925" y="97820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13"/>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sz="2820">
                <a:solidFill>
                  <a:srgbClr val="151E49"/>
                </a:solidFill>
                <a:latin typeface="Bebas Neue"/>
                <a:ea typeface="Bebas Neue"/>
                <a:cs typeface="Bebas Neue"/>
                <a:sym typeface="Bebas Neue"/>
              </a:rPr>
              <a:t>Check for understanding</a:t>
            </a:r>
            <a:endParaRPr sz="2820">
              <a:solidFill>
                <a:srgbClr val="151E49"/>
              </a:solidFill>
              <a:latin typeface="Bebas Neue"/>
              <a:ea typeface="Bebas Neue"/>
              <a:cs typeface="Bebas Neue"/>
              <a:sym typeface="Bebas Neue"/>
            </a:endParaRPr>
          </a:p>
        </p:txBody>
      </p:sp>
      <p:sp>
        <p:nvSpPr>
          <p:cNvPr id="149" name="Google Shape;149;p13"/>
          <p:cNvSpPr txBox="1">
            <a:spLocks noGrp="1"/>
          </p:cNvSpPr>
          <p:nvPr>
            <p:ph type="body" idx="1"/>
          </p:nvPr>
        </p:nvSpPr>
        <p:spPr>
          <a:xfrm>
            <a:off x="367406" y="1067900"/>
            <a:ext cx="5154300" cy="3416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r>
              <a:rPr lang="en-US" sz="2000" dirty="0">
                <a:solidFill>
                  <a:schemeClr val="dk1"/>
                </a:solidFill>
              </a:rPr>
              <a:t>Apprentice feels they are doing well on all competencies.  You, however, feel that there are several competencies that the apprentice is not yet demonstrating.</a:t>
            </a:r>
            <a:endParaRPr dirty="0"/>
          </a:p>
          <a:p>
            <a:pPr marL="0" lvl="0" indent="0" algn="l" rtl="0">
              <a:lnSpc>
                <a:spcPct val="115000"/>
              </a:lnSpc>
              <a:spcBef>
                <a:spcPts val="1200"/>
              </a:spcBef>
              <a:spcAft>
                <a:spcPts val="0"/>
              </a:spcAft>
              <a:buSzPts val="1800"/>
              <a:buNone/>
            </a:pPr>
            <a:endParaRPr sz="2000" dirty="0">
              <a:solidFill>
                <a:schemeClr val="dk1"/>
              </a:solidFill>
            </a:endParaRPr>
          </a:p>
          <a:p>
            <a:pPr marL="0" lvl="0" indent="0" algn="l" rtl="0">
              <a:lnSpc>
                <a:spcPct val="115000"/>
              </a:lnSpc>
              <a:spcBef>
                <a:spcPts val="1200"/>
              </a:spcBef>
              <a:spcAft>
                <a:spcPts val="0"/>
              </a:spcAft>
              <a:buSzPts val="1800"/>
              <a:buNone/>
            </a:pPr>
            <a:r>
              <a:rPr lang="en-US" sz="2000" dirty="0">
                <a:solidFill>
                  <a:schemeClr val="dk1"/>
                </a:solidFill>
              </a:rPr>
              <a:t>What might you say to the apprentice? </a:t>
            </a:r>
            <a:endParaRPr dirty="0"/>
          </a:p>
          <a:p>
            <a:pPr marL="0" lvl="0" indent="0" algn="l" rtl="0">
              <a:lnSpc>
                <a:spcPct val="115000"/>
              </a:lnSpc>
              <a:spcBef>
                <a:spcPts val="1200"/>
              </a:spcBef>
              <a:spcAft>
                <a:spcPts val="1200"/>
              </a:spcAft>
              <a:buSzPts val="1800"/>
              <a:buNone/>
            </a:pPr>
            <a:endParaRPr sz="2000" dirty="0">
              <a:solidFill>
                <a:srgbClr val="434A6D"/>
              </a:solidFill>
            </a:endParaRPr>
          </a:p>
        </p:txBody>
      </p:sp>
      <p:pic>
        <p:nvPicPr>
          <p:cNvPr id="150" name="Google Shape;150;p13"/>
          <p:cNvPicPr preferRelativeResize="0">
            <a:picLocks noGrp="1"/>
          </p:cNvPicPr>
          <p:nvPr>
            <p:ph type="pic" idx="2"/>
          </p:nvPr>
        </p:nvPicPr>
        <p:blipFill rotWithShape="1">
          <a:blip r:embed="rId4">
            <a:alphaModFix/>
          </a:blip>
          <a:srcRect t="12918" b="12918"/>
          <a:stretch/>
        </p:blipFill>
        <p:spPr>
          <a:xfrm>
            <a:off x="5839862" y="1086518"/>
            <a:ext cx="2992438" cy="3328988"/>
          </a:xfrm>
          <a:prstGeom prst="rect">
            <a:avLst/>
          </a:prstGeom>
          <a:solidFill>
            <a:schemeClr val="accent4"/>
          </a:solidFill>
          <a:ln w="25400" cap="flat" cmpd="sng">
            <a:solidFill>
              <a:srgbClr val="6B481B"/>
            </a:solidFill>
            <a:prstDash val="solid"/>
            <a:round/>
            <a:headEnd type="none" w="sm" len="sm"/>
            <a:tailEnd type="none" w="sm" len="sm"/>
          </a:ln>
          <a:effectLst>
            <a:outerShdw blurRad="57150" dist="19050" dir="5400000" algn="bl" rotWithShape="0">
              <a:srgbClr val="000000">
                <a:alpha val="49803"/>
              </a:srgbClr>
            </a:outerShdw>
          </a:effectLst>
        </p:spPr>
      </p:pic>
      <p:sp>
        <p:nvSpPr>
          <p:cNvPr id="2" name="Rectangle 1">
            <a:extLst>
              <a:ext uri="{FF2B5EF4-FFF2-40B4-BE49-F238E27FC236}">
                <a16:creationId xmlns:a16="http://schemas.microsoft.com/office/drawing/2014/main" id="{B883E3EA-64E3-5A55-0CC8-06A39BA8A34D}"/>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4"/>
        <p:cNvGrpSpPr/>
        <p:nvPr/>
      </p:nvGrpSpPr>
      <p:grpSpPr>
        <a:xfrm>
          <a:off x="0" y="0"/>
          <a:ext cx="0" cy="0"/>
          <a:chOff x="0" y="0"/>
          <a:chExt cx="0" cy="0"/>
        </a:xfrm>
      </p:grpSpPr>
      <p:sp>
        <p:nvSpPr>
          <p:cNvPr id="155" name="Google Shape;155;p14"/>
          <p:cNvSpPr/>
          <p:nvPr/>
        </p:nvSpPr>
        <p:spPr>
          <a:xfrm>
            <a:off x="342925" y="97820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14"/>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a:solidFill>
                  <a:srgbClr val="151E49"/>
                </a:solidFill>
                <a:latin typeface="Bebas Neue"/>
                <a:ea typeface="Bebas Neue"/>
                <a:cs typeface="Bebas Neue"/>
                <a:sym typeface="Bebas Neue"/>
              </a:rPr>
              <a:t>When  a problem arises:</a:t>
            </a:r>
            <a:endParaRPr>
              <a:latin typeface="Bebas Neue"/>
              <a:ea typeface="Bebas Neue"/>
              <a:cs typeface="Bebas Neue"/>
              <a:sym typeface="Bebas Neue"/>
            </a:endParaRPr>
          </a:p>
        </p:txBody>
      </p:sp>
      <p:sp>
        <p:nvSpPr>
          <p:cNvPr id="157" name="Google Shape;157;p14"/>
          <p:cNvSpPr txBox="1">
            <a:spLocks noGrp="1"/>
          </p:cNvSpPr>
          <p:nvPr>
            <p:ph type="body" idx="1"/>
          </p:nvPr>
        </p:nvSpPr>
        <p:spPr>
          <a:xfrm>
            <a:off x="356521" y="1111442"/>
            <a:ext cx="5181513" cy="3519814"/>
          </a:xfrm>
          <a:prstGeom prst="rect">
            <a:avLst/>
          </a:prstGeom>
          <a:noFill/>
          <a:ln>
            <a:noFill/>
          </a:ln>
        </p:spPr>
        <p:txBody>
          <a:bodyPr spcFirstLastPara="1" wrap="square" lIns="91425" tIns="91425" rIns="91425" bIns="91425" anchor="t" anchorCtr="0">
            <a:normAutofit fontScale="77500" lnSpcReduction="20000"/>
          </a:bodyPr>
          <a:lstStyle/>
          <a:p>
            <a:pPr marL="457200" lvl="0" indent="-457200" algn="l" rtl="0">
              <a:lnSpc>
                <a:spcPct val="115000"/>
              </a:lnSpc>
              <a:spcBef>
                <a:spcPts val="0"/>
              </a:spcBef>
              <a:spcAft>
                <a:spcPts val="0"/>
              </a:spcAft>
              <a:buSzPct val="116129"/>
              <a:buAutoNum type="arabicPeriod"/>
            </a:pPr>
            <a:r>
              <a:rPr lang="en-US" sz="2000">
                <a:solidFill>
                  <a:schemeClr val="dk1"/>
                </a:solidFill>
              </a:rPr>
              <a:t>Identify the problem</a:t>
            </a:r>
            <a:endParaRPr/>
          </a:p>
          <a:p>
            <a:pPr marL="457200" lvl="0" indent="-457200" algn="l" rtl="0">
              <a:lnSpc>
                <a:spcPct val="114999"/>
              </a:lnSpc>
              <a:spcBef>
                <a:spcPts val="1200"/>
              </a:spcBef>
              <a:spcAft>
                <a:spcPts val="0"/>
              </a:spcAft>
              <a:buSzPct val="116129"/>
              <a:buAutoNum type="arabicPeriod"/>
            </a:pPr>
            <a:r>
              <a:rPr lang="en-US" sz="2000">
                <a:solidFill>
                  <a:schemeClr val="dk1"/>
                </a:solidFill>
              </a:rPr>
              <a:t>Identify the outcome.</a:t>
            </a:r>
            <a:endParaRPr/>
          </a:p>
          <a:p>
            <a:pPr marL="457200" lvl="0" indent="-457200" algn="l" rtl="0">
              <a:lnSpc>
                <a:spcPct val="114999"/>
              </a:lnSpc>
              <a:spcBef>
                <a:spcPts val="1200"/>
              </a:spcBef>
              <a:spcAft>
                <a:spcPts val="0"/>
              </a:spcAft>
              <a:buSzPct val="116129"/>
              <a:buAutoNum type="arabicPeriod"/>
            </a:pPr>
            <a:r>
              <a:rPr lang="en-US" sz="2000">
                <a:solidFill>
                  <a:schemeClr val="dk1"/>
                </a:solidFill>
              </a:rPr>
              <a:t>What are the desired behaviors?</a:t>
            </a:r>
            <a:endParaRPr/>
          </a:p>
          <a:p>
            <a:pPr marL="457200" lvl="0" indent="-457200" algn="l" rtl="0">
              <a:lnSpc>
                <a:spcPct val="114999"/>
              </a:lnSpc>
              <a:spcBef>
                <a:spcPts val="1200"/>
              </a:spcBef>
              <a:spcAft>
                <a:spcPts val="0"/>
              </a:spcAft>
              <a:buSzPct val="116129"/>
              <a:buAutoNum type="arabicPeriod"/>
            </a:pPr>
            <a:r>
              <a:rPr lang="en-US" sz="2000">
                <a:solidFill>
                  <a:schemeClr val="dk1"/>
                </a:solidFill>
              </a:rPr>
              <a:t>What knowledge, skills, and dispositions does the apprentice need to meet the desired outcomes?</a:t>
            </a:r>
            <a:endParaRPr/>
          </a:p>
          <a:p>
            <a:pPr marL="457200" lvl="0" indent="-457200" algn="l" rtl="0">
              <a:lnSpc>
                <a:spcPct val="114999"/>
              </a:lnSpc>
              <a:spcBef>
                <a:spcPts val="1200"/>
              </a:spcBef>
              <a:spcAft>
                <a:spcPts val="0"/>
              </a:spcAft>
              <a:buSzPct val="116129"/>
              <a:buAutoNum type="arabicPeriod"/>
            </a:pPr>
            <a:r>
              <a:rPr lang="en-US" sz="2000">
                <a:solidFill>
                  <a:schemeClr val="dk1"/>
                </a:solidFill>
              </a:rPr>
              <a:t>What strategies can you use to promote the apprentice's growth?</a:t>
            </a:r>
            <a:endParaRPr/>
          </a:p>
          <a:p>
            <a:pPr marL="457200" lvl="0" indent="-457200" algn="l" rtl="0">
              <a:lnSpc>
                <a:spcPct val="114999"/>
              </a:lnSpc>
              <a:spcBef>
                <a:spcPts val="1200"/>
              </a:spcBef>
              <a:spcAft>
                <a:spcPts val="1200"/>
              </a:spcAft>
              <a:buSzPct val="116129"/>
              <a:buAutoNum type="arabicPeriod"/>
            </a:pPr>
            <a:r>
              <a:rPr lang="en-US" sz="2000">
                <a:solidFill>
                  <a:schemeClr val="dk1"/>
                </a:solidFill>
              </a:rPr>
              <a:t>What resources does the apprentice need in order to successfully carry out these strategies?</a:t>
            </a:r>
            <a:endParaRPr/>
          </a:p>
        </p:txBody>
      </p:sp>
      <p:pic>
        <p:nvPicPr>
          <p:cNvPr id="158" name="Google Shape;158;p14" descr="A road leading to mountains&#10;&#10;Description automatically generated"/>
          <p:cNvPicPr preferRelativeResize="0">
            <a:picLocks noGrp="1"/>
          </p:cNvPicPr>
          <p:nvPr>
            <p:ph type="pic" idx="2"/>
          </p:nvPr>
        </p:nvPicPr>
        <p:blipFill rotWithShape="1">
          <a:blip r:embed="rId4">
            <a:alphaModFix/>
          </a:blip>
          <a:srcRect l="20052" r="20051"/>
          <a:stretch/>
        </p:blipFill>
        <p:spPr>
          <a:xfrm>
            <a:off x="5786438" y="1111250"/>
            <a:ext cx="2990850" cy="3328988"/>
          </a:xfrm>
          <a:prstGeom prst="rect">
            <a:avLst/>
          </a:prstGeom>
          <a:noFill/>
          <a:ln w="28575" cap="flat" cmpd="sng">
            <a:solidFill>
              <a:srgbClr val="F6BD0F"/>
            </a:solidFill>
            <a:prstDash val="solid"/>
            <a:round/>
            <a:headEnd type="none" w="sm" len="sm"/>
            <a:tailEnd type="none" w="sm" len="sm"/>
          </a:ln>
          <a:effectLst>
            <a:outerShdw blurRad="57150" dist="19050" dir="5400000" algn="bl" rotWithShape="0">
              <a:srgbClr val="000000">
                <a:alpha val="49803"/>
              </a:srgbClr>
            </a:outerShdw>
          </a:effectLst>
        </p:spPr>
      </p:pic>
      <p:sp>
        <p:nvSpPr>
          <p:cNvPr id="2" name="Rectangle 1">
            <a:extLst>
              <a:ext uri="{FF2B5EF4-FFF2-40B4-BE49-F238E27FC236}">
                <a16:creationId xmlns:a16="http://schemas.microsoft.com/office/drawing/2014/main" id="{21E137D5-1BD3-F0B2-88DF-5FEADA45E9C8}"/>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2"/>
        <p:cNvGrpSpPr/>
        <p:nvPr/>
      </p:nvGrpSpPr>
      <p:grpSpPr>
        <a:xfrm>
          <a:off x="0" y="0"/>
          <a:ext cx="0" cy="0"/>
          <a:chOff x="0" y="0"/>
          <a:chExt cx="0" cy="0"/>
        </a:xfrm>
      </p:grpSpPr>
      <p:sp>
        <p:nvSpPr>
          <p:cNvPr id="163" name="Google Shape;163;p15"/>
          <p:cNvSpPr/>
          <p:nvPr/>
        </p:nvSpPr>
        <p:spPr>
          <a:xfrm>
            <a:off x="3628800" y="1034714"/>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 name="Google Shape;164;p15"/>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a:solidFill>
                  <a:srgbClr val="151E49"/>
                </a:solidFill>
                <a:latin typeface="Bebas Neue"/>
                <a:ea typeface="Bebas Neue"/>
                <a:cs typeface="Bebas Neue"/>
                <a:sym typeface="Bebas Neue"/>
              </a:rPr>
              <a:t>Check for Understanding</a:t>
            </a:r>
            <a:endParaRPr/>
          </a:p>
        </p:txBody>
      </p:sp>
      <p:pic>
        <p:nvPicPr>
          <p:cNvPr id="165" name="Google Shape;165;p15" descr="Speech Bubble | Free Stock Photo | Illustration of a cartoon ..."/>
          <p:cNvPicPr preferRelativeResize="0">
            <a:picLocks noGrp="1"/>
          </p:cNvPicPr>
          <p:nvPr>
            <p:ph type="pic" idx="2"/>
          </p:nvPr>
        </p:nvPicPr>
        <p:blipFill rotWithShape="1">
          <a:blip r:embed="rId4">
            <a:alphaModFix/>
          </a:blip>
          <a:srcRect l="5076" r="5076"/>
          <a:stretch/>
        </p:blipFill>
        <p:spPr>
          <a:xfrm>
            <a:off x="397155" y="1100707"/>
            <a:ext cx="2991599" cy="3329699"/>
          </a:xfrm>
          <a:prstGeom prst="rect">
            <a:avLst/>
          </a:prstGeom>
          <a:solidFill>
            <a:schemeClr val="accent4"/>
          </a:solidFill>
          <a:ln w="25400" cap="flat" cmpd="sng">
            <a:solidFill>
              <a:srgbClr val="6B481B"/>
            </a:solidFill>
            <a:prstDash val="solid"/>
            <a:round/>
            <a:headEnd type="none" w="sm" len="sm"/>
            <a:tailEnd type="none" w="sm" len="sm"/>
          </a:ln>
          <a:effectLst>
            <a:outerShdw blurRad="57150" dist="19050" dir="5400000" algn="bl" rotWithShape="0">
              <a:srgbClr val="000000">
                <a:alpha val="49803"/>
              </a:srgbClr>
            </a:outerShdw>
          </a:effectLst>
        </p:spPr>
      </p:pic>
      <p:sp>
        <p:nvSpPr>
          <p:cNvPr id="166" name="Google Shape;166;p15"/>
          <p:cNvSpPr txBox="1">
            <a:spLocks noGrp="1"/>
          </p:cNvSpPr>
          <p:nvPr>
            <p:ph type="body" idx="1"/>
          </p:nvPr>
        </p:nvSpPr>
        <p:spPr>
          <a:xfrm>
            <a:off x="3629898" y="1129149"/>
            <a:ext cx="5202402" cy="3422232"/>
          </a:xfrm>
          <a:prstGeom prst="rect">
            <a:avLst/>
          </a:prstGeom>
          <a:noFill/>
          <a:ln>
            <a:noFill/>
          </a:ln>
        </p:spPr>
        <p:txBody>
          <a:bodyPr spcFirstLastPara="1" wrap="square" lIns="91425" tIns="91425" rIns="91425" bIns="91425" anchor="t" anchorCtr="0">
            <a:normAutofit/>
          </a:bodyPr>
          <a:lstStyle/>
          <a:p>
            <a:pPr marL="114300" lvl="0" indent="0" algn="l" rtl="0">
              <a:lnSpc>
                <a:spcPct val="115000"/>
              </a:lnSpc>
              <a:spcBef>
                <a:spcPts val="0"/>
              </a:spcBef>
              <a:spcAft>
                <a:spcPts val="0"/>
              </a:spcAft>
              <a:buSzPts val="1800"/>
              <a:buNone/>
            </a:pPr>
            <a:endParaRPr sz="2000"/>
          </a:p>
          <a:p>
            <a:pPr marL="114300" lvl="0" indent="0" algn="l" rtl="0">
              <a:lnSpc>
                <a:spcPct val="114999"/>
              </a:lnSpc>
              <a:spcBef>
                <a:spcPts val="0"/>
              </a:spcBef>
              <a:spcAft>
                <a:spcPts val="0"/>
              </a:spcAft>
              <a:buSzPts val="1800"/>
              <a:buNone/>
            </a:pPr>
            <a:r>
              <a:rPr lang="en-US" sz="2000"/>
              <a:t>Share one of the steps that you </a:t>
            </a:r>
            <a:r>
              <a:rPr lang="en-US" sz="2000" u="sng"/>
              <a:t>have not </a:t>
            </a:r>
            <a:r>
              <a:rPr lang="en-US" sz="2000"/>
              <a:t>engaged with in the past and provide an example of how you could use it.</a:t>
            </a:r>
            <a:endParaRPr/>
          </a:p>
          <a:p>
            <a:pPr marL="457200" lvl="0" indent="-228600" algn="l" rtl="0">
              <a:lnSpc>
                <a:spcPct val="114999"/>
              </a:lnSpc>
              <a:spcBef>
                <a:spcPts val="0"/>
              </a:spcBef>
              <a:spcAft>
                <a:spcPts val="0"/>
              </a:spcAft>
              <a:buSzPts val="1800"/>
              <a:buNone/>
            </a:pPr>
            <a:endParaRPr/>
          </a:p>
        </p:txBody>
      </p:sp>
      <p:sp>
        <p:nvSpPr>
          <p:cNvPr id="2" name="Rectangle 1">
            <a:extLst>
              <a:ext uri="{FF2B5EF4-FFF2-40B4-BE49-F238E27FC236}">
                <a16:creationId xmlns:a16="http://schemas.microsoft.com/office/drawing/2014/main" id="{13111448-AA55-E930-BAAD-A82B34A250DA}"/>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0"/>
        <p:cNvGrpSpPr/>
        <p:nvPr/>
      </p:nvGrpSpPr>
      <p:grpSpPr>
        <a:xfrm>
          <a:off x="0" y="0"/>
          <a:ext cx="0" cy="0"/>
          <a:chOff x="0" y="0"/>
          <a:chExt cx="0" cy="0"/>
        </a:xfrm>
      </p:grpSpPr>
      <p:sp>
        <p:nvSpPr>
          <p:cNvPr id="171" name="Google Shape;171;p16"/>
          <p:cNvSpPr txBox="1"/>
          <p:nvPr/>
        </p:nvSpPr>
        <p:spPr>
          <a:xfrm>
            <a:off x="637932" y="578710"/>
            <a:ext cx="8083943" cy="268069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20" b="0" i="0" u="none" strike="noStrike" cap="none" dirty="0">
                <a:solidFill>
                  <a:srgbClr val="000000"/>
                </a:solidFill>
                <a:latin typeface="Bebas Neue"/>
                <a:ea typeface="Bebas Neue"/>
                <a:cs typeface="Bebas Neue"/>
                <a:sym typeface="Bebas Neue"/>
              </a:rPr>
              <a:t>Final thoughts:</a:t>
            </a:r>
            <a:endParaRPr dirty="0"/>
          </a:p>
          <a:p>
            <a:pPr marL="457200" marR="0" lvl="0" indent="-457200" algn="l" rtl="0">
              <a:lnSpc>
                <a:spcPct val="100000"/>
              </a:lnSpc>
              <a:spcBef>
                <a:spcPts val="0"/>
              </a:spcBef>
              <a:spcAft>
                <a:spcPts val="0"/>
              </a:spcAft>
              <a:buClr>
                <a:srgbClr val="000000"/>
              </a:buClr>
              <a:buSzPts val="2800"/>
              <a:buFont typeface="Arial"/>
              <a:buChar char="•"/>
            </a:pPr>
            <a:r>
              <a:rPr lang="en-US" sz="2800" b="0" i="0" u="none" strike="noStrike" cap="none" dirty="0">
                <a:solidFill>
                  <a:srgbClr val="000000"/>
                </a:solidFill>
                <a:latin typeface="Arial"/>
                <a:ea typeface="Arial"/>
                <a:cs typeface="Arial"/>
                <a:sym typeface="Arial"/>
              </a:rPr>
              <a:t>Use your meetings effectively.</a:t>
            </a:r>
            <a:endParaRPr dirty="0"/>
          </a:p>
          <a:p>
            <a:pPr marL="457200" marR="0" lvl="0" indent="-457200" algn="l" rtl="0">
              <a:lnSpc>
                <a:spcPct val="100000"/>
              </a:lnSpc>
              <a:spcBef>
                <a:spcPts val="0"/>
              </a:spcBef>
              <a:spcAft>
                <a:spcPts val="0"/>
              </a:spcAft>
              <a:buClr>
                <a:srgbClr val="000000"/>
              </a:buClr>
              <a:buSzPts val="2800"/>
              <a:buFont typeface="Arial"/>
              <a:buChar char="•"/>
            </a:pPr>
            <a:r>
              <a:rPr lang="en-US" sz="2800" b="0" i="0" u="none" strike="noStrike" cap="none" dirty="0">
                <a:solidFill>
                  <a:srgbClr val="000000"/>
                </a:solidFill>
                <a:latin typeface="Arial"/>
                <a:ea typeface="Arial"/>
                <a:cs typeface="Arial"/>
                <a:sym typeface="Arial"/>
              </a:rPr>
              <a:t>Sometimes assisting the apprentice may mean acknowledging our own weaknesses.</a:t>
            </a:r>
            <a:endParaRPr dirty="0"/>
          </a:p>
          <a:p>
            <a:pPr marL="457200" marR="0" lvl="0" indent="-457200" algn="l" rtl="0">
              <a:lnSpc>
                <a:spcPct val="100000"/>
              </a:lnSpc>
              <a:spcBef>
                <a:spcPts val="0"/>
              </a:spcBef>
              <a:spcAft>
                <a:spcPts val="0"/>
              </a:spcAft>
              <a:buClr>
                <a:srgbClr val="000000"/>
              </a:buClr>
              <a:buSzPts val="2800"/>
              <a:buFont typeface="Arial"/>
              <a:buChar char="•"/>
            </a:pPr>
            <a:r>
              <a:rPr lang="en-US" sz="2800" b="0" i="0" u="none" strike="noStrike" cap="none" dirty="0">
                <a:solidFill>
                  <a:srgbClr val="000000"/>
                </a:solidFill>
                <a:latin typeface="Arial"/>
                <a:ea typeface="Arial"/>
                <a:cs typeface="Arial"/>
                <a:sym typeface="Arial"/>
              </a:rPr>
              <a:t>Focus on the positive and your apprentice will     		    improve!</a:t>
            </a:r>
            <a:endParaRPr dirty="0"/>
          </a:p>
        </p:txBody>
      </p:sp>
      <p:sp>
        <p:nvSpPr>
          <p:cNvPr id="2" name="Rectangle 1">
            <a:extLst>
              <a:ext uri="{FF2B5EF4-FFF2-40B4-BE49-F238E27FC236}">
                <a16:creationId xmlns:a16="http://schemas.microsoft.com/office/drawing/2014/main" id="{0319107F-A92C-60AA-F11A-CD17277413D9}"/>
              </a:ext>
            </a:extLst>
          </p:cNvPr>
          <p:cNvSpPr/>
          <p:nvPr/>
        </p:nvSpPr>
        <p:spPr>
          <a:xfrm>
            <a:off x="159798" y="4444181"/>
            <a:ext cx="2689934" cy="59301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5"/>
        <p:cNvGrpSpPr/>
        <p:nvPr/>
      </p:nvGrpSpPr>
      <p:grpSpPr>
        <a:xfrm>
          <a:off x="0" y="0"/>
          <a:ext cx="0" cy="0"/>
          <a:chOff x="0" y="0"/>
          <a:chExt cx="0" cy="0"/>
        </a:xfrm>
      </p:grpSpPr>
      <p:sp>
        <p:nvSpPr>
          <p:cNvPr id="176" name="Google Shape;176;g37daab15465_0_0"/>
          <p:cNvSpPr/>
          <p:nvPr/>
        </p:nvSpPr>
        <p:spPr>
          <a:xfrm>
            <a:off x="308625" y="369550"/>
            <a:ext cx="4054800" cy="629700"/>
          </a:xfrm>
          <a:prstGeom prst="snip1Rect">
            <a:avLst>
              <a:gd name="adj" fmla="val 16667"/>
            </a:avLst>
          </a:prstGeom>
          <a:gradFill>
            <a:gsLst>
              <a:gs pos="0">
                <a:srgbClr val="FFF6DB"/>
              </a:gs>
              <a:gs pos="100000">
                <a:srgbClr val="FAD15C"/>
              </a:gs>
            </a:gsLst>
            <a:lin ang="5400012" scaled="0"/>
          </a:gradFill>
          <a:ln>
            <a:noFill/>
          </a:ln>
          <a:effectLst>
            <a:outerShdw blurRad="57150" dist="19050" dir="5400000" algn="bl" rotWithShape="0">
              <a:srgbClr val="000000">
                <a:alpha val="498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g37daab15465_0_0"/>
          <p:cNvSpPr txBox="1">
            <a:spLocks noGrp="1"/>
          </p:cNvSpPr>
          <p:nvPr>
            <p:ph type="title"/>
          </p:nvPr>
        </p:nvSpPr>
        <p:spPr>
          <a:xfrm>
            <a:off x="412975" y="369550"/>
            <a:ext cx="3813300" cy="629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990"/>
              <a:buNone/>
            </a:pPr>
            <a:r>
              <a:rPr lang="en-US" sz="2820">
                <a:solidFill>
                  <a:srgbClr val="151E49"/>
                </a:solidFill>
                <a:latin typeface="Bebas Neue"/>
                <a:ea typeface="Bebas Neue"/>
                <a:cs typeface="Bebas Neue"/>
                <a:sym typeface="Bebas Neue"/>
              </a:rPr>
              <a:t>Wrap-up</a:t>
            </a:r>
            <a:endParaRPr sz="2820">
              <a:solidFill>
                <a:srgbClr val="151E49"/>
              </a:solidFill>
              <a:latin typeface="Bebas Neue"/>
              <a:ea typeface="Bebas Neue"/>
              <a:cs typeface="Bebas Neue"/>
              <a:sym typeface="Bebas Neue"/>
            </a:endParaRPr>
          </a:p>
        </p:txBody>
      </p:sp>
      <p:sp>
        <p:nvSpPr>
          <p:cNvPr id="178" name="Google Shape;178;g37daab15465_0_0"/>
          <p:cNvSpPr txBox="1"/>
          <p:nvPr/>
        </p:nvSpPr>
        <p:spPr>
          <a:xfrm>
            <a:off x="1525900" y="1132500"/>
            <a:ext cx="5040600" cy="745800"/>
          </a:xfrm>
          <a:prstGeom prst="rect">
            <a:avLst/>
          </a:prstGeom>
          <a:noFill/>
          <a:ln>
            <a:noFill/>
          </a:ln>
          <a:effectLst>
            <a:outerShdw blurRad="57150" dist="19050" dir="5400000" algn="bl" rotWithShape="0">
              <a:srgbClr val="000000">
                <a:alpha val="2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US" sz="1800" b="0" i="0" u="none" strike="noStrike" cap="none">
                <a:solidFill>
                  <a:schemeClr val="lt1"/>
                </a:solidFill>
                <a:latin typeface="Arial"/>
                <a:ea typeface="Arial"/>
                <a:cs typeface="Arial"/>
                <a:sym typeface="Arial"/>
              </a:rPr>
              <a:t>Next session</a:t>
            </a:r>
            <a:r>
              <a:rPr lang="en-US" sz="1800">
                <a:solidFill>
                  <a:schemeClr val="lt1"/>
                </a:solidFill>
              </a:rPr>
              <a:t>:_______________</a:t>
            </a:r>
            <a:r>
              <a:rPr lang="en-US" sz="1800" b="0" i="0" u="none" strike="noStrike" cap="none">
                <a:solidFill>
                  <a:schemeClr val="lt1"/>
                </a:solidFill>
                <a:latin typeface="Arial"/>
                <a:ea typeface="Arial"/>
                <a:cs typeface="Arial"/>
                <a:sym typeface="Arial"/>
              </a:rPr>
              <a:t> </a:t>
            </a:r>
            <a:endParaRPr/>
          </a:p>
          <a:p>
            <a:pPr marL="342900" marR="0" lvl="0" indent="-24130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lt1"/>
              </a:solidFill>
              <a:latin typeface="Arial"/>
              <a:ea typeface="Arial"/>
              <a:cs typeface="Arial"/>
              <a:sym typeface="Arial"/>
            </a:endParaRPr>
          </a:p>
        </p:txBody>
      </p:sp>
      <p:sp>
        <p:nvSpPr>
          <p:cNvPr id="179" name="Google Shape;179;g37daab15465_0_0"/>
          <p:cNvSpPr txBox="1"/>
          <p:nvPr/>
        </p:nvSpPr>
        <p:spPr>
          <a:xfrm>
            <a:off x="1525900" y="2276781"/>
            <a:ext cx="5040600" cy="667800"/>
          </a:xfrm>
          <a:prstGeom prst="rect">
            <a:avLst/>
          </a:prstGeom>
          <a:noFill/>
          <a:ln>
            <a:noFill/>
          </a:ln>
          <a:effectLst>
            <a:outerShdw blurRad="57150" dist="19050" dir="5400000" algn="bl" rotWithShape="0">
              <a:srgbClr val="000000">
                <a:alpha val="2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US" sz="1800">
                <a:solidFill>
                  <a:srgbClr val="FFFFFF"/>
                </a:solidFill>
              </a:rPr>
              <a:t>Location/Link:________________</a:t>
            </a:r>
            <a:endParaRPr sz="2000" b="0" i="0" u="none" strike="noStrike" cap="none">
              <a:solidFill>
                <a:srgbClr val="000000"/>
              </a:solidFill>
              <a:latin typeface="Quattrocento Sans"/>
              <a:ea typeface="Quattrocento Sans"/>
              <a:cs typeface="Quattrocento Sans"/>
              <a:sym typeface="Quattrocento Sans"/>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lt1"/>
              </a:solidFill>
              <a:latin typeface="Arial"/>
              <a:ea typeface="Arial"/>
              <a:cs typeface="Arial"/>
              <a:sym typeface="Arial"/>
            </a:endParaRPr>
          </a:p>
        </p:txBody>
      </p:sp>
      <p:sp>
        <p:nvSpPr>
          <p:cNvPr id="180" name="Google Shape;180;g37daab15465_0_0"/>
          <p:cNvSpPr txBox="1"/>
          <p:nvPr/>
        </p:nvSpPr>
        <p:spPr>
          <a:xfrm>
            <a:off x="1525900" y="3265200"/>
            <a:ext cx="5375100" cy="745800"/>
          </a:xfrm>
          <a:prstGeom prst="rect">
            <a:avLst/>
          </a:prstGeom>
          <a:noFill/>
          <a:ln>
            <a:noFill/>
          </a:ln>
          <a:effectLst>
            <a:outerShdw blurRad="57150" dist="19050" dir="5400000" algn="bl" rotWithShape="0">
              <a:srgbClr val="000000">
                <a:alpha val="2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br>
              <a:rPr lang="en-US" sz="1800" b="0" i="0" u="none" strike="noStrike" cap="none">
                <a:solidFill>
                  <a:schemeClr val="lt1"/>
                </a:solidFill>
                <a:latin typeface="Arial"/>
                <a:ea typeface="Arial"/>
                <a:cs typeface="Arial"/>
                <a:sym typeface="Arial"/>
              </a:rPr>
            </a:br>
            <a:r>
              <a:rPr lang="en-US" sz="1800" b="0" i="0" u="none" strike="noStrike" cap="none">
                <a:solidFill>
                  <a:schemeClr val="lt1"/>
                </a:solidFill>
                <a:latin typeface="Arial"/>
                <a:ea typeface="Arial"/>
                <a:cs typeface="Arial"/>
                <a:sym typeface="Arial"/>
              </a:rPr>
              <a:t>Questions? </a:t>
            </a:r>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lt1"/>
              </a:solidFill>
              <a:latin typeface="Arial"/>
              <a:ea typeface="Arial"/>
              <a:cs typeface="Arial"/>
              <a:sym typeface="Arial"/>
            </a:endParaRPr>
          </a:p>
        </p:txBody>
      </p:sp>
      <p:sp>
        <p:nvSpPr>
          <p:cNvPr id="2" name="Rectangle 1">
            <a:extLst>
              <a:ext uri="{FF2B5EF4-FFF2-40B4-BE49-F238E27FC236}">
                <a16:creationId xmlns:a16="http://schemas.microsoft.com/office/drawing/2014/main" id="{0C1336BB-73F5-1B5E-3370-E0BF33307DC7}"/>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4"/>
        <p:cNvGrpSpPr/>
        <p:nvPr/>
      </p:nvGrpSpPr>
      <p:grpSpPr>
        <a:xfrm>
          <a:off x="0" y="0"/>
          <a:ext cx="0" cy="0"/>
          <a:chOff x="0" y="0"/>
          <a:chExt cx="0" cy="0"/>
        </a:xfrm>
      </p:grpSpPr>
      <p:sp>
        <p:nvSpPr>
          <p:cNvPr id="185" name="Google Shape;185;p18"/>
          <p:cNvSpPr/>
          <p:nvPr/>
        </p:nvSpPr>
        <p:spPr>
          <a:xfrm>
            <a:off x="342924" y="978200"/>
            <a:ext cx="8444555"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 name="Google Shape;186;p18"/>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a:solidFill>
                  <a:srgbClr val="151E49"/>
                </a:solidFill>
                <a:latin typeface="Bebas Neue"/>
                <a:ea typeface="Bebas Neue"/>
                <a:cs typeface="Bebas Neue"/>
                <a:sym typeface="Bebas Neue"/>
              </a:rPr>
              <a:t>Resource Page</a:t>
            </a:r>
            <a:endParaRPr>
              <a:latin typeface="Bebas Neue"/>
              <a:ea typeface="Bebas Neue"/>
              <a:cs typeface="Bebas Neue"/>
              <a:sym typeface="Bebas Neue"/>
            </a:endParaRPr>
          </a:p>
        </p:txBody>
      </p:sp>
      <p:sp>
        <p:nvSpPr>
          <p:cNvPr id="187" name="Google Shape;187;p18"/>
          <p:cNvSpPr txBox="1">
            <a:spLocks noGrp="1"/>
          </p:cNvSpPr>
          <p:nvPr>
            <p:ph type="body" idx="1"/>
          </p:nvPr>
        </p:nvSpPr>
        <p:spPr>
          <a:xfrm>
            <a:off x="356521" y="1111442"/>
            <a:ext cx="8444555" cy="3519814"/>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r>
              <a:rPr lang="en-US" sz="2800">
                <a:solidFill>
                  <a:srgbClr val="000000"/>
                </a:solidFill>
              </a:rPr>
              <a:t>Abrams, J.B. (2009) </a:t>
            </a:r>
            <a:r>
              <a:rPr lang="en-US" sz="2800" i="1">
                <a:solidFill>
                  <a:srgbClr val="000000"/>
                </a:solidFill>
              </a:rPr>
              <a:t>Having hard conversations</a:t>
            </a:r>
            <a:r>
              <a:rPr lang="en-US" sz="2800">
                <a:solidFill>
                  <a:srgbClr val="000000"/>
                </a:solidFill>
              </a:rPr>
              <a:t>. Corwin.</a:t>
            </a:r>
            <a:endParaRPr sz="2800" b="0" i="0" u="none" strike="noStrike">
              <a:solidFill>
                <a:srgbClr val="000000"/>
              </a:solidFill>
            </a:endParaRPr>
          </a:p>
          <a:p>
            <a:pPr marL="457200" lvl="0" indent="-342900" algn="l" rtl="0">
              <a:lnSpc>
                <a:spcPct val="115000"/>
              </a:lnSpc>
              <a:spcBef>
                <a:spcPts val="1200"/>
              </a:spcBef>
              <a:spcAft>
                <a:spcPts val="1200"/>
              </a:spcAft>
              <a:buSzPts val="1800"/>
              <a:buNone/>
            </a:pPr>
            <a:endParaRPr sz="2000">
              <a:solidFill>
                <a:schemeClr val="dk1"/>
              </a:solidFill>
            </a:endParaRPr>
          </a:p>
        </p:txBody>
      </p:sp>
      <p:sp>
        <p:nvSpPr>
          <p:cNvPr id="2" name="Rectangle 1">
            <a:extLst>
              <a:ext uri="{FF2B5EF4-FFF2-40B4-BE49-F238E27FC236}">
                <a16:creationId xmlns:a16="http://schemas.microsoft.com/office/drawing/2014/main" id="{2394DA6A-D556-7D92-B382-E42C2E3F7A96}"/>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1"/>
        <p:cNvGrpSpPr/>
        <p:nvPr/>
      </p:nvGrpSpPr>
      <p:grpSpPr>
        <a:xfrm>
          <a:off x="0" y="0"/>
          <a:ext cx="0" cy="0"/>
          <a:chOff x="0" y="0"/>
          <a:chExt cx="0" cy="0"/>
        </a:xfrm>
      </p:grpSpPr>
      <p:sp>
        <p:nvSpPr>
          <p:cNvPr id="192" name="Google Shape;192;g37daab15465_0_54"/>
          <p:cNvSpPr txBox="1"/>
          <p:nvPr/>
        </p:nvSpPr>
        <p:spPr>
          <a:xfrm>
            <a:off x="3400734" y="3016804"/>
            <a:ext cx="2146500" cy="954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t>Name, title, contact info</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br>
              <a:rPr lang="en-US"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pic>
        <p:nvPicPr>
          <p:cNvPr id="193" name="Google Shape;193;g37daab15465_0_54"/>
          <p:cNvPicPr preferRelativeResize="0"/>
          <p:nvPr/>
        </p:nvPicPr>
        <p:blipFill>
          <a:blip r:embed="rId4">
            <a:alphaModFix/>
          </a:blip>
          <a:stretch>
            <a:fillRect/>
          </a:stretch>
        </p:blipFill>
        <p:spPr>
          <a:xfrm>
            <a:off x="3372234" y="658845"/>
            <a:ext cx="2203479" cy="2203479"/>
          </a:xfrm>
          <a:prstGeom prst="rect">
            <a:avLst/>
          </a:prstGeom>
          <a:noFill/>
          <a:ln>
            <a:noFill/>
          </a:ln>
        </p:spPr>
      </p:pic>
      <p:sp>
        <p:nvSpPr>
          <p:cNvPr id="2" name="Rectangle 1">
            <a:extLst>
              <a:ext uri="{FF2B5EF4-FFF2-40B4-BE49-F238E27FC236}">
                <a16:creationId xmlns:a16="http://schemas.microsoft.com/office/drawing/2014/main" id="{791B6B0D-1A5B-FBD4-36D7-8796FA556527}"/>
              </a:ext>
            </a:extLst>
          </p:cNvPr>
          <p:cNvSpPr/>
          <p:nvPr/>
        </p:nvSpPr>
        <p:spPr>
          <a:xfrm>
            <a:off x="159798" y="4454013"/>
            <a:ext cx="2689934" cy="583184"/>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0"/>
        <p:cNvGrpSpPr/>
        <p:nvPr/>
      </p:nvGrpSpPr>
      <p:grpSpPr>
        <a:xfrm>
          <a:off x="0" y="0"/>
          <a:ext cx="0" cy="0"/>
          <a:chOff x="0" y="0"/>
          <a:chExt cx="0" cy="0"/>
        </a:xfrm>
      </p:grpSpPr>
      <p:sp>
        <p:nvSpPr>
          <p:cNvPr id="61" name="Google Shape;61;p2"/>
          <p:cNvSpPr txBox="1">
            <a:spLocks noGrp="1"/>
          </p:cNvSpPr>
          <p:nvPr>
            <p:ph type="body" idx="1"/>
          </p:nvPr>
        </p:nvSpPr>
        <p:spPr>
          <a:xfrm>
            <a:off x="311700" y="1478225"/>
            <a:ext cx="5594700" cy="2466000"/>
          </a:xfrm>
          <a:prstGeom prst="rect">
            <a:avLst/>
          </a:prstGeom>
          <a:noFill/>
          <a:ln>
            <a:noFill/>
          </a:ln>
          <a:effectLst>
            <a:outerShdw blurRad="57150" dist="19050" dir="5400000" algn="bl" rotWithShape="0">
              <a:srgbClr val="000000">
                <a:alpha val="29803"/>
              </a:srgbClr>
            </a:outerShdw>
          </a:effectLst>
        </p:spPr>
        <p:txBody>
          <a:bodyPr spcFirstLastPara="1" wrap="square" lIns="91425" tIns="91425" rIns="91425" bIns="91425" anchor="t" anchorCtr="0">
            <a:normAutofit/>
          </a:bodyPr>
          <a:lstStyle/>
          <a:p>
            <a:pPr marL="285750" lvl="0" indent="-285750" algn="l" rtl="0">
              <a:lnSpc>
                <a:spcPct val="115000"/>
              </a:lnSpc>
              <a:spcBef>
                <a:spcPts val="0"/>
              </a:spcBef>
              <a:spcAft>
                <a:spcPts val="0"/>
              </a:spcAft>
              <a:buSzPts val="1800"/>
              <a:buChar char="●"/>
            </a:pPr>
            <a:r>
              <a:rPr lang="en-US">
                <a:solidFill>
                  <a:schemeClr val="lt1"/>
                </a:solidFill>
              </a:rPr>
              <a:t>Preparing for conversations </a:t>
            </a:r>
            <a:endParaRPr/>
          </a:p>
          <a:p>
            <a:pPr marL="0" lvl="0" indent="0" algn="l" rtl="0">
              <a:lnSpc>
                <a:spcPct val="115000"/>
              </a:lnSpc>
              <a:spcBef>
                <a:spcPts val="0"/>
              </a:spcBef>
              <a:spcAft>
                <a:spcPts val="0"/>
              </a:spcAft>
              <a:buSzPts val="1800"/>
              <a:buNone/>
            </a:pPr>
            <a:endParaRPr>
              <a:solidFill>
                <a:schemeClr val="lt1"/>
              </a:solidFill>
            </a:endParaRPr>
          </a:p>
          <a:p>
            <a:pPr marL="285750" lvl="0" indent="-285750" algn="l" rtl="0">
              <a:lnSpc>
                <a:spcPct val="115000"/>
              </a:lnSpc>
              <a:spcBef>
                <a:spcPts val="0"/>
              </a:spcBef>
              <a:spcAft>
                <a:spcPts val="0"/>
              </a:spcAft>
              <a:buSzPts val="1800"/>
              <a:buChar char="●"/>
            </a:pPr>
            <a:r>
              <a:rPr lang="en-US">
                <a:solidFill>
                  <a:schemeClr val="lt1"/>
                </a:solidFill>
              </a:rPr>
              <a:t>Addressing competencies at the monthly/quarterly meetings</a:t>
            </a:r>
            <a:endParaRPr sz="1800">
              <a:solidFill>
                <a:schemeClr val="lt1"/>
              </a:solidFill>
            </a:endParaRPr>
          </a:p>
          <a:p>
            <a:pPr marL="257175" lvl="0" indent="-142875" algn="l" rtl="0">
              <a:lnSpc>
                <a:spcPct val="115000"/>
              </a:lnSpc>
              <a:spcBef>
                <a:spcPts val="0"/>
              </a:spcBef>
              <a:spcAft>
                <a:spcPts val="0"/>
              </a:spcAft>
              <a:buSzPts val="1800"/>
              <a:buFont typeface="Arial"/>
              <a:buNone/>
            </a:pPr>
            <a:endParaRPr sz="1800">
              <a:solidFill>
                <a:schemeClr val="lt1"/>
              </a:solidFill>
            </a:endParaRPr>
          </a:p>
          <a:p>
            <a:pPr marL="285750" lvl="0" indent="-285750" algn="l" rtl="0">
              <a:lnSpc>
                <a:spcPct val="115000"/>
              </a:lnSpc>
              <a:spcBef>
                <a:spcPts val="0"/>
              </a:spcBef>
              <a:spcAft>
                <a:spcPts val="0"/>
              </a:spcAft>
              <a:buSzPts val="1800"/>
              <a:buChar char="●"/>
            </a:pPr>
            <a:r>
              <a:rPr lang="en-US" sz="1800">
                <a:solidFill>
                  <a:schemeClr val="lt1"/>
                </a:solidFill>
              </a:rPr>
              <a:t>Session wrap-up</a:t>
            </a:r>
            <a:endParaRPr/>
          </a:p>
          <a:p>
            <a:pPr marL="0" lvl="0" indent="0" algn="l" rtl="0">
              <a:lnSpc>
                <a:spcPct val="115000"/>
              </a:lnSpc>
              <a:spcBef>
                <a:spcPts val="0"/>
              </a:spcBef>
              <a:spcAft>
                <a:spcPts val="1200"/>
              </a:spcAft>
              <a:buSzPts val="1800"/>
              <a:buNone/>
            </a:pPr>
            <a:endParaRPr sz="2100">
              <a:solidFill>
                <a:schemeClr val="lt1"/>
              </a:solidFill>
            </a:endParaRPr>
          </a:p>
        </p:txBody>
      </p:sp>
      <p:sp>
        <p:nvSpPr>
          <p:cNvPr id="62" name="Google Shape;62;p2"/>
          <p:cNvSpPr/>
          <p:nvPr/>
        </p:nvSpPr>
        <p:spPr>
          <a:xfrm>
            <a:off x="308625" y="369550"/>
            <a:ext cx="4054800" cy="629700"/>
          </a:xfrm>
          <a:prstGeom prst="snip1Rect">
            <a:avLst>
              <a:gd name="adj" fmla="val 16667"/>
            </a:avLst>
          </a:prstGeom>
          <a:gradFill>
            <a:gsLst>
              <a:gs pos="0">
                <a:srgbClr val="FFF6DB"/>
              </a:gs>
              <a:gs pos="100000">
                <a:srgbClr val="FAD15C"/>
              </a:gs>
            </a:gsLst>
            <a:lin ang="5400012" scaled="0"/>
          </a:gradFill>
          <a:ln>
            <a:noFill/>
          </a:ln>
          <a:effectLst>
            <a:outerShdw blurRad="57150" dist="19050" dir="5400000" algn="bl" rotWithShape="0">
              <a:srgbClr val="000000">
                <a:alpha val="49803"/>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 name="Google Shape;63;p2"/>
          <p:cNvSpPr txBox="1">
            <a:spLocks noGrp="1"/>
          </p:cNvSpPr>
          <p:nvPr>
            <p:ph type="title"/>
          </p:nvPr>
        </p:nvSpPr>
        <p:spPr>
          <a:xfrm>
            <a:off x="412975" y="369550"/>
            <a:ext cx="3813300" cy="629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990"/>
              <a:buNone/>
            </a:pPr>
            <a:r>
              <a:rPr lang="en-US" sz="2820">
                <a:solidFill>
                  <a:srgbClr val="151E49"/>
                </a:solidFill>
                <a:latin typeface="Bebas Neue"/>
                <a:ea typeface="Bebas Neue"/>
                <a:cs typeface="Bebas Neue"/>
                <a:sym typeface="Bebas Neue"/>
              </a:rPr>
              <a:t>Agenda</a:t>
            </a:r>
            <a:endParaRPr sz="2820">
              <a:solidFill>
                <a:srgbClr val="151E49"/>
              </a:solidFill>
              <a:latin typeface="Bebas Neue"/>
              <a:ea typeface="Bebas Neue"/>
              <a:cs typeface="Bebas Neue"/>
              <a:sym typeface="Bebas Neue"/>
            </a:endParaRPr>
          </a:p>
        </p:txBody>
      </p:sp>
      <p:sp>
        <p:nvSpPr>
          <p:cNvPr id="2" name="Rectangle 1">
            <a:extLst>
              <a:ext uri="{FF2B5EF4-FFF2-40B4-BE49-F238E27FC236}">
                <a16:creationId xmlns:a16="http://schemas.microsoft.com/office/drawing/2014/main" id="{CD951F7F-65DF-F0C7-478A-85276C3F9847}"/>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7"/>
        <p:cNvGrpSpPr/>
        <p:nvPr/>
      </p:nvGrpSpPr>
      <p:grpSpPr>
        <a:xfrm>
          <a:off x="0" y="0"/>
          <a:ext cx="0" cy="0"/>
          <a:chOff x="0" y="0"/>
          <a:chExt cx="0" cy="0"/>
        </a:xfrm>
      </p:grpSpPr>
      <p:sp>
        <p:nvSpPr>
          <p:cNvPr id="68" name="Google Shape;68;p3"/>
          <p:cNvSpPr/>
          <p:nvPr/>
        </p:nvSpPr>
        <p:spPr>
          <a:xfrm>
            <a:off x="342925" y="97820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 name="Google Shape;69;p3"/>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sz="2820">
                <a:solidFill>
                  <a:srgbClr val="151E49"/>
                </a:solidFill>
                <a:latin typeface="Bebas Neue"/>
                <a:ea typeface="Bebas Neue"/>
                <a:cs typeface="Bebas Neue"/>
                <a:sym typeface="Bebas Neue"/>
              </a:rPr>
              <a:t>How are you feeling today?</a:t>
            </a:r>
            <a:endParaRPr sz="2820">
              <a:solidFill>
                <a:srgbClr val="151E49"/>
              </a:solidFill>
              <a:latin typeface="Bebas Neue"/>
              <a:ea typeface="Bebas Neue"/>
              <a:cs typeface="Bebas Neue"/>
              <a:sym typeface="Bebas Neue"/>
            </a:endParaRPr>
          </a:p>
        </p:txBody>
      </p:sp>
      <p:sp>
        <p:nvSpPr>
          <p:cNvPr id="70" name="Google Shape;70;p3"/>
          <p:cNvSpPr txBox="1">
            <a:spLocks noGrp="1"/>
          </p:cNvSpPr>
          <p:nvPr>
            <p:ph type="body" idx="1"/>
          </p:nvPr>
        </p:nvSpPr>
        <p:spPr>
          <a:xfrm>
            <a:off x="367406" y="1067900"/>
            <a:ext cx="5154300" cy="3416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endParaRPr sz="2000">
              <a:solidFill>
                <a:srgbClr val="434A6D"/>
              </a:solidFill>
            </a:endParaRPr>
          </a:p>
          <a:p>
            <a:pPr marL="0" lvl="0" indent="0" algn="l" rtl="0">
              <a:lnSpc>
                <a:spcPct val="115000"/>
              </a:lnSpc>
              <a:spcBef>
                <a:spcPts val="1200"/>
              </a:spcBef>
              <a:spcAft>
                <a:spcPts val="0"/>
              </a:spcAft>
              <a:buSzPts val="1800"/>
              <a:buNone/>
            </a:pPr>
            <a:endParaRPr sz="2000">
              <a:solidFill>
                <a:srgbClr val="434A6D"/>
              </a:solidFill>
            </a:endParaRPr>
          </a:p>
          <a:p>
            <a:pPr marL="0" lvl="0" indent="0" algn="ctr" rtl="0">
              <a:lnSpc>
                <a:spcPct val="115000"/>
              </a:lnSpc>
              <a:spcBef>
                <a:spcPts val="1200"/>
              </a:spcBef>
              <a:spcAft>
                <a:spcPts val="1200"/>
              </a:spcAft>
              <a:buSzPts val="1800"/>
              <a:buNone/>
            </a:pPr>
            <a:r>
              <a:rPr lang="en-US" sz="2000">
                <a:solidFill>
                  <a:schemeClr val="dk1"/>
                </a:solidFill>
              </a:rPr>
              <a:t>Let us know how you are feeling about your apprentices' skills. </a:t>
            </a:r>
            <a:endParaRPr/>
          </a:p>
        </p:txBody>
      </p:sp>
      <p:pic>
        <p:nvPicPr>
          <p:cNvPr id="71" name="Google Shape;71;p3"/>
          <p:cNvPicPr preferRelativeResize="0">
            <a:picLocks noGrp="1"/>
          </p:cNvPicPr>
          <p:nvPr>
            <p:ph type="pic" idx="2"/>
          </p:nvPr>
        </p:nvPicPr>
        <p:blipFill rotWithShape="1">
          <a:blip r:embed="rId4">
            <a:alphaModFix/>
          </a:blip>
          <a:srcRect l="5078" r="5079"/>
          <a:stretch/>
        </p:blipFill>
        <p:spPr>
          <a:xfrm>
            <a:off x="5693937" y="1086518"/>
            <a:ext cx="2990850" cy="3328988"/>
          </a:xfrm>
          <a:prstGeom prst="rect">
            <a:avLst/>
          </a:prstGeom>
          <a:noFill/>
          <a:ln w="28575" cap="flat" cmpd="sng">
            <a:solidFill>
              <a:srgbClr val="F6BD0F"/>
            </a:solidFill>
            <a:prstDash val="solid"/>
            <a:round/>
            <a:headEnd type="none" w="sm" len="sm"/>
            <a:tailEnd type="none" w="sm" len="sm"/>
          </a:ln>
          <a:effectLst>
            <a:outerShdw blurRad="57150" dist="19050" dir="5400000" algn="bl" rotWithShape="0">
              <a:srgbClr val="000000">
                <a:alpha val="49803"/>
              </a:srgbClr>
            </a:outerShdw>
          </a:effectLst>
        </p:spPr>
      </p:pic>
      <p:sp>
        <p:nvSpPr>
          <p:cNvPr id="2" name="Rectangle 1">
            <a:extLst>
              <a:ext uri="{FF2B5EF4-FFF2-40B4-BE49-F238E27FC236}">
                <a16:creationId xmlns:a16="http://schemas.microsoft.com/office/drawing/2014/main" id="{957A8D8A-D415-E60B-6BB5-1950D38F4AE9}"/>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5"/>
        <p:cNvGrpSpPr/>
        <p:nvPr/>
      </p:nvGrpSpPr>
      <p:grpSpPr>
        <a:xfrm>
          <a:off x="0" y="0"/>
          <a:ext cx="0" cy="0"/>
          <a:chOff x="0" y="0"/>
          <a:chExt cx="0" cy="0"/>
        </a:xfrm>
      </p:grpSpPr>
      <p:sp>
        <p:nvSpPr>
          <p:cNvPr id="76" name="Google Shape;76;p4"/>
          <p:cNvSpPr txBox="1"/>
          <p:nvPr/>
        </p:nvSpPr>
        <p:spPr>
          <a:xfrm>
            <a:off x="550259" y="412693"/>
            <a:ext cx="8083943" cy="231140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20" b="0" i="0" u="none" strike="noStrike" cap="none">
                <a:solidFill>
                  <a:srgbClr val="000000"/>
                </a:solidFill>
                <a:latin typeface="Bebas Neue"/>
                <a:ea typeface="Bebas Neue"/>
                <a:cs typeface="Bebas Neue"/>
                <a:sym typeface="Bebas Neue"/>
              </a:rPr>
              <a:t>Communication is KEY!</a:t>
            </a:r>
            <a:endParaRPr/>
          </a:p>
          <a:p>
            <a:pPr marL="0" marR="0" lvl="0" indent="0" algn="l" rtl="0">
              <a:lnSpc>
                <a:spcPct val="100000"/>
              </a:lnSpc>
              <a:spcBef>
                <a:spcPts val="0"/>
              </a:spcBef>
              <a:spcAft>
                <a:spcPts val="0"/>
              </a:spcAft>
              <a:buNone/>
            </a:pPr>
            <a:endParaRPr sz="3200" b="0" i="0" u="none" strike="noStrike" cap="none">
              <a:solidFill>
                <a:srgbClr val="000000"/>
              </a:solidFill>
              <a:latin typeface="Arial"/>
              <a:ea typeface="Arial"/>
              <a:cs typeface="Arial"/>
              <a:sym typeface="Arial"/>
            </a:endParaRPr>
          </a:p>
          <a:p>
            <a:pPr marL="457200" marR="0" lvl="0" indent="-457200" algn="l" rtl="0">
              <a:lnSpc>
                <a:spcPct val="100000"/>
              </a:lnSpc>
              <a:spcBef>
                <a:spcPts val="0"/>
              </a:spcBef>
              <a:spcAft>
                <a:spcPts val="0"/>
              </a:spcAft>
              <a:buClr>
                <a:srgbClr val="000000"/>
              </a:buClr>
              <a:buSzPts val="2800"/>
              <a:buFont typeface="Arial"/>
              <a:buChar char="•"/>
            </a:pPr>
            <a:r>
              <a:rPr lang="en-US" sz="2800" b="0" i="0" u="none" strike="noStrike" cap="none">
                <a:solidFill>
                  <a:srgbClr val="000000"/>
                </a:solidFill>
                <a:latin typeface="Arial"/>
                <a:ea typeface="Arial"/>
                <a:cs typeface="Arial"/>
                <a:sym typeface="Arial"/>
              </a:rPr>
              <a:t>Positive communication can be easy.</a:t>
            </a:r>
            <a:endParaRPr/>
          </a:p>
          <a:p>
            <a:pPr marL="0" marR="0" lvl="0" indent="0" algn="l" rtl="0">
              <a:lnSpc>
                <a:spcPct val="100000"/>
              </a:lnSpc>
              <a:spcBef>
                <a:spcPts val="0"/>
              </a:spcBef>
              <a:spcAft>
                <a:spcPts val="0"/>
              </a:spcAft>
              <a:buNone/>
            </a:pPr>
            <a:endParaRPr sz="2800" b="0" i="0" u="none" strike="noStrike" cap="none">
              <a:solidFill>
                <a:srgbClr val="000000"/>
              </a:solidFill>
              <a:latin typeface="Arial"/>
              <a:ea typeface="Arial"/>
              <a:cs typeface="Arial"/>
              <a:sym typeface="Arial"/>
            </a:endParaRPr>
          </a:p>
          <a:p>
            <a:pPr marL="457200" marR="0" lvl="0" indent="-457200" algn="l" rtl="0">
              <a:lnSpc>
                <a:spcPct val="100000"/>
              </a:lnSpc>
              <a:spcBef>
                <a:spcPts val="0"/>
              </a:spcBef>
              <a:spcAft>
                <a:spcPts val="0"/>
              </a:spcAft>
              <a:buClr>
                <a:srgbClr val="000000"/>
              </a:buClr>
              <a:buSzPts val="2800"/>
              <a:buFont typeface="Arial"/>
              <a:buChar char="•"/>
            </a:pPr>
            <a:r>
              <a:rPr lang="en-US" sz="2800" b="0" i="0" u="none" strike="noStrike" cap="none">
                <a:solidFill>
                  <a:srgbClr val="000000"/>
                </a:solidFill>
                <a:latin typeface="Arial"/>
                <a:ea typeface="Arial"/>
                <a:cs typeface="Arial"/>
                <a:sym typeface="Arial"/>
              </a:rPr>
              <a:t>Difficult conversations may not be so easy.</a:t>
            </a:r>
            <a:endParaRPr/>
          </a:p>
        </p:txBody>
      </p:sp>
      <p:sp>
        <p:nvSpPr>
          <p:cNvPr id="2" name="Rectangle 1">
            <a:extLst>
              <a:ext uri="{FF2B5EF4-FFF2-40B4-BE49-F238E27FC236}">
                <a16:creationId xmlns:a16="http://schemas.microsoft.com/office/drawing/2014/main" id="{B0E52EDA-F176-2B11-DDA8-371314398A7D}"/>
              </a:ext>
            </a:extLst>
          </p:cNvPr>
          <p:cNvSpPr/>
          <p:nvPr/>
        </p:nvSpPr>
        <p:spPr>
          <a:xfrm>
            <a:off x="124287" y="4402971"/>
            <a:ext cx="2689934" cy="515258"/>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0"/>
        <p:cNvGrpSpPr/>
        <p:nvPr/>
      </p:nvGrpSpPr>
      <p:grpSpPr>
        <a:xfrm>
          <a:off x="0" y="0"/>
          <a:ext cx="0" cy="0"/>
          <a:chOff x="0" y="0"/>
          <a:chExt cx="0" cy="0"/>
        </a:xfrm>
      </p:grpSpPr>
      <p:sp>
        <p:nvSpPr>
          <p:cNvPr id="81" name="Google Shape;81;p5"/>
          <p:cNvSpPr/>
          <p:nvPr/>
        </p:nvSpPr>
        <p:spPr>
          <a:xfrm>
            <a:off x="342925" y="97820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5"/>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sz="2820">
                <a:solidFill>
                  <a:srgbClr val="151E49"/>
                </a:solidFill>
                <a:latin typeface="Bebas Neue"/>
                <a:ea typeface="Bebas Neue"/>
                <a:cs typeface="Bebas Neue"/>
                <a:sym typeface="Bebas Neue"/>
              </a:rPr>
              <a:t>Positive Communication</a:t>
            </a:r>
            <a:endParaRPr sz="2820">
              <a:solidFill>
                <a:srgbClr val="151E49"/>
              </a:solidFill>
              <a:latin typeface="Bebas Neue"/>
              <a:ea typeface="Bebas Neue"/>
              <a:cs typeface="Bebas Neue"/>
              <a:sym typeface="Bebas Neue"/>
            </a:endParaRPr>
          </a:p>
        </p:txBody>
      </p:sp>
      <p:sp>
        <p:nvSpPr>
          <p:cNvPr id="83" name="Google Shape;83;p5"/>
          <p:cNvSpPr txBox="1">
            <a:spLocks noGrp="1"/>
          </p:cNvSpPr>
          <p:nvPr>
            <p:ph type="body" idx="1"/>
          </p:nvPr>
        </p:nvSpPr>
        <p:spPr>
          <a:xfrm>
            <a:off x="367406" y="1067900"/>
            <a:ext cx="5154300" cy="3416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1200"/>
              </a:spcAft>
              <a:buSzPts val="1800"/>
              <a:buNone/>
            </a:pPr>
            <a:endParaRPr sz="2000">
              <a:solidFill>
                <a:srgbClr val="434A6D"/>
              </a:solidFill>
            </a:endParaRPr>
          </a:p>
        </p:txBody>
      </p:sp>
      <p:pic>
        <p:nvPicPr>
          <p:cNvPr id="84" name="Google Shape;84;p5" descr="Got Feedback? | Alan Levine | Flickr"/>
          <p:cNvPicPr preferRelativeResize="0">
            <a:picLocks noGrp="1"/>
          </p:cNvPicPr>
          <p:nvPr>
            <p:ph type="pic" idx="2"/>
          </p:nvPr>
        </p:nvPicPr>
        <p:blipFill rotWithShape="1">
          <a:blip r:embed="rId4">
            <a:alphaModFix/>
          </a:blip>
          <a:srcRect l="16307" r="16307"/>
          <a:stretch/>
        </p:blipFill>
        <p:spPr>
          <a:xfrm>
            <a:off x="5786450" y="1111250"/>
            <a:ext cx="2991601" cy="3329700"/>
          </a:xfrm>
          <a:prstGeom prst="rect">
            <a:avLst/>
          </a:prstGeom>
          <a:solidFill>
            <a:schemeClr val="accent4"/>
          </a:solidFill>
          <a:ln w="9525" cap="flat" cmpd="sng">
            <a:solidFill>
              <a:srgbClr val="FDA739"/>
            </a:solidFill>
            <a:prstDash val="solid"/>
            <a:round/>
            <a:headEnd type="none" w="sm" len="sm"/>
            <a:tailEnd type="none" w="sm" len="sm"/>
          </a:ln>
          <a:effectLst>
            <a:outerShdw blurRad="57150" dist="19050" dir="5400000" algn="bl" rotWithShape="0">
              <a:srgbClr val="000000">
                <a:alpha val="49803"/>
              </a:srgbClr>
            </a:outerShdw>
          </a:effectLst>
        </p:spPr>
      </p:pic>
      <p:pic>
        <p:nvPicPr>
          <p:cNvPr id="85" name="Google Shape;85;p5" descr="Two women holding coffee cups and talking&#10;&#10;Description automatically generated"/>
          <p:cNvPicPr preferRelativeResize="0"/>
          <p:nvPr/>
        </p:nvPicPr>
        <p:blipFill rotWithShape="1">
          <a:blip r:embed="rId5">
            <a:alphaModFix/>
          </a:blip>
          <a:srcRect/>
          <a:stretch/>
        </p:blipFill>
        <p:spPr>
          <a:xfrm>
            <a:off x="353122" y="1065560"/>
            <a:ext cx="5180670" cy="3370147"/>
          </a:xfrm>
          <a:prstGeom prst="rect">
            <a:avLst/>
          </a:prstGeom>
          <a:noFill/>
          <a:ln>
            <a:noFill/>
          </a:ln>
        </p:spPr>
      </p:pic>
      <p:sp>
        <p:nvSpPr>
          <p:cNvPr id="2" name="Rectangle 1">
            <a:extLst>
              <a:ext uri="{FF2B5EF4-FFF2-40B4-BE49-F238E27FC236}">
                <a16:creationId xmlns:a16="http://schemas.microsoft.com/office/drawing/2014/main" id="{7B8E82F5-027E-3AF6-CF9E-219A17F3F849}"/>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9"/>
        <p:cNvGrpSpPr/>
        <p:nvPr/>
      </p:nvGrpSpPr>
      <p:grpSpPr>
        <a:xfrm>
          <a:off x="0" y="0"/>
          <a:ext cx="0" cy="0"/>
          <a:chOff x="0" y="0"/>
          <a:chExt cx="0" cy="0"/>
        </a:xfrm>
      </p:grpSpPr>
      <p:sp>
        <p:nvSpPr>
          <p:cNvPr id="90" name="Google Shape;90;p6"/>
          <p:cNvSpPr/>
          <p:nvPr/>
        </p:nvSpPr>
        <p:spPr>
          <a:xfrm>
            <a:off x="342925" y="97820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 name="Google Shape;91;p6"/>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a:solidFill>
                  <a:srgbClr val="151E49"/>
                </a:solidFill>
                <a:latin typeface="Bebas Neue"/>
                <a:ea typeface="Bebas Neue"/>
                <a:cs typeface="Bebas Neue"/>
                <a:sym typeface="Bebas Neue"/>
              </a:rPr>
              <a:t>Using Competencies to give positive feedback</a:t>
            </a:r>
            <a:endParaRPr/>
          </a:p>
        </p:txBody>
      </p:sp>
      <p:sp>
        <p:nvSpPr>
          <p:cNvPr id="92" name="Google Shape;92;p6"/>
          <p:cNvSpPr txBox="1">
            <a:spLocks noGrp="1"/>
          </p:cNvSpPr>
          <p:nvPr>
            <p:ph type="body" idx="1"/>
          </p:nvPr>
        </p:nvSpPr>
        <p:spPr>
          <a:xfrm>
            <a:off x="367406" y="1067900"/>
            <a:ext cx="5154300" cy="3416400"/>
          </a:xfrm>
          <a:prstGeom prst="rect">
            <a:avLst/>
          </a:prstGeom>
          <a:solidFill>
            <a:schemeClr val="lt1"/>
          </a:solidFill>
          <a:ln w="9525" cap="flat" cmpd="sng">
            <a:solidFill>
              <a:srgbClr val="B1CDFB"/>
            </a:solidFill>
            <a:prstDash val="solid"/>
            <a:round/>
            <a:headEnd type="none" w="sm" len="sm"/>
            <a:tailEnd type="none" w="sm" len="sm"/>
          </a:ln>
        </p:spPr>
        <p:txBody>
          <a:bodyPr spcFirstLastPara="1" wrap="square" lIns="91425" tIns="91425" rIns="91425" bIns="91425" anchor="t" anchorCtr="0">
            <a:normAutofit lnSpcReduction="10000"/>
          </a:bodyPr>
          <a:lstStyle/>
          <a:p>
            <a:pPr marL="0" lvl="0" indent="0" algn="l" rtl="0">
              <a:lnSpc>
                <a:spcPct val="115000"/>
              </a:lnSpc>
              <a:spcBef>
                <a:spcPts val="0"/>
              </a:spcBef>
              <a:spcAft>
                <a:spcPts val="0"/>
              </a:spcAft>
              <a:buSzPts val="1800"/>
              <a:buNone/>
            </a:pPr>
            <a:r>
              <a:rPr lang="en-US" sz="2000">
                <a:solidFill>
                  <a:schemeClr val="dk1"/>
                </a:solidFill>
              </a:rPr>
              <a:t>Competency 1.7 is a competency that the apprentice should master quickly, as safety is a major concern in early childhood environments.</a:t>
            </a:r>
            <a:endParaRPr/>
          </a:p>
          <a:p>
            <a:pPr marL="0" lvl="0" indent="0" algn="l" rtl="0">
              <a:lnSpc>
                <a:spcPct val="114999"/>
              </a:lnSpc>
              <a:spcBef>
                <a:spcPts val="1200"/>
              </a:spcBef>
              <a:spcAft>
                <a:spcPts val="1200"/>
              </a:spcAft>
              <a:buSzPts val="1800"/>
              <a:buNone/>
            </a:pPr>
            <a:r>
              <a:rPr lang="en-US" sz="2000">
                <a:solidFill>
                  <a:schemeClr val="dk1"/>
                </a:solidFill>
              </a:rPr>
              <a:t>To build from here, the mentor can encourage the apprentice to become familiar with the Indiana health and safety guidelines and devise ways to help the apprentice master this competency.</a:t>
            </a:r>
            <a:endParaRPr/>
          </a:p>
        </p:txBody>
      </p:sp>
      <p:pic>
        <p:nvPicPr>
          <p:cNvPr id="93" name="Google Shape;93;p6" descr="health and safety-business financial concept (Provided by Getty Images)"/>
          <p:cNvPicPr preferRelativeResize="0">
            <a:picLocks noGrp="1"/>
          </p:cNvPicPr>
          <p:nvPr>
            <p:ph type="pic" idx="2"/>
          </p:nvPr>
        </p:nvPicPr>
        <p:blipFill rotWithShape="1">
          <a:blip r:embed="rId4">
            <a:alphaModFix/>
          </a:blip>
          <a:srcRect l="17117" r="17123"/>
          <a:stretch/>
        </p:blipFill>
        <p:spPr>
          <a:xfrm>
            <a:off x="5840700" y="1067900"/>
            <a:ext cx="2991601" cy="3329699"/>
          </a:xfrm>
          <a:prstGeom prst="rect">
            <a:avLst/>
          </a:prstGeom>
          <a:solidFill>
            <a:schemeClr val="accent4"/>
          </a:solidFill>
          <a:ln w="25400" cap="flat" cmpd="sng">
            <a:solidFill>
              <a:schemeClr val="accent5"/>
            </a:solidFill>
            <a:prstDash val="solid"/>
            <a:round/>
            <a:headEnd type="none" w="sm" len="sm"/>
            <a:tailEnd type="none" w="sm" len="sm"/>
          </a:ln>
          <a:effectLst>
            <a:outerShdw blurRad="57150" dist="19050" dir="5400000" algn="bl" rotWithShape="0">
              <a:srgbClr val="000000">
                <a:alpha val="49803"/>
              </a:srgbClr>
            </a:outerShdw>
          </a:effectLst>
        </p:spPr>
      </p:pic>
      <p:sp>
        <p:nvSpPr>
          <p:cNvPr id="2" name="Rectangle 1">
            <a:extLst>
              <a:ext uri="{FF2B5EF4-FFF2-40B4-BE49-F238E27FC236}">
                <a16:creationId xmlns:a16="http://schemas.microsoft.com/office/drawing/2014/main" id="{C7F191B9-3DA6-4639-2C18-9CAAE0D16ACB}"/>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7"/>
        <p:cNvGrpSpPr/>
        <p:nvPr/>
      </p:nvGrpSpPr>
      <p:grpSpPr>
        <a:xfrm>
          <a:off x="0" y="0"/>
          <a:ext cx="0" cy="0"/>
          <a:chOff x="0" y="0"/>
          <a:chExt cx="0" cy="0"/>
        </a:xfrm>
      </p:grpSpPr>
      <p:sp>
        <p:nvSpPr>
          <p:cNvPr id="98" name="Google Shape;98;p7"/>
          <p:cNvSpPr/>
          <p:nvPr/>
        </p:nvSpPr>
        <p:spPr>
          <a:xfrm>
            <a:off x="342925" y="97820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7"/>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dirty="0">
                <a:solidFill>
                  <a:srgbClr val="151E49"/>
                </a:solidFill>
                <a:latin typeface="Bebas Neue"/>
                <a:ea typeface="Bebas Neue"/>
                <a:cs typeface="Bebas Neue"/>
                <a:sym typeface="Bebas Neue"/>
              </a:rPr>
              <a:t>Preparing to give feedback at meetings</a:t>
            </a:r>
            <a:endParaRPr dirty="0"/>
          </a:p>
        </p:txBody>
      </p:sp>
      <p:sp>
        <p:nvSpPr>
          <p:cNvPr id="100" name="Google Shape;100;p7"/>
          <p:cNvSpPr txBox="1">
            <a:spLocks noGrp="1"/>
          </p:cNvSpPr>
          <p:nvPr>
            <p:ph type="body" idx="1"/>
          </p:nvPr>
        </p:nvSpPr>
        <p:spPr>
          <a:xfrm>
            <a:off x="367406" y="1067900"/>
            <a:ext cx="5154300" cy="3416400"/>
          </a:xfrm>
          <a:prstGeom prst="rect">
            <a:avLst/>
          </a:prstGeom>
          <a:noFill/>
          <a:ln>
            <a:noFill/>
          </a:ln>
        </p:spPr>
        <p:txBody>
          <a:bodyPr spcFirstLastPara="1" wrap="square" lIns="91425" tIns="91425" rIns="91425" bIns="91425" anchor="t" anchorCtr="0">
            <a:normAutofit fontScale="70000" lnSpcReduction="20000"/>
          </a:bodyPr>
          <a:lstStyle/>
          <a:p>
            <a:pPr marL="0" lvl="0" indent="0" algn="l" rtl="0">
              <a:lnSpc>
                <a:spcPct val="115000"/>
              </a:lnSpc>
              <a:spcBef>
                <a:spcPts val="0"/>
              </a:spcBef>
              <a:spcAft>
                <a:spcPts val="0"/>
              </a:spcAft>
              <a:buSzPct val="91836"/>
              <a:buNone/>
            </a:pPr>
            <a:r>
              <a:rPr lang="en-US" sz="2800">
                <a:solidFill>
                  <a:schemeClr val="dk1"/>
                </a:solidFill>
              </a:rPr>
              <a:t>Steps for Successful Preparation</a:t>
            </a:r>
            <a:endParaRPr/>
          </a:p>
          <a:p>
            <a:pPr marL="457200" lvl="0" indent="-457200" algn="l" rtl="0">
              <a:lnSpc>
                <a:spcPct val="114999"/>
              </a:lnSpc>
              <a:spcBef>
                <a:spcPts val="1200"/>
              </a:spcBef>
              <a:spcAft>
                <a:spcPts val="0"/>
              </a:spcAft>
              <a:buSzPct val="128571"/>
              <a:buAutoNum type="arabicPeriod"/>
            </a:pPr>
            <a:r>
              <a:rPr lang="en-US" sz="2000">
                <a:solidFill>
                  <a:schemeClr val="dk1"/>
                </a:solidFill>
              </a:rPr>
              <a:t>Set the tone and purpose for the conversation.</a:t>
            </a:r>
            <a:endParaRPr/>
          </a:p>
          <a:p>
            <a:pPr marL="457200" lvl="0" indent="-457200" algn="l" rtl="0">
              <a:lnSpc>
                <a:spcPct val="114999"/>
              </a:lnSpc>
              <a:spcBef>
                <a:spcPts val="1200"/>
              </a:spcBef>
              <a:spcAft>
                <a:spcPts val="0"/>
              </a:spcAft>
              <a:buSzPct val="128571"/>
              <a:buAutoNum type="arabicPeriod"/>
            </a:pPr>
            <a:r>
              <a:rPr lang="en-US" sz="2000">
                <a:solidFill>
                  <a:schemeClr val="dk1"/>
                </a:solidFill>
              </a:rPr>
              <a:t>Get to the point and name it professionally.</a:t>
            </a:r>
            <a:endParaRPr/>
          </a:p>
          <a:p>
            <a:pPr marL="457200" lvl="0" indent="-457200" algn="l" rtl="0">
              <a:lnSpc>
                <a:spcPct val="114999"/>
              </a:lnSpc>
              <a:spcBef>
                <a:spcPts val="1200"/>
              </a:spcBef>
              <a:spcAft>
                <a:spcPts val="0"/>
              </a:spcAft>
              <a:buSzPct val="128571"/>
              <a:buAutoNum type="arabicPeriod"/>
            </a:pPr>
            <a:r>
              <a:rPr lang="en-US" sz="2000">
                <a:solidFill>
                  <a:schemeClr val="dk1"/>
                </a:solidFill>
              </a:rPr>
              <a:t>Give specific examples. This might involve modeling effective instructional practices and have your apprentice practice with instant feedback.</a:t>
            </a:r>
            <a:endParaRPr/>
          </a:p>
          <a:p>
            <a:pPr marL="457200" lvl="0" indent="-457200" algn="l" rtl="0">
              <a:lnSpc>
                <a:spcPct val="114999"/>
              </a:lnSpc>
              <a:spcBef>
                <a:spcPts val="1200"/>
              </a:spcBef>
              <a:spcAft>
                <a:spcPts val="0"/>
              </a:spcAft>
              <a:buSzPct val="128571"/>
              <a:buAutoNum type="arabicPeriod"/>
            </a:pPr>
            <a:r>
              <a:rPr lang="en-US" sz="2000">
                <a:solidFill>
                  <a:schemeClr val="dk1"/>
                </a:solidFill>
              </a:rPr>
              <a:t>Describe the effect of the current mastery level on the school, colleagues, or children.</a:t>
            </a:r>
            <a:endParaRPr/>
          </a:p>
          <a:p>
            <a:pPr marL="457200" lvl="0" indent="-457200" algn="l" rtl="0">
              <a:lnSpc>
                <a:spcPct val="114999"/>
              </a:lnSpc>
              <a:spcBef>
                <a:spcPts val="1200"/>
              </a:spcBef>
              <a:spcAft>
                <a:spcPts val="1200"/>
              </a:spcAft>
              <a:buSzPct val="128571"/>
              <a:buAutoNum type="arabicPeriod"/>
            </a:pPr>
            <a:r>
              <a:rPr lang="en-US" sz="2000">
                <a:solidFill>
                  <a:schemeClr val="dk1"/>
                </a:solidFill>
              </a:rPr>
              <a:t>Share your willingness to resolve the issue and have and dialogue and discussion.</a:t>
            </a:r>
            <a:endParaRPr/>
          </a:p>
        </p:txBody>
      </p:sp>
      <p:pic>
        <p:nvPicPr>
          <p:cNvPr id="101" name="Google Shape;101;p7" descr="A calendar and phone with a clock and calendar&#10;&#10;Description automatically generated"/>
          <p:cNvPicPr preferRelativeResize="0">
            <a:picLocks noGrp="1"/>
          </p:cNvPicPr>
          <p:nvPr>
            <p:ph type="pic" idx="2"/>
          </p:nvPr>
        </p:nvPicPr>
        <p:blipFill rotWithShape="1">
          <a:blip r:embed="rId4">
            <a:alphaModFix/>
          </a:blip>
          <a:srcRect l="5100" r="5101"/>
          <a:stretch/>
        </p:blipFill>
        <p:spPr>
          <a:xfrm>
            <a:off x="5786438" y="1111250"/>
            <a:ext cx="2990850" cy="3328988"/>
          </a:xfrm>
          <a:prstGeom prst="rect">
            <a:avLst/>
          </a:prstGeom>
          <a:noFill/>
          <a:ln w="28575" cap="flat" cmpd="sng">
            <a:solidFill>
              <a:srgbClr val="F6BD0F"/>
            </a:solidFill>
            <a:prstDash val="solid"/>
            <a:round/>
            <a:headEnd type="none" w="sm" len="sm"/>
            <a:tailEnd type="none" w="sm" len="sm"/>
          </a:ln>
          <a:effectLst>
            <a:outerShdw blurRad="57150" dist="19050" dir="5400000" algn="bl" rotWithShape="0">
              <a:srgbClr val="000000">
                <a:alpha val="49803"/>
              </a:srgbClr>
            </a:outerShdw>
          </a:effectLst>
        </p:spPr>
      </p:pic>
      <p:sp>
        <p:nvSpPr>
          <p:cNvPr id="2" name="Rectangle 1">
            <a:extLst>
              <a:ext uri="{FF2B5EF4-FFF2-40B4-BE49-F238E27FC236}">
                <a16:creationId xmlns:a16="http://schemas.microsoft.com/office/drawing/2014/main" id="{98CE4240-983C-00FD-FA46-5DA6D3444B46}"/>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5"/>
        <p:cNvGrpSpPr/>
        <p:nvPr/>
      </p:nvGrpSpPr>
      <p:grpSpPr>
        <a:xfrm>
          <a:off x="0" y="0"/>
          <a:ext cx="0" cy="0"/>
          <a:chOff x="0" y="0"/>
          <a:chExt cx="0" cy="0"/>
        </a:xfrm>
      </p:grpSpPr>
      <p:sp>
        <p:nvSpPr>
          <p:cNvPr id="106" name="Google Shape;106;p8"/>
          <p:cNvSpPr/>
          <p:nvPr/>
        </p:nvSpPr>
        <p:spPr>
          <a:xfrm>
            <a:off x="3628800" y="102305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342900" marR="0" lvl="0" indent="-25400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8"/>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a:solidFill>
                  <a:srgbClr val="151E49"/>
                </a:solidFill>
                <a:latin typeface="Bebas Neue"/>
                <a:ea typeface="Bebas Neue"/>
                <a:cs typeface="Bebas Neue"/>
                <a:sym typeface="Bebas Neue"/>
              </a:rPr>
              <a:t>Check for Understanding</a:t>
            </a:r>
            <a:endParaRPr/>
          </a:p>
        </p:txBody>
      </p:sp>
      <p:sp>
        <p:nvSpPr>
          <p:cNvPr id="108" name="Google Shape;108;p8"/>
          <p:cNvSpPr txBox="1">
            <a:spLocks noGrp="1"/>
          </p:cNvSpPr>
          <p:nvPr>
            <p:ph type="body" idx="1"/>
          </p:nvPr>
        </p:nvSpPr>
        <p:spPr>
          <a:xfrm>
            <a:off x="3653400" y="1067900"/>
            <a:ext cx="5154300" cy="3416400"/>
          </a:xfrm>
          <a:prstGeom prst="rect">
            <a:avLst/>
          </a:prstGeom>
          <a:noFill/>
          <a:ln>
            <a:noFill/>
          </a:ln>
        </p:spPr>
        <p:txBody>
          <a:bodyPr spcFirstLastPara="1" wrap="square" lIns="91425" tIns="91425" rIns="91425" bIns="91425" anchor="t" anchorCtr="0">
            <a:normAutofit/>
          </a:bodyPr>
          <a:lstStyle/>
          <a:p>
            <a:pPr marL="457200" lvl="0" indent="-457200" algn="l" rtl="0">
              <a:lnSpc>
                <a:spcPct val="114999"/>
              </a:lnSpc>
              <a:spcBef>
                <a:spcPts val="0"/>
              </a:spcBef>
              <a:spcAft>
                <a:spcPts val="0"/>
              </a:spcAft>
              <a:buSzPts val="1800"/>
              <a:buFont typeface="Arial"/>
              <a:buAutoNum type="alphaUcPeriod"/>
            </a:pPr>
            <a:r>
              <a:rPr lang="en-US" sz="2000">
                <a:solidFill>
                  <a:schemeClr val="dk1"/>
                </a:solidFill>
              </a:rPr>
              <a:t>Set the tone and purpose of the conversation.</a:t>
            </a:r>
            <a:endParaRPr/>
          </a:p>
          <a:p>
            <a:pPr marL="457200" lvl="0" indent="-457200" algn="l" rtl="0">
              <a:lnSpc>
                <a:spcPct val="114999"/>
              </a:lnSpc>
              <a:spcBef>
                <a:spcPts val="1200"/>
              </a:spcBef>
              <a:spcAft>
                <a:spcPts val="0"/>
              </a:spcAft>
              <a:buSzPts val="1800"/>
              <a:buFont typeface="Arial"/>
              <a:buAutoNum type="alphaUcPeriod"/>
            </a:pPr>
            <a:r>
              <a:rPr lang="en-US" sz="2000">
                <a:solidFill>
                  <a:schemeClr val="dk1"/>
                </a:solidFill>
              </a:rPr>
              <a:t>Give specific examples.</a:t>
            </a:r>
            <a:endParaRPr/>
          </a:p>
          <a:p>
            <a:pPr marL="457200" lvl="0" indent="-457200" algn="l" rtl="0">
              <a:lnSpc>
                <a:spcPct val="114999"/>
              </a:lnSpc>
              <a:spcBef>
                <a:spcPts val="1200"/>
              </a:spcBef>
              <a:spcAft>
                <a:spcPts val="0"/>
              </a:spcAft>
              <a:buSzPts val="1800"/>
              <a:buFont typeface="Arial"/>
              <a:buAutoNum type="alphaUcPeriod"/>
            </a:pPr>
            <a:r>
              <a:rPr lang="en-US" sz="2000">
                <a:solidFill>
                  <a:schemeClr val="dk1"/>
                </a:solidFill>
              </a:rPr>
              <a:t>Describe the consequences of this behavior on others.</a:t>
            </a:r>
            <a:endParaRPr/>
          </a:p>
          <a:p>
            <a:pPr marL="457200" lvl="0" indent="-457200" algn="l" rtl="0">
              <a:lnSpc>
                <a:spcPct val="114999"/>
              </a:lnSpc>
              <a:spcBef>
                <a:spcPts val="1200"/>
              </a:spcBef>
              <a:spcAft>
                <a:spcPts val="0"/>
              </a:spcAft>
              <a:buSzPts val="1800"/>
              <a:buFont typeface="Arial"/>
              <a:buAutoNum type="alphaUcPeriod"/>
            </a:pPr>
            <a:r>
              <a:rPr lang="en-US" sz="2000">
                <a:solidFill>
                  <a:schemeClr val="dk1"/>
                </a:solidFill>
              </a:rPr>
              <a:t>None of the above.</a:t>
            </a:r>
            <a:endParaRPr/>
          </a:p>
          <a:p>
            <a:pPr marL="0" lvl="0" indent="0" algn="l" rtl="0">
              <a:lnSpc>
                <a:spcPct val="114999"/>
              </a:lnSpc>
              <a:spcBef>
                <a:spcPts val="1200"/>
              </a:spcBef>
              <a:spcAft>
                <a:spcPts val="1200"/>
              </a:spcAft>
              <a:buSzPts val="1800"/>
              <a:buNone/>
            </a:pPr>
            <a:endParaRPr/>
          </a:p>
        </p:txBody>
      </p:sp>
      <p:sp>
        <p:nvSpPr>
          <p:cNvPr id="109" name="Google Shape;109;p8"/>
          <p:cNvSpPr txBox="1"/>
          <p:nvPr/>
        </p:nvSpPr>
        <p:spPr>
          <a:xfrm>
            <a:off x="486103" y="1287517"/>
            <a:ext cx="2743199" cy="156966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During which step is connection before correction important?</a:t>
            </a:r>
            <a:endParaRPr/>
          </a:p>
        </p:txBody>
      </p:sp>
      <p:sp>
        <p:nvSpPr>
          <p:cNvPr id="2" name="Rectangle 1">
            <a:extLst>
              <a:ext uri="{FF2B5EF4-FFF2-40B4-BE49-F238E27FC236}">
                <a16:creationId xmlns:a16="http://schemas.microsoft.com/office/drawing/2014/main" id="{8567E0E4-E6F2-8F80-B359-C924CAF70633}"/>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3"/>
        <p:cNvGrpSpPr/>
        <p:nvPr/>
      </p:nvGrpSpPr>
      <p:grpSpPr>
        <a:xfrm>
          <a:off x="0" y="0"/>
          <a:ext cx="0" cy="0"/>
          <a:chOff x="0" y="0"/>
          <a:chExt cx="0" cy="0"/>
        </a:xfrm>
      </p:grpSpPr>
      <p:sp>
        <p:nvSpPr>
          <p:cNvPr id="114" name="Google Shape;114;p9"/>
          <p:cNvSpPr/>
          <p:nvPr/>
        </p:nvSpPr>
        <p:spPr>
          <a:xfrm>
            <a:off x="3628800" y="102305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 name="Google Shape;115;p9"/>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a:solidFill>
                  <a:srgbClr val="151E49"/>
                </a:solidFill>
                <a:latin typeface="Bebas Neue"/>
                <a:ea typeface="Bebas Neue"/>
                <a:cs typeface="Bebas Neue"/>
                <a:sym typeface="Bebas Neue"/>
              </a:rPr>
              <a:t>Language is important when identifying Areas of need!</a:t>
            </a:r>
            <a:endParaRPr>
              <a:solidFill>
                <a:srgbClr val="151E49"/>
              </a:solidFill>
              <a:latin typeface="Bebas Neue"/>
              <a:ea typeface="Bebas Neue"/>
              <a:cs typeface="Bebas Neue"/>
              <a:sym typeface="Bebas Neue"/>
            </a:endParaRPr>
          </a:p>
        </p:txBody>
      </p:sp>
      <p:sp>
        <p:nvSpPr>
          <p:cNvPr id="116" name="Google Shape;116;p9"/>
          <p:cNvSpPr txBox="1">
            <a:spLocks noGrp="1"/>
          </p:cNvSpPr>
          <p:nvPr>
            <p:ph type="body" idx="1"/>
          </p:nvPr>
        </p:nvSpPr>
        <p:spPr>
          <a:xfrm>
            <a:off x="3653281" y="1112750"/>
            <a:ext cx="5154300" cy="3416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r>
              <a:rPr lang="en-US" sz="2000">
                <a:solidFill>
                  <a:schemeClr val="dk1"/>
                </a:solidFill>
              </a:rPr>
              <a:t>Effective Wording;</a:t>
            </a:r>
            <a:endParaRPr/>
          </a:p>
          <a:p>
            <a:pPr marL="457200" lvl="0" indent="-457200" algn="l" rtl="0">
              <a:lnSpc>
                <a:spcPct val="114999"/>
              </a:lnSpc>
              <a:spcBef>
                <a:spcPts val="1200"/>
              </a:spcBef>
              <a:spcAft>
                <a:spcPts val="0"/>
              </a:spcAft>
              <a:buSzPts val="1800"/>
              <a:buAutoNum type="arabicPeriod"/>
            </a:pPr>
            <a:r>
              <a:rPr lang="en-US" sz="2000">
                <a:solidFill>
                  <a:schemeClr val="dk1"/>
                </a:solidFill>
              </a:rPr>
              <a:t>The expectation is …</a:t>
            </a:r>
            <a:endParaRPr/>
          </a:p>
          <a:p>
            <a:pPr marL="457200" lvl="0" indent="-457200" algn="l" rtl="0">
              <a:lnSpc>
                <a:spcPct val="114999"/>
              </a:lnSpc>
              <a:spcBef>
                <a:spcPts val="1200"/>
              </a:spcBef>
              <a:spcAft>
                <a:spcPts val="0"/>
              </a:spcAft>
              <a:buSzPts val="1800"/>
              <a:buAutoNum type="arabicPeriod"/>
            </a:pPr>
            <a:r>
              <a:rPr lang="en-US" sz="2000">
                <a:solidFill>
                  <a:schemeClr val="dk1"/>
                </a:solidFill>
              </a:rPr>
              <a:t>This is not negotiable …</a:t>
            </a:r>
            <a:endParaRPr/>
          </a:p>
          <a:p>
            <a:pPr marL="457200" lvl="0" indent="-457200" algn="l" rtl="0">
              <a:lnSpc>
                <a:spcPct val="114999"/>
              </a:lnSpc>
              <a:spcBef>
                <a:spcPts val="1200"/>
              </a:spcBef>
              <a:spcAft>
                <a:spcPts val="0"/>
              </a:spcAft>
              <a:buSzPts val="1800"/>
              <a:buAutoNum type="arabicPeriod"/>
            </a:pPr>
            <a:r>
              <a:rPr lang="en-US" sz="2000">
                <a:solidFill>
                  <a:schemeClr val="dk1"/>
                </a:solidFill>
              </a:rPr>
              <a:t>Please begin to implement …</a:t>
            </a:r>
            <a:endParaRPr/>
          </a:p>
          <a:p>
            <a:pPr marL="457200" lvl="0" indent="-457200" algn="l" rtl="0">
              <a:lnSpc>
                <a:spcPct val="114999"/>
              </a:lnSpc>
              <a:spcBef>
                <a:spcPts val="1200"/>
              </a:spcBef>
              <a:spcAft>
                <a:spcPts val="0"/>
              </a:spcAft>
              <a:buSzPts val="1800"/>
              <a:buAutoNum type="arabicPeriod"/>
            </a:pPr>
            <a:r>
              <a:rPr lang="en-US" sz="2000">
                <a:solidFill>
                  <a:schemeClr val="dk1"/>
                </a:solidFill>
              </a:rPr>
              <a:t>You are required to …</a:t>
            </a:r>
            <a:endParaRPr/>
          </a:p>
          <a:p>
            <a:pPr marL="457200" lvl="0" indent="-457200" algn="l" rtl="0">
              <a:lnSpc>
                <a:spcPct val="114999"/>
              </a:lnSpc>
              <a:spcBef>
                <a:spcPts val="1200"/>
              </a:spcBef>
              <a:spcAft>
                <a:spcPts val="0"/>
              </a:spcAft>
              <a:buSzPts val="1800"/>
              <a:buAutoNum type="arabicPeriod"/>
            </a:pPr>
            <a:r>
              <a:rPr lang="en-US" sz="2000">
                <a:solidFill>
                  <a:schemeClr val="dk1"/>
                </a:solidFill>
              </a:rPr>
              <a:t>Please do the following ...</a:t>
            </a:r>
            <a:endParaRPr/>
          </a:p>
          <a:p>
            <a:pPr marL="457200" lvl="0" indent="-342900" algn="l" rtl="0">
              <a:lnSpc>
                <a:spcPct val="114999"/>
              </a:lnSpc>
              <a:spcBef>
                <a:spcPts val="1200"/>
              </a:spcBef>
              <a:spcAft>
                <a:spcPts val="0"/>
              </a:spcAft>
              <a:buSzPts val="1800"/>
              <a:buNone/>
            </a:pPr>
            <a:endParaRPr sz="2000">
              <a:solidFill>
                <a:srgbClr val="434A6D"/>
              </a:solidFill>
            </a:endParaRPr>
          </a:p>
          <a:p>
            <a:pPr marL="457200" lvl="0" indent="-342900" algn="l" rtl="0">
              <a:lnSpc>
                <a:spcPct val="114999"/>
              </a:lnSpc>
              <a:spcBef>
                <a:spcPts val="1200"/>
              </a:spcBef>
              <a:spcAft>
                <a:spcPts val="1200"/>
              </a:spcAft>
              <a:buSzPts val="1800"/>
              <a:buNone/>
            </a:pPr>
            <a:endParaRPr sz="2000">
              <a:solidFill>
                <a:srgbClr val="434A6D"/>
              </a:solidFill>
            </a:endParaRPr>
          </a:p>
        </p:txBody>
      </p:sp>
      <p:pic>
        <p:nvPicPr>
          <p:cNvPr id="117" name="Google Shape;117;p9" descr="Simple handwritten round speech bubble (Provided by Getty Images)"/>
          <p:cNvPicPr preferRelativeResize="0">
            <a:picLocks noGrp="1"/>
          </p:cNvPicPr>
          <p:nvPr>
            <p:ph type="pic" idx="2"/>
          </p:nvPr>
        </p:nvPicPr>
        <p:blipFill rotWithShape="1">
          <a:blip r:embed="rId4">
            <a:alphaModFix/>
          </a:blip>
          <a:srcRect l="1409" r="1409"/>
          <a:stretch/>
        </p:blipFill>
        <p:spPr>
          <a:xfrm>
            <a:off x="344356" y="1136394"/>
            <a:ext cx="3274199" cy="3369001"/>
          </a:xfrm>
          <a:prstGeom prst="rect">
            <a:avLst/>
          </a:prstGeom>
          <a:solidFill>
            <a:schemeClr val="accent4"/>
          </a:solidFill>
          <a:ln w="9525" cap="flat" cmpd="sng">
            <a:solidFill>
              <a:srgbClr val="748C98"/>
            </a:solidFill>
            <a:prstDash val="solid"/>
            <a:round/>
            <a:headEnd type="none" w="sm" len="sm"/>
            <a:tailEnd type="none" w="sm" len="sm"/>
          </a:ln>
          <a:effectLst>
            <a:outerShdw blurRad="57150" dist="19050" dir="5400000" algn="bl" rotWithShape="0">
              <a:srgbClr val="000000">
                <a:alpha val="49803"/>
              </a:srgbClr>
            </a:outerShdw>
          </a:effectLst>
        </p:spPr>
      </p:pic>
      <p:sp>
        <p:nvSpPr>
          <p:cNvPr id="2" name="Rectangle 1">
            <a:extLst>
              <a:ext uri="{FF2B5EF4-FFF2-40B4-BE49-F238E27FC236}">
                <a16:creationId xmlns:a16="http://schemas.microsoft.com/office/drawing/2014/main" id="{E8FB4B8A-6373-65C5-A564-A74849617434}"/>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C260FD1725AF8498F095E4EA8F80285" ma:contentTypeVersion="10" ma:contentTypeDescription="Create a new document." ma:contentTypeScope="" ma:versionID="7232c348298c4fb537d44370bbcdc4f1">
  <xsd:schema xmlns:xsd="http://www.w3.org/2001/XMLSchema" xmlns:xs="http://www.w3.org/2001/XMLSchema" xmlns:p="http://schemas.microsoft.com/office/2006/metadata/properties" xmlns:ns2="d91a5e48-5fa3-4bc3-8e51-b5d83f4a1c64" xmlns:ns3="e68a17f4-7f23-47d1-9df3-027ad3ebde5f" targetNamespace="http://schemas.microsoft.com/office/2006/metadata/properties" ma:root="true" ma:fieldsID="1f20a4c16c4ba292ee3a0fbff2e30566" ns2:_="" ns3:_="">
    <xsd:import namespace="d91a5e48-5fa3-4bc3-8e51-b5d83f4a1c64"/>
    <xsd:import namespace="e68a17f4-7f23-47d1-9df3-027ad3ebde5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1a5e48-5fa3-4bc3-8e51-b5d83f4a1c6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fieldId="{5cf76f15-5ced-4ddc-b409-7134ff3c332f}" ma:taxonomyMulti="true" ma:sspId="00000000-0000-0000-0000-000000000000" ma:termSetId="00000000-0000-0000-0000-000000000000" ma:anchorId="00000000-0000-0000-0000-000000000000" ma:open="fals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68a17f4-7f23-47d1-9df3-027ad3ebde5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9f92402-2241-4b8b-ab56-a0f4cb7293eb}" ma:internalName="TaxCatchAll" ma:showField="CatchAllData" ma:web="e68a17f4-7f23-47d1-9df3-027ad3ebde5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91a5e48-5fa3-4bc3-8e51-b5d83f4a1c64">
      <Terms xmlns="http://schemas.microsoft.com/office/infopath/2007/PartnerControls"/>
    </lcf76f155ced4ddcb4097134ff3c332f>
    <TaxCatchAll xmlns="e68a17f4-7f23-47d1-9df3-027ad3ebde5f" xsi:nil="true"/>
  </documentManagement>
</p:properties>
</file>

<file path=customXml/itemProps1.xml><?xml version="1.0" encoding="utf-8"?>
<ds:datastoreItem xmlns:ds="http://schemas.openxmlformats.org/officeDocument/2006/customXml" ds:itemID="{5B6C4C7D-B194-4C41-ACB3-64D380CEFAF9}"/>
</file>

<file path=customXml/itemProps2.xml><?xml version="1.0" encoding="utf-8"?>
<ds:datastoreItem xmlns:ds="http://schemas.openxmlformats.org/officeDocument/2006/customXml" ds:itemID="{4585560A-39E3-4A6D-8DDA-CD196EE9503C}"/>
</file>

<file path=customXml/itemProps3.xml><?xml version="1.0" encoding="utf-8"?>
<ds:datastoreItem xmlns:ds="http://schemas.openxmlformats.org/officeDocument/2006/customXml" ds:itemID="{DFC77B14-BA1F-4195-9EF5-C77FF65DBE54}"/>
</file>

<file path=docProps/app.xml><?xml version="1.0" encoding="utf-8"?>
<Properties xmlns="http://schemas.openxmlformats.org/officeDocument/2006/extended-properties" xmlns:vt="http://schemas.openxmlformats.org/officeDocument/2006/docPropsVTypes">
  <TotalTime>0</TotalTime>
  <Words>2052</Words>
  <Application>Microsoft Macintosh PowerPoint</Application>
  <PresentationFormat>On-screen Show (16:9)</PresentationFormat>
  <Paragraphs>137</Paragraphs>
  <Slides>19</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Bebas Neue</vt:lpstr>
      <vt:lpstr>Courier New</vt:lpstr>
      <vt:lpstr>Arial</vt:lpstr>
      <vt:lpstr>Quattrocento Sans</vt:lpstr>
      <vt:lpstr>Simple Light</vt:lpstr>
      <vt:lpstr>Community of Practice for Mentor Teachers</vt:lpstr>
      <vt:lpstr>Agenda</vt:lpstr>
      <vt:lpstr>How are you feeling today?</vt:lpstr>
      <vt:lpstr>PowerPoint Presentation</vt:lpstr>
      <vt:lpstr>Positive Communication</vt:lpstr>
      <vt:lpstr>Using Competencies to give positive feedback</vt:lpstr>
      <vt:lpstr>Preparing to give feedback at meetings</vt:lpstr>
      <vt:lpstr>Check for Understanding</vt:lpstr>
      <vt:lpstr>Language is important when identifying Areas of need!</vt:lpstr>
      <vt:lpstr>Check for Understanding</vt:lpstr>
      <vt:lpstr>Progress meetings are an opportunity for discussions:</vt:lpstr>
      <vt:lpstr>What you can say When a competency is not yet being met…</vt:lpstr>
      <vt:lpstr>Check for understanding</vt:lpstr>
      <vt:lpstr>When  a problem arises:</vt:lpstr>
      <vt:lpstr>Check for Understanding</vt:lpstr>
      <vt:lpstr>PowerPoint Presentation</vt:lpstr>
      <vt:lpstr>Wrap-up</vt:lpstr>
      <vt:lpstr>Resource Page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Kelli Servizzi</cp:lastModifiedBy>
  <cp:revision>1</cp:revision>
  <dcterms:modified xsi:type="dcterms:W3CDTF">2026-03-31T13:28:16Z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0x010100CC260FD1725AF8498F095E4EA8F80285</vt:lpwstr>
  </property>
</Properties>
</file>