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Bebas Neue" panose="020B0606020202050201" pitchFamily="34" charset="77"/>
      <p:regular r:id="rId21"/>
    </p:embeddedFont>
    <p:embeddedFont>
      <p:font typeface="Quattrocento Sans" panose="020B05020500000200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hV/zmODB6ynwBxM/S5LlH0LXdk6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E016D1-639D-6E4A-9EAF-528D5521116E}" v="17" dt="2026-03-31T13:17:16.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4055"/>
  </p:normalViewPr>
  <p:slideViewPr>
    <p:cSldViewPr snapToGrid="0">
      <p:cViewPr varScale="1">
        <p:scale>
          <a:sx n="109" d="100"/>
          <a:sy n="109" d="100"/>
        </p:scale>
        <p:origin x="1648"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1.fntdata"/><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i Servizzi" userId="b89d2322-77b5-4835-95f6-5924e1a787f5" providerId="ADAL" clId="{D77DCCDD-234E-560B-A69F-B8FA3646A372}"/>
    <pc:docChg chg="custSel modSld">
      <pc:chgData name="Kelli Servizzi" userId="b89d2322-77b5-4835-95f6-5924e1a787f5" providerId="ADAL" clId="{D77DCCDD-234E-560B-A69F-B8FA3646A372}" dt="2026-03-31T13:17:18.680" v="24" actId="14100"/>
      <pc:docMkLst>
        <pc:docMk/>
      </pc:docMkLst>
      <pc:sldChg chg="addSp modSp mod">
        <pc:chgData name="Kelli Servizzi" userId="b89d2322-77b5-4835-95f6-5924e1a787f5" providerId="ADAL" clId="{D77DCCDD-234E-560B-A69F-B8FA3646A372}" dt="2026-03-31T13:16:20.186" v="7" actId="27636"/>
        <pc:sldMkLst>
          <pc:docMk/>
          <pc:sldMk cId="0" sldId="256"/>
        </pc:sldMkLst>
        <pc:spChg chg="add mod">
          <ac:chgData name="Kelli Servizzi" userId="b89d2322-77b5-4835-95f6-5924e1a787f5" providerId="ADAL" clId="{D77DCCDD-234E-560B-A69F-B8FA3646A372}" dt="2026-03-31T13:16:16.868" v="5" actId="14100"/>
          <ac:spMkLst>
            <pc:docMk/>
            <pc:sldMk cId="0" sldId="256"/>
            <ac:spMk id="2" creationId="{59829F0B-CC06-05F2-8EC5-57D204DE2A53}"/>
          </ac:spMkLst>
        </pc:spChg>
        <pc:spChg chg="mod">
          <ac:chgData name="Kelli Servizzi" userId="b89d2322-77b5-4835-95f6-5924e1a787f5" providerId="ADAL" clId="{D77DCCDD-234E-560B-A69F-B8FA3646A372}" dt="2026-03-31T13:16:20.186" v="7" actId="27636"/>
          <ac:spMkLst>
            <pc:docMk/>
            <pc:sldMk cId="0" sldId="256"/>
            <ac:spMk id="56" creationId="{00000000-0000-0000-0000-000000000000}"/>
          </ac:spMkLst>
        </pc:spChg>
      </pc:sldChg>
      <pc:sldChg chg="addSp modSp">
        <pc:chgData name="Kelli Servizzi" userId="b89d2322-77b5-4835-95f6-5924e1a787f5" providerId="ADAL" clId="{D77DCCDD-234E-560B-A69F-B8FA3646A372}" dt="2026-03-31T13:16:20.153" v="6"/>
        <pc:sldMkLst>
          <pc:docMk/>
          <pc:sldMk cId="0" sldId="257"/>
        </pc:sldMkLst>
        <pc:spChg chg="add mod">
          <ac:chgData name="Kelli Servizzi" userId="b89d2322-77b5-4835-95f6-5924e1a787f5" providerId="ADAL" clId="{D77DCCDD-234E-560B-A69F-B8FA3646A372}" dt="2026-03-31T13:16:20.153" v="6"/>
          <ac:spMkLst>
            <pc:docMk/>
            <pc:sldMk cId="0" sldId="257"/>
            <ac:spMk id="2" creationId="{EC5D8E8C-79F0-EC6B-FC99-EA1826D4808F}"/>
          </ac:spMkLst>
        </pc:spChg>
      </pc:sldChg>
      <pc:sldChg chg="addSp modSp">
        <pc:chgData name="Kelli Servizzi" userId="b89d2322-77b5-4835-95f6-5924e1a787f5" providerId="ADAL" clId="{D77DCCDD-234E-560B-A69F-B8FA3646A372}" dt="2026-03-31T13:16:24.720" v="8"/>
        <pc:sldMkLst>
          <pc:docMk/>
          <pc:sldMk cId="0" sldId="258"/>
        </pc:sldMkLst>
        <pc:spChg chg="add mod">
          <ac:chgData name="Kelli Servizzi" userId="b89d2322-77b5-4835-95f6-5924e1a787f5" providerId="ADAL" clId="{D77DCCDD-234E-560B-A69F-B8FA3646A372}" dt="2026-03-31T13:16:24.720" v="8"/>
          <ac:spMkLst>
            <pc:docMk/>
            <pc:sldMk cId="0" sldId="258"/>
            <ac:spMk id="2" creationId="{2AFBB8FA-415E-5C0C-9F8B-79673865B406}"/>
          </ac:spMkLst>
        </pc:spChg>
      </pc:sldChg>
      <pc:sldChg chg="addSp modSp">
        <pc:chgData name="Kelli Servizzi" userId="b89d2322-77b5-4835-95f6-5924e1a787f5" providerId="ADAL" clId="{D77DCCDD-234E-560B-A69F-B8FA3646A372}" dt="2026-03-31T13:16:26.952" v="9"/>
        <pc:sldMkLst>
          <pc:docMk/>
          <pc:sldMk cId="0" sldId="259"/>
        </pc:sldMkLst>
        <pc:spChg chg="add mod">
          <ac:chgData name="Kelli Servizzi" userId="b89d2322-77b5-4835-95f6-5924e1a787f5" providerId="ADAL" clId="{D77DCCDD-234E-560B-A69F-B8FA3646A372}" dt="2026-03-31T13:16:26.952" v="9"/>
          <ac:spMkLst>
            <pc:docMk/>
            <pc:sldMk cId="0" sldId="259"/>
            <ac:spMk id="2" creationId="{66926172-8BED-68CC-1816-5E47EFD38BC9}"/>
          </ac:spMkLst>
        </pc:spChg>
      </pc:sldChg>
      <pc:sldChg chg="addSp modSp mod">
        <pc:chgData name="Kelli Servizzi" userId="b89d2322-77b5-4835-95f6-5924e1a787f5" providerId="ADAL" clId="{D77DCCDD-234E-560B-A69F-B8FA3646A372}" dt="2026-03-31T13:16:30.026" v="10"/>
        <pc:sldMkLst>
          <pc:docMk/>
          <pc:sldMk cId="0" sldId="260"/>
        </pc:sldMkLst>
        <pc:spChg chg="add mod">
          <ac:chgData name="Kelli Servizzi" userId="b89d2322-77b5-4835-95f6-5924e1a787f5" providerId="ADAL" clId="{D77DCCDD-234E-560B-A69F-B8FA3646A372}" dt="2026-03-31T13:16:30.026" v="10"/>
          <ac:spMkLst>
            <pc:docMk/>
            <pc:sldMk cId="0" sldId="260"/>
            <ac:spMk id="2" creationId="{528C9216-E041-B1CA-F51A-4236CE7F2E75}"/>
          </ac:spMkLst>
        </pc:spChg>
        <pc:spChg chg="mod">
          <ac:chgData name="Kelli Servizzi" userId="b89d2322-77b5-4835-95f6-5924e1a787f5" providerId="ADAL" clId="{D77DCCDD-234E-560B-A69F-B8FA3646A372}" dt="2026-03-31T13:16:13.777" v="2" actId="27636"/>
          <ac:spMkLst>
            <pc:docMk/>
            <pc:sldMk cId="0" sldId="260"/>
            <ac:spMk id="88" creationId="{00000000-0000-0000-0000-000000000000}"/>
          </ac:spMkLst>
        </pc:spChg>
      </pc:sldChg>
      <pc:sldChg chg="addSp modSp mod">
        <pc:chgData name="Kelli Servizzi" userId="b89d2322-77b5-4835-95f6-5924e1a787f5" providerId="ADAL" clId="{D77DCCDD-234E-560B-A69F-B8FA3646A372}" dt="2026-03-31T13:16:36.611" v="12" actId="27636"/>
        <pc:sldMkLst>
          <pc:docMk/>
          <pc:sldMk cId="0" sldId="261"/>
        </pc:sldMkLst>
        <pc:spChg chg="add mod">
          <ac:chgData name="Kelli Servizzi" userId="b89d2322-77b5-4835-95f6-5924e1a787f5" providerId="ADAL" clId="{D77DCCDD-234E-560B-A69F-B8FA3646A372}" dt="2026-03-31T13:16:36.587" v="11"/>
          <ac:spMkLst>
            <pc:docMk/>
            <pc:sldMk cId="0" sldId="261"/>
            <ac:spMk id="2" creationId="{0A5CEEFC-2B8B-196F-362C-10ABC309E562}"/>
          </ac:spMkLst>
        </pc:spChg>
        <pc:spChg chg="mod">
          <ac:chgData name="Kelli Servizzi" userId="b89d2322-77b5-4835-95f6-5924e1a787f5" providerId="ADAL" clId="{D77DCCDD-234E-560B-A69F-B8FA3646A372}" dt="2026-03-31T13:16:36.611" v="12" actId="27636"/>
          <ac:spMkLst>
            <pc:docMk/>
            <pc:sldMk cId="0" sldId="261"/>
            <ac:spMk id="96" creationId="{00000000-0000-0000-0000-000000000000}"/>
          </ac:spMkLst>
        </pc:spChg>
      </pc:sldChg>
      <pc:sldChg chg="addSp modSp">
        <pc:chgData name="Kelli Servizzi" userId="b89d2322-77b5-4835-95f6-5924e1a787f5" providerId="ADAL" clId="{D77DCCDD-234E-560B-A69F-B8FA3646A372}" dt="2026-03-31T13:16:40.286" v="13"/>
        <pc:sldMkLst>
          <pc:docMk/>
          <pc:sldMk cId="0" sldId="262"/>
        </pc:sldMkLst>
        <pc:spChg chg="add mod">
          <ac:chgData name="Kelli Servizzi" userId="b89d2322-77b5-4835-95f6-5924e1a787f5" providerId="ADAL" clId="{D77DCCDD-234E-560B-A69F-B8FA3646A372}" dt="2026-03-31T13:16:40.286" v="13"/>
          <ac:spMkLst>
            <pc:docMk/>
            <pc:sldMk cId="0" sldId="262"/>
            <ac:spMk id="2" creationId="{34D2339F-4316-8EF0-BD0C-5A189318C8DB}"/>
          </ac:spMkLst>
        </pc:spChg>
      </pc:sldChg>
      <pc:sldChg chg="addSp modSp">
        <pc:chgData name="Kelli Servizzi" userId="b89d2322-77b5-4835-95f6-5924e1a787f5" providerId="ADAL" clId="{D77DCCDD-234E-560B-A69F-B8FA3646A372}" dt="2026-03-31T13:16:42.402" v="14"/>
        <pc:sldMkLst>
          <pc:docMk/>
          <pc:sldMk cId="0" sldId="263"/>
        </pc:sldMkLst>
        <pc:spChg chg="add mod">
          <ac:chgData name="Kelli Servizzi" userId="b89d2322-77b5-4835-95f6-5924e1a787f5" providerId="ADAL" clId="{D77DCCDD-234E-560B-A69F-B8FA3646A372}" dt="2026-03-31T13:16:42.402" v="14"/>
          <ac:spMkLst>
            <pc:docMk/>
            <pc:sldMk cId="0" sldId="263"/>
            <ac:spMk id="2" creationId="{6D5433E8-B0AF-5660-6F00-372FD54E7CF4}"/>
          </ac:spMkLst>
        </pc:spChg>
      </pc:sldChg>
      <pc:sldChg chg="addSp modSp mod">
        <pc:chgData name="Kelli Servizzi" userId="b89d2322-77b5-4835-95f6-5924e1a787f5" providerId="ADAL" clId="{D77DCCDD-234E-560B-A69F-B8FA3646A372}" dt="2026-03-31T13:16:47.975" v="15"/>
        <pc:sldMkLst>
          <pc:docMk/>
          <pc:sldMk cId="0" sldId="264"/>
        </pc:sldMkLst>
        <pc:spChg chg="add mod">
          <ac:chgData name="Kelli Servizzi" userId="b89d2322-77b5-4835-95f6-5924e1a787f5" providerId="ADAL" clId="{D77DCCDD-234E-560B-A69F-B8FA3646A372}" dt="2026-03-31T13:16:47.975" v="15"/>
          <ac:spMkLst>
            <pc:docMk/>
            <pc:sldMk cId="0" sldId="264"/>
            <ac:spMk id="2" creationId="{5FDAC825-D3BF-CB81-F9A5-D32868EB24CD}"/>
          </ac:spMkLst>
        </pc:spChg>
        <pc:spChg chg="mod">
          <ac:chgData name="Kelli Servizzi" userId="b89d2322-77b5-4835-95f6-5924e1a787f5" providerId="ADAL" clId="{D77DCCDD-234E-560B-A69F-B8FA3646A372}" dt="2026-03-31T13:16:13.804" v="4" actId="27636"/>
          <ac:spMkLst>
            <pc:docMk/>
            <pc:sldMk cId="0" sldId="264"/>
            <ac:spMk id="121" creationId="{00000000-0000-0000-0000-000000000000}"/>
          </ac:spMkLst>
        </pc:spChg>
      </pc:sldChg>
      <pc:sldChg chg="addSp modSp">
        <pc:chgData name="Kelli Servizzi" userId="b89d2322-77b5-4835-95f6-5924e1a787f5" providerId="ADAL" clId="{D77DCCDD-234E-560B-A69F-B8FA3646A372}" dt="2026-03-31T13:16:56.041" v="16"/>
        <pc:sldMkLst>
          <pc:docMk/>
          <pc:sldMk cId="0" sldId="265"/>
        </pc:sldMkLst>
        <pc:spChg chg="add mod">
          <ac:chgData name="Kelli Servizzi" userId="b89d2322-77b5-4835-95f6-5924e1a787f5" providerId="ADAL" clId="{D77DCCDD-234E-560B-A69F-B8FA3646A372}" dt="2026-03-31T13:16:56.041" v="16"/>
          <ac:spMkLst>
            <pc:docMk/>
            <pc:sldMk cId="0" sldId="265"/>
            <ac:spMk id="2" creationId="{8321BBA7-021B-2E79-1A60-32FBC56937BC}"/>
          </ac:spMkLst>
        </pc:spChg>
      </pc:sldChg>
      <pc:sldChg chg="addSp modSp">
        <pc:chgData name="Kelli Servizzi" userId="b89d2322-77b5-4835-95f6-5924e1a787f5" providerId="ADAL" clId="{D77DCCDD-234E-560B-A69F-B8FA3646A372}" dt="2026-03-31T13:17:00.066" v="17"/>
        <pc:sldMkLst>
          <pc:docMk/>
          <pc:sldMk cId="0" sldId="266"/>
        </pc:sldMkLst>
        <pc:spChg chg="add mod">
          <ac:chgData name="Kelli Servizzi" userId="b89d2322-77b5-4835-95f6-5924e1a787f5" providerId="ADAL" clId="{D77DCCDD-234E-560B-A69F-B8FA3646A372}" dt="2026-03-31T13:17:00.066" v="17"/>
          <ac:spMkLst>
            <pc:docMk/>
            <pc:sldMk cId="0" sldId="266"/>
            <ac:spMk id="2" creationId="{2213A07C-7DE3-87DF-23D3-1696A6CA9514}"/>
          </ac:spMkLst>
        </pc:spChg>
      </pc:sldChg>
      <pc:sldChg chg="addSp modSp">
        <pc:chgData name="Kelli Servizzi" userId="b89d2322-77b5-4835-95f6-5924e1a787f5" providerId="ADAL" clId="{D77DCCDD-234E-560B-A69F-B8FA3646A372}" dt="2026-03-31T13:17:03.270" v="18"/>
        <pc:sldMkLst>
          <pc:docMk/>
          <pc:sldMk cId="0" sldId="267"/>
        </pc:sldMkLst>
        <pc:spChg chg="add mod">
          <ac:chgData name="Kelli Servizzi" userId="b89d2322-77b5-4835-95f6-5924e1a787f5" providerId="ADAL" clId="{D77DCCDD-234E-560B-A69F-B8FA3646A372}" dt="2026-03-31T13:17:03.270" v="18"/>
          <ac:spMkLst>
            <pc:docMk/>
            <pc:sldMk cId="0" sldId="267"/>
            <ac:spMk id="2" creationId="{083095AD-CFF2-B52B-115A-BE6302890EF3}"/>
          </ac:spMkLst>
        </pc:spChg>
      </pc:sldChg>
      <pc:sldChg chg="addSp modSp">
        <pc:chgData name="Kelli Servizzi" userId="b89d2322-77b5-4835-95f6-5924e1a787f5" providerId="ADAL" clId="{D77DCCDD-234E-560B-A69F-B8FA3646A372}" dt="2026-03-31T13:17:05.714" v="19"/>
        <pc:sldMkLst>
          <pc:docMk/>
          <pc:sldMk cId="0" sldId="268"/>
        </pc:sldMkLst>
        <pc:spChg chg="add mod">
          <ac:chgData name="Kelli Servizzi" userId="b89d2322-77b5-4835-95f6-5924e1a787f5" providerId="ADAL" clId="{D77DCCDD-234E-560B-A69F-B8FA3646A372}" dt="2026-03-31T13:17:05.714" v="19"/>
          <ac:spMkLst>
            <pc:docMk/>
            <pc:sldMk cId="0" sldId="268"/>
            <ac:spMk id="2" creationId="{2AA79A7F-F4E8-00C5-66C2-6370050ACEB6}"/>
          </ac:spMkLst>
        </pc:spChg>
      </pc:sldChg>
      <pc:sldChg chg="addSp modSp">
        <pc:chgData name="Kelli Servizzi" userId="b89d2322-77b5-4835-95f6-5924e1a787f5" providerId="ADAL" clId="{D77DCCDD-234E-560B-A69F-B8FA3646A372}" dt="2026-03-31T13:17:09.130" v="20"/>
        <pc:sldMkLst>
          <pc:docMk/>
          <pc:sldMk cId="0" sldId="269"/>
        </pc:sldMkLst>
        <pc:spChg chg="add mod">
          <ac:chgData name="Kelli Servizzi" userId="b89d2322-77b5-4835-95f6-5924e1a787f5" providerId="ADAL" clId="{D77DCCDD-234E-560B-A69F-B8FA3646A372}" dt="2026-03-31T13:17:09.130" v="20"/>
          <ac:spMkLst>
            <pc:docMk/>
            <pc:sldMk cId="0" sldId="269"/>
            <ac:spMk id="2" creationId="{F54B83DE-9099-93C2-7652-3F286AA36EE4}"/>
          </ac:spMkLst>
        </pc:spChg>
      </pc:sldChg>
      <pc:sldChg chg="addSp modSp">
        <pc:chgData name="Kelli Servizzi" userId="b89d2322-77b5-4835-95f6-5924e1a787f5" providerId="ADAL" clId="{D77DCCDD-234E-560B-A69F-B8FA3646A372}" dt="2026-03-31T13:17:11.035" v="21"/>
        <pc:sldMkLst>
          <pc:docMk/>
          <pc:sldMk cId="0" sldId="271"/>
        </pc:sldMkLst>
        <pc:spChg chg="add mod">
          <ac:chgData name="Kelli Servizzi" userId="b89d2322-77b5-4835-95f6-5924e1a787f5" providerId="ADAL" clId="{D77DCCDD-234E-560B-A69F-B8FA3646A372}" dt="2026-03-31T13:17:11.035" v="21"/>
          <ac:spMkLst>
            <pc:docMk/>
            <pc:sldMk cId="0" sldId="271"/>
            <ac:spMk id="2" creationId="{B3460AEF-40EE-0459-54B4-470D9AAC7187}"/>
          </ac:spMkLst>
        </pc:spChg>
      </pc:sldChg>
      <pc:sldChg chg="addSp modSp">
        <pc:chgData name="Kelli Servizzi" userId="b89d2322-77b5-4835-95f6-5924e1a787f5" providerId="ADAL" clId="{D77DCCDD-234E-560B-A69F-B8FA3646A372}" dt="2026-03-31T13:17:13.158" v="22"/>
        <pc:sldMkLst>
          <pc:docMk/>
          <pc:sldMk cId="0" sldId="272"/>
        </pc:sldMkLst>
        <pc:spChg chg="add mod">
          <ac:chgData name="Kelli Servizzi" userId="b89d2322-77b5-4835-95f6-5924e1a787f5" providerId="ADAL" clId="{D77DCCDD-234E-560B-A69F-B8FA3646A372}" dt="2026-03-31T13:17:13.158" v="22"/>
          <ac:spMkLst>
            <pc:docMk/>
            <pc:sldMk cId="0" sldId="272"/>
            <ac:spMk id="2" creationId="{B4752CA9-76DB-341A-E06B-DA8455265AF9}"/>
          </ac:spMkLst>
        </pc:spChg>
      </pc:sldChg>
      <pc:sldChg chg="addSp modSp mod">
        <pc:chgData name="Kelli Servizzi" userId="b89d2322-77b5-4835-95f6-5924e1a787f5" providerId="ADAL" clId="{D77DCCDD-234E-560B-A69F-B8FA3646A372}" dt="2026-03-31T13:17:18.680" v="24" actId="14100"/>
        <pc:sldMkLst>
          <pc:docMk/>
          <pc:sldMk cId="0" sldId="273"/>
        </pc:sldMkLst>
        <pc:spChg chg="add mod">
          <ac:chgData name="Kelli Servizzi" userId="b89d2322-77b5-4835-95f6-5924e1a787f5" providerId="ADAL" clId="{D77DCCDD-234E-560B-A69F-B8FA3646A372}" dt="2026-03-31T13:17:18.680" v="24" actId="14100"/>
          <ac:spMkLst>
            <pc:docMk/>
            <pc:sldMk cId="0" sldId="273"/>
            <ac:spMk id="2" creationId="{7B3CAC12-0E82-393A-A6D4-A252E4CCE75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qooper.io/blog/4-cs-of-mentorship"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In a mentoring program, "power exchange" refers to the dynamic where a mentor, typically with more experience and seniority, provides guidance and knowledge to a mentee, while the mentee offers fresh perspectives, enthusiasm, and the opportunity for the mentor to refine their skills by sharing their expertise and potentially learning from the mentee's questions or challenges; essentially, both parties contribute to the relationship in different ways, creating a mutually beneficial exchange of power and knowledge. </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a:t>Key topics about power exchange in mentoring:</a:t>
            </a:r>
            <a:endParaRPr/>
          </a:p>
          <a:p>
            <a:pPr marL="457200" lvl="0" indent="-298450" algn="l" rtl="0">
              <a:lnSpc>
                <a:spcPct val="100000"/>
              </a:lnSpc>
              <a:spcBef>
                <a:spcPts val="0"/>
              </a:spcBef>
              <a:spcAft>
                <a:spcPts val="0"/>
              </a:spcAft>
              <a:buSzPts val="1100"/>
              <a:buNone/>
            </a:pPr>
            <a:r>
              <a:rPr lang="en-US"/>
              <a:t>·       Unequal power distribution</a:t>
            </a:r>
            <a:endParaRPr/>
          </a:p>
          <a:p>
            <a:pPr marL="457200" lvl="0" indent="-298450" algn="l" rtl="0">
              <a:lnSpc>
                <a:spcPct val="100000"/>
              </a:lnSpc>
              <a:spcBef>
                <a:spcPts val="0"/>
              </a:spcBef>
              <a:spcAft>
                <a:spcPts val="0"/>
              </a:spcAft>
              <a:buSzPts val="1100"/>
              <a:buNone/>
            </a:pPr>
            <a:r>
              <a:rPr lang="en-US"/>
              <a:t>·       Positive power exchange</a:t>
            </a:r>
            <a:endParaRPr/>
          </a:p>
          <a:p>
            <a:pPr marL="457200" lvl="0" indent="-298450" algn="l" rtl="0">
              <a:lnSpc>
                <a:spcPct val="100000"/>
              </a:lnSpc>
              <a:spcBef>
                <a:spcPts val="0"/>
              </a:spcBef>
              <a:spcAft>
                <a:spcPts val="0"/>
              </a:spcAft>
              <a:buSzPts val="1100"/>
              <a:buNone/>
            </a:pPr>
            <a:r>
              <a:rPr lang="en-US"/>
              <a:t>·       Benefits for both parties</a:t>
            </a:r>
            <a:endParaRPr/>
          </a:p>
          <a:p>
            <a:pPr marL="457200" lvl="0" indent="-298450" algn="l" rtl="0">
              <a:lnSpc>
                <a:spcPct val="100000"/>
              </a:lnSpc>
              <a:spcBef>
                <a:spcPts val="0"/>
              </a:spcBef>
              <a:spcAft>
                <a:spcPts val="0"/>
              </a:spcAft>
              <a:buSzPts val="1100"/>
              <a:buNone/>
            </a:pPr>
            <a:r>
              <a:rPr lang="en-US"/>
              <a:t>·       Challenges to manage</a:t>
            </a:r>
            <a:endParaRPr/>
          </a:p>
          <a:p>
            <a:pPr marL="457200" lvl="0" indent="-298450" algn="l" rtl="0">
              <a:lnSpc>
                <a:spcPct val="100000"/>
              </a:lnSpc>
              <a:spcBef>
                <a:spcPts val="0"/>
              </a:spcBef>
              <a:spcAft>
                <a:spcPts val="0"/>
              </a:spcAft>
              <a:buSzPts val="1100"/>
              <a:buNone/>
            </a:pPr>
            <a:r>
              <a:rPr lang="en-US"/>
              <a:t>·       Power imbalance issues</a:t>
            </a:r>
            <a:endParaRPr/>
          </a:p>
          <a:p>
            <a:pPr marL="457200" lvl="0" indent="-298450" algn="l" rtl="0">
              <a:lnSpc>
                <a:spcPct val="100000"/>
              </a:lnSpc>
              <a:spcBef>
                <a:spcPts val="0"/>
              </a:spcBef>
              <a:spcAft>
                <a:spcPts val="0"/>
              </a:spcAft>
              <a:buSzPts val="1100"/>
              <a:buNone/>
            </a:pPr>
            <a:r>
              <a:rPr lang="en-US"/>
              <a:t>·       Lack of reciprocity</a:t>
            </a:r>
            <a:endParaRPr/>
          </a:p>
          <a:p>
            <a:pPr marL="457200" lvl="0" indent="-298450" algn="l" rtl="0">
              <a:lnSpc>
                <a:spcPct val="100000"/>
              </a:lnSpc>
              <a:spcBef>
                <a:spcPts val="0"/>
              </a:spcBef>
              <a:spcAft>
                <a:spcPts val="0"/>
              </a:spcAft>
              <a:buSzPts val="1100"/>
              <a:buNone/>
            </a:pPr>
            <a:r>
              <a:rPr lang="en-US"/>
              <a:t>·       Set clear expectations</a:t>
            </a:r>
            <a:endParaRPr/>
          </a:p>
          <a:p>
            <a:pPr marL="457200" lvl="0" indent="-298450" algn="l" rtl="0">
              <a:lnSpc>
                <a:spcPct val="100000"/>
              </a:lnSpc>
              <a:spcBef>
                <a:spcPts val="0"/>
              </a:spcBef>
              <a:spcAft>
                <a:spcPts val="0"/>
              </a:spcAft>
              <a:buSzPts val="1100"/>
              <a:buNone/>
            </a:pPr>
            <a:r>
              <a:rPr lang="en-US"/>
              <a:t>·       Foster open communication</a:t>
            </a:r>
            <a:endParaRPr/>
          </a:p>
          <a:p>
            <a:pPr marL="457200" lvl="0" indent="-298450" algn="l" rtl="0">
              <a:lnSpc>
                <a:spcPct val="100000"/>
              </a:lnSpc>
              <a:spcBef>
                <a:spcPts val="0"/>
              </a:spcBef>
              <a:spcAft>
                <a:spcPts val="0"/>
              </a:spcAft>
              <a:buSzPts val="1100"/>
              <a:buNone/>
            </a:pPr>
            <a:r>
              <a:rPr lang="en-US"/>
              <a:t>·       Respect boundaries</a:t>
            </a:r>
            <a:endParaRPr/>
          </a:p>
          <a:p>
            <a:pPr marL="457200" lvl="0" indent="-298450" algn="l" rtl="0">
              <a:lnSpc>
                <a:spcPct val="100000"/>
              </a:lnSpc>
              <a:spcBef>
                <a:spcPts val="0"/>
              </a:spcBef>
              <a:spcAft>
                <a:spcPts val="0"/>
              </a:spcAft>
              <a:buSzPts val="1100"/>
              <a:buNone/>
            </a:pPr>
            <a:r>
              <a:rPr lang="en-US"/>
              <a:t>·       Focus on mutual growth</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b="1"/>
              <a:t>Generational differences</a:t>
            </a:r>
            <a:r>
              <a:rPr lang="en-US"/>
              <a:t> mean that different generations have distinct values, communication styles and expectations from a mentor, with younger generations often preferring more flexible and informal mentoring approaches, while older generations may value structured guidance and traditional hierarchies requiring mentors to tailor their approach based on the mentee’s generation to be effective.  </a:t>
            </a:r>
            <a:endParaRPr/>
          </a:p>
          <a:p>
            <a:pPr marL="457200" lvl="0" indent="-29845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None/>
            </a:pPr>
            <a:r>
              <a:rPr lang="en-US" b="1"/>
              <a:t>Boomers</a:t>
            </a:r>
            <a:endParaRPr/>
          </a:p>
          <a:p>
            <a:pPr marL="457200" lvl="0" indent="-298450" algn="l" rtl="0">
              <a:lnSpc>
                <a:spcPct val="100000"/>
              </a:lnSpc>
              <a:spcBef>
                <a:spcPts val="0"/>
              </a:spcBef>
              <a:spcAft>
                <a:spcPts val="0"/>
              </a:spcAft>
              <a:buSzPts val="1100"/>
              <a:buFont typeface="Calibri"/>
              <a:buChar char="-"/>
            </a:pPr>
            <a:r>
              <a:rPr lang="en-US"/>
              <a:t>Want to have their accomplishments, hard work and effort acknowledged</a:t>
            </a:r>
            <a:endParaRPr/>
          </a:p>
          <a:p>
            <a:pPr marL="457200" lvl="0" indent="-298450" algn="l" rtl="0">
              <a:lnSpc>
                <a:spcPct val="100000"/>
              </a:lnSpc>
              <a:spcBef>
                <a:spcPts val="0"/>
              </a:spcBef>
              <a:spcAft>
                <a:spcPts val="0"/>
              </a:spcAft>
              <a:buSzPts val="1100"/>
              <a:buFont typeface="Calibri"/>
              <a:buChar char="-"/>
            </a:pPr>
            <a:r>
              <a:rPr lang="en-US"/>
              <a:t>Want to be challenged.  They are often looking for new ideas</a:t>
            </a:r>
            <a:endParaRPr/>
          </a:p>
          <a:p>
            <a:pPr marL="457200" lvl="0" indent="-298450" algn="l" rtl="0">
              <a:lnSpc>
                <a:spcPct val="100000"/>
              </a:lnSpc>
              <a:spcBef>
                <a:spcPts val="0"/>
              </a:spcBef>
              <a:spcAft>
                <a:spcPts val="0"/>
              </a:spcAft>
              <a:buSzPts val="1100"/>
              <a:buFont typeface="Calibri"/>
              <a:buChar char="-"/>
            </a:pPr>
            <a:r>
              <a:rPr lang="en-US"/>
              <a:t>Want to be respected and engaged in collaboration</a:t>
            </a:r>
            <a:endParaRPr/>
          </a:p>
          <a:p>
            <a:pPr marL="457200" lvl="0" indent="-298450" algn="l" rtl="0">
              <a:lnSpc>
                <a:spcPct val="100000"/>
              </a:lnSpc>
              <a:spcBef>
                <a:spcPts val="0"/>
              </a:spcBef>
              <a:spcAft>
                <a:spcPts val="0"/>
              </a:spcAft>
              <a:buSzPts val="1100"/>
              <a:buFont typeface="Calibri"/>
              <a:buChar char="-"/>
            </a:pPr>
            <a:r>
              <a:rPr lang="en-US"/>
              <a:t>Want to feel your interest in them.</a:t>
            </a:r>
            <a:endParaRPr/>
          </a:p>
          <a:p>
            <a:pPr marL="457200" lvl="0" indent="-228600" algn="l" rtl="0">
              <a:lnSpc>
                <a:spcPct val="100000"/>
              </a:lnSpc>
              <a:spcBef>
                <a:spcPts val="0"/>
              </a:spcBef>
              <a:spcAft>
                <a:spcPts val="0"/>
              </a:spcAft>
              <a:buSzPts val="1100"/>
              <a:buFont typeface="Calibri"/>
              <a:buNone/>
            </a:pPr>
            <a:endParaRPr/>
          </a:p>
          <a:p>
            <a:pPr marL="158750" lvl="0" indent="0" algn="l" rtl="0">
              <a:lnSpc>
                <a:spcPct val="100000"/>
              </a:lnSpc>
              <a:spcBef>
                <a:spcPts val="0"/>
              </a:spcBef>
              <a:spcAft>
                <a:spcPts val="0"/>
              </a:spcAft>
              <a:buSzPts val="1100"/>
              <a:buNone/>
            </a:pPr>
            <a:r>
              <a:rPr lang="en-US" b="1"/>
              <a:t>Gen Xers </a:t>
            </a:r>
            <a:endParaRPr/>
          </a:p>
          <a:p>
            <a:pPr marL="457200" lvl="0" indent="-298450" algn="l" rtl="0">
              <a:lnSpc>
                <a:spcPct val="100000"/>
              </a:lnSpc>
              <a:spcBef>
                <a:spcPts val="0"/>
              </a:spcBef>
              <a:spcAft>
                <a:spcPts val="0"/>
              </a:spcAft>
              <a:buSzPts val="1100"/>
              <a:buFont typeface="Calibri"/>
              <a:buChar char="-"/>
            </a:pPr>
            <a:r>
              <a:rPr lang="en-US"/>
              <a:t>Want clear expectations and measures for success</a:t>
            </a:r>
            <a:endParaRPr/>
          </a:p>
          <a:p>
            <a:pPr marL="457200" lvl="0" indent="-298450" algn="l" rtl="0">
              <a:lnSpc>
                <a:spcPct val="100000"/>
              </a:lnSpc>
              <a:spcBef>
                <a:spcPts val="0"/>
              </a:spcBef>
              <a:spcAft>
                <a:spcPts val="0"/>
              </a:spcAft>
              <a:buSzPts val="1100"/>
              <a:buFont typeface="Calibri"/>
              <a:buChar char="-"/>
            </a:pPr>
            <a:r>
              <a:rPr lang="en-US"/>
              <a:t>Want regular communication and to be given feedback</a:t>
            </a:r>
            <a:endParaRPr/>
          </a:p>
          <a:p>
            <a:pPr marL="457200" lvl="0" indent="-298450" algn="l" rtl="0">
              <a:lnSpc>
                <a:spcPct val="100000"/>
              </a:lnSpc>
              <a:spcBef>
                <a:spcPts val="0"/>
              </a:spcBef>
              <a:spcAft>
                <a:spcPts val="0"/>
              </a:spcAft>
              <a:buSzPts val="1100"/>
              <a:buFont typeface="Calibri"/>
              <a:buChar char="-"/>
            </a:pPr>
            <a:r>
              <a:rPr lang="en-US"/>
              <a:t>Want answers to questions and support given just-in-time support</a:t>
            </a:r>
            <a:endParaRPr/>
          </a:p>
          <a:p>
            <a:pPr marL="457200" lvl="0" indent="-298450" algn="l" rtl="0">
              <a:lnSpc>
                <a:spcPct val="100000"/>
              </a:lnSpc>
              <a:spcBef>
                <a:spcPts val="0"/>
              </a:spcBef>
              <a:spcAft>
                <a:spcPts val="0"/>
              </a:spcAft>
              <a:buSzPts val="1100"/>
              <a:buFont typeface="Calibri"/>
              <a:buChar char="-"/>
            </a:pPr>
            <a:r>
              <a:rPr lang="en-US"/>
              <a:t>Don't want to be micromanaged</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en-US" b="1"/>
              <a:t>Gen Yers</a:t>
            </a:r>
            <a:endParaRPr b="1"/>
          </a:p>
          <a:p>
            <a:pPr marL="457200" lvl="0" indent="-298450" algn="l" rtl="0">
              <a:lnSpc>
                <a:spcPct val="100000"/>
              </a:lnSpc>
              <a:spcBef>
                <a:spcPts val="0"/>
              </a:spcBef>
              <a:spcAft>
                <a:spcPts val="0"/>
              </a:spcAft>
              <a:buSzPts val="1100"/>
              <a:buFont typeface="Calibri"/>
              <a:buChar char="-"/>
            </a:pPr>
            <a:r>
              <a:rPr lang="en-US"/>
              <a:t>Want to be treated as equals</a:t>
            </a:r>
            <a:endParaRPr/>
          </a:p>
          <a:p>
            <a:pPr marL="457200" lvl="0" indent="-298450" algn="l" rtl="0">
              <a:lnSpc>
                <a:spcPct val="100000"/>
              </a:lnSpc>
              <a:spcBef>
                <a:spcPts val="0"/>
              </a:spcBef>
              <a:spcAft>
                <a:spcPts val="0"/>
              </a:spcAft>
              <a:buSzPts val="1100"/>
              <a:buFont typeface="Calibri"/>
              <a:buChar char="-"/>
            </a:pPr>
            <a:r>
              <a:rPr lang="en-US"/>
              <a:t>Want their thinking to be listened to</a:t>
            </a:r>
            <a:endParaRPr/>
          </a:p>
          <a:p>
            <a:pPr marL="457200" lvl="0" indent="-298450" algn="l" rtl="0">
              <a:lnSpc>
                <a:spcPct val="100000"/>
              </a:lnSpc>
              <a:spcBef>
                <a:spcPts val="0"/>
              </a:spcBef>
              <a:spcAft>
                <a:spcPts val="0"/>
              </a:spcAft>
              <a:buSzPts val="1100"/>
              <a:buFont typeface="Calibri"/>
              <a:buChar char="-"/>
            </a:pPr>
            <a:r>
              <a:rPr lang="en-US"/>
              <a:t>Want a relationship that is personal, fun, and engaging</a:t>
            </a:r>
            <a:endParaRPr/>
          </a:p>
          <a:p>
            <a:pPr marL="457200" lvl="0" indent="-298450" algn="l" rtl="0">
              <a:lnSpc>
                <a:spcPct val="100000"/>
              </a:lnSpc>
              <a:spcBef>
                <a:spcPts val="0"/>
              </a:spcBef>
              <a:spcAft>
                <a:spcPts val="0"/>
              </a:spcAft>
              <a:buSzPts val="1100"/>
              <a:buFont typeface="Calibri"/>
              <a:buChar char="-"/>
            </a:pPr>
            <a:r>
              <a:rPr lang="en-US"/>
              <a:t>Want goals broken into small pieces with realistic deadlines</a:t>
            </a:r>
            <a:endParaRPr/>
          </a:p>
          <a:p>
            <a:pPr marL="457200" lvl="0" indent="-298450" algn="l" rtl="0">
              <a:lnSpc>
                <a:spcPct val="100000"/>
              </a:lnSpc>
              <a:spcBef>
                <a:spcPts val="0"/>
              </a:spcBef>
              <a:spcAft>
                <a:spcPts val="0"/>
              </a:spcAft>
              <a:buSzPts val="1100"/>
              <a:buFont typeface="Calibri"/>
              <a:buChar char="-"/>
            </a:pPr>
            <a:r>
              <a:rPr lang="en-US"/>
              <a:t>Want regular feedback, especially praise and affirmation</a:t>
            </a:r>
            <a:endParaRPr/>
          </a:p>
          <a:p>
            <a:pPr marL="457200" lvl="0" indent="-228600" algn="l" rtl="0">
              <a:lnSpc>
                <a:spcPct val="100000"/>
              </a:lnSpc>
              <a:spcBef>
                <a:spcPts val="0"/>
              </a:spcBef>
              <a:spcAft>
                <a:spcPts val="0"/>
              </a:spcAft>
              <a:buSzPts val="1100"/>
              <a:buFont typeface="Calibri"/>
              <a:buNone/>
            </a:pPr>
            <a:endParaRPr/>
          </a:p>
          <a:p>
            <a:pPr marL="158750" lvl="0" indent="0" algn="l" rtl="0">
              <a:lnSpc>
                <a:spcPct val="100000"/>
              </a:lnSpc>
              <a:spcBef>
                <a:spcPts val="0"/>
              </a:spcBef>
              <a:spcAft>
                <a:spcPts val="0"/>
              </a:spcAft>
              <a:buSzPts val="1100"/>
              <a:buNone/>
            </a:pPr>
            <a:r>
              <a:rPr lang="en-US"/>
              <a:t>Source: Zachary, 2016.</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None/>
            </a:pPr>
            <a:r>
              <a:rPr lang="en-US"/>
              <a:t>Descriptions about generational differences in mentoring include:</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b="1"/>
              <a:t>Baby Boomers (born 1946-1964)</a:t>
            </a:r>
            <a:endParaRPr/>
          </a:p>
          <a:p>
            <a:pPr marL="457200" lvl="0" indent="-298450" algn="l" rtl="0">
              <a:lnSpc>
                <a:spcPct val="100000"/>
              </a:lnSpc>
              <a:spcBef>
                <a:spcPts val="0"/>
              </a:spcBef>
              <a:spcAft>
                <a:spcPts val="0"/>
              </a:spcAft>
              <a:buSzPts val="1100"/>
              <a:buNone/>
            </a:pPr>
            <a:r>
              <a:rPr lang="en-US"/>
              <a:t>Hard workers</a:t>
            </a:r>
            <a:r>
              <a:rPr lang="en-US" b="1"/>
              <a:t>, </a:t>
            </a:r>
            <a:r>
              <a:rPr lang="en-US"/>
              <a:t>like face-to-face communication, value structured mentoring programs, and clear career paths</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b="1"/>
              <a:t>Generation X (born 1965-1980)</a:t>
            </a:r>
            <a:endParaRPr/>
          </a:p>
          <a:p>
            <a:pPr marL="457200" lvl="0" indent="-298450" algn="l" rtl="0">
              <a:lnSpc>
                <a:spcPct val="100000"/>
              </a:lnSpc>
              <a:spcBef>
                <a:spcPts val="0"/>
              </a:spcBef>
              <a:spcAft>
                <a:spcPts val="0"/>
              </a:spcAft>
              <a:buSzPts val="1100"/>
              <a:buNone/>
            </a:pPr>
            <a:r>
              <a:rPr lang="en-US"/>
              <a:t>Tend to be independent, value work-life balance, and prefer a more collaborative mentoring approach</a:t>
            </a:r>
            <a:endParaRPr/>
          </a:p>
          <a:p>
            <a:pPr marL="457200" lvl="0" indent="-298450" algn="l" rtl="0">
              <a:lnSpc>
                <a:spcPct val="100000"/>
              </a:lnSpc>
              <a:spcBef>
                <a:spcPts val="0"/>
              </a:spcBef>
              <a:spcAft>
                <a:spcPts val="0"/>
              </a:spcAft>
              <a:buSzPts val="1100"/>
              <a:buNone/>
            </a:pPr>
            <a:r>
              <a:rPr lang="en-US"/>
              <a:t> </a:t>
            </a:r>
            <a:r>
              <a:rPr lang="en-US" b="1"/>
              <a:t> </a:t>
            </a:r>
            <a:endParaRPr/>
          </a:p>
          <a:p>
            <a:pPr marL="457200" lvl="0" indent="-298450" algn="l" rtl="0">
              <a:lnSpc>
                <a:spcPct val="100000"/>
              </a:lnSpc>
              <a:spcBef>
                <a:spcPts val="0"/>
              </a:spcBef>
              <a:spcAft>
                <a:spcPts val="0"/>
              </a:spcAft>
              <a:buSzPts val="1100"/>
              <a:buNone/>
            </a:pPr>
            <a:r>
              <a:rPr lang="en-US" b="1"/>
              <a:t>Millennials (born 1991-1996)</a:t>
            </a:r>
            <a:endParaRPr/>
          </a:p>
          <a:p>
            <a:pPr marL="457200" lvl="0" indent="-298450" algn="l" rtl="0">
              <a:lnSpc>
                <a:spcPct val="100000"/>
              </a:lnSpc>
              <a:spcBef>
                <a:spcPts val="0"/>
              </a:spcBef>
              <a:spcAft>
                <a:spcPts val="0"/>
              </a:spcAft>
              <a:buSzPts val="1100"/>
              <a:buNone/>
            </a:pPr>
            <a:r>
              <a:rPr lang="en-US"/>
              <a:t>Tech savvy, seek regular feedback, may value mentorship that focus on personal development and career growth, often prefer informal mentoring relationships</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b="1"/>
              <a:t>Generation Z (born 1997-2012)</a:t>
            </a:r>
            <a:endParaRPr/>
          </a:p>
          <a:p>
            <a:pPr marL="457200" lvl="0" indent="-298450" algn="l" rtl="0">
              <a:lnSpc>
                <a:spcPct val="100000"/>
              </a:lnSpc>
              <a:spcBef>
                <a:spcPts val="0"/>
              </a:spcBef>
              <a:spcAft>
                <a:spcPts val="0"/>
              </a:spcAft>
              <a:buSzPts val="1100"/>
              <a:buNone/>
            </a:pPr>
            <a:r>
              <a:rPr lang="en-US"/>
              <a:t>Highly digital natives, prioritize diversity and inclusion and may expect mentors to be accessible and readily available through various communication channels</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b="1"/>
              <a:t>Do</a:t>
            </a:r>
            <a:endParaRPr/>
          </a:p>
          <a:p>
            <a:pPr marL="457200" lvl="0" indent="-298450" algn="l" rtl="0">
              <a:lnSpc>
                <a:spcPct val="100000"/>
              </a:lnSpc>
              <a:spcBef>
                <a:spcPts val="0"/>
              </a:spcBef>
              <a:spcAft>
                <a:spcPts val="0"/>
              </a:spcAft>
              <a:buSzPts val="1100"/>
              <a:buNone/>
            </a:pPr>
            <a:r>
              <a:rPr lang="en-US"/>
              <a:t>For Boomers, give them challenging work with opportunity for prestige, focus on professional accomplishments, expect hard work, and make them feel special.</a:t>
            </a:r>
            <a:endParaRPr/>
          </a:p>
          <a:p>
            <a:pPr marL="457200" lvl="0" indent="-298450" algn="l" rtl="0">
              <a:lnSpc>
                <a:spcPct val="100000"/>
              </a:lnSpc>
              <a:spcBef>
                <a:spcPts val="0"/>
              </a:spcBef>
              <a:spcAft>
                <a:spcPts val="0"/>
              </a:spcAft>
              <a:buSzPts val="1100"/>
              <a:buNone/>
            </a:pPr>
            <a:r>
              <a:rPr lang="en-US"/>
              <a:t>For Gen Xers, demonstrate your own competence, share information, ask for their opinion, set expectations, talk about end results, be collegial, provide recognition for individual achievements, and be technologically up to date.</a:t>
            </a:r>
            <a:endParaRPr/>
          </a:p>
          <a:p>
            <a:pPr marL="457200" lvl="0" indent="-298450" algn="l" rtl="0">
              <a:lnSpc>
                <a:spcPct val="100000"/>
              </a:lnSpc>
              <a:spcBef>
                <a:spcPts val="0"/>
              </a:spcBef>
              <a:spcAft>
                <a:spcPts val="0"/>
              </a:spcAft>
              <a:buSzPts val="1100"/>
              <a:buNone/>
            </a:pPr>
            <a:r>
              <a:rPr lang="en-US"/>
              <a:t>For Millennials and Zs, tell them the truth, treat them as equals, acknowledge what they bring to the table, make the relationships fun, let them have a voice and a veto in the relationship, challenge and stretch their minds with a variety of assignments, provide opportunities for teamwork.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7dfac64a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37dfac64a7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Coun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7dfac64a70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g37dfac64a70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Please note that Four C’s, Building Trust, and Connecting fall under the second bullet point in the agenda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b="1"/>
              <a:t>For mentors:</a:t>
            </a:r>
            <a:endParaRPr/>
          </a:p>
          <a:p>
            <a:pPr marL="1085850" lvl="1" indent="-171450" algn="l" rtl="0">
              <a:lnSpc>
                <a:spcPct val="100000"/>
              </a:lnSpc>
              <a:spcBef>
                <a:spcPts val="0"/>
              </a:spcBef>
              <a:spcAft>
                <a:spcPts val="0"/>
              </a:spcAft>
              <a:buSzPts val="1100"/>
              <a:buChar char="○"/>
            </a:pPr>
            <a:r>
              <a:rPr lang="en-US"/>
              <a:t>How effectively have you set clear expectations and goals with your apprentice?</a:t>
            </a:r>
            <a:endParaRPr/>
          </a:p>
          <a:p>
            <a:pPr marL="1085850" lvl="1" indent="-171450" algn="l" rtl="0">
              <a:lnSpc>
                <a:spcPct val="100000"/>
              </a:lnSpc>
              <a:spcBef>
                <a:spcPts val="0"/>
              </a:spcBef>
              <a:spcAft>
                <a:spcPts val="0"/>
              </a:spcAft>
              <a:buSzPts val="1100"/>
              <a:buChar char="○"/>
            </a:pPr>
            <a:r>
              <a:rPr lang="en-US"/>
              <a:t>Are you providing sufficient opportunities for your apprentice to ask questions and seek advice?</a:t>
            </a:r>
            <a:endParaRPr/>
          </a:p>
          <a:p>
            <a:pPr marL="1085850" lvl="1" indent="-171450" algn="l" rtl="0">
              <a:lnSpc>
                <a:spcPct val="100000"/>
              </a:lnSpc>
              <a:spcBef>
                <a:spcPts val="0"/>
              </a:spcBef>
              <a:spcAft>
                <a:spcPts val="0"/>
              </a:spcAft>
              <a:buSzPts val="1100"/>
              <a:buChar char="○"/>
            </a:pPr>
            <a:r>
              <a:rPr lang="en-US"/>
              <a:t>Do you feel you are actively listening and providing constructive feedback?</a:t>
            </a:r>
            <a:endParaRPr/>
          </a:p>
          <a:p>
            <a:pPr marL="1085850" lvl="1" indent="-171450" algn="l" rtl="0">
              <a:lnSpc>
                <a:spcPct val="100000"/>
              </a:lnSpc>
              <a:spcBef>
                <a:spcPts val="0"/>
              </a:spcBef>
              <a:spcAft>
                <a:spcPts val="0"/>
              </a:spcAft>
              <a:buSzPts val="1100"/>
              <a:buChar char="○"/>
            </a:pPr>
            <a:r>
              <a:rPr lang="en-US"/>
              <a:t>Have you been able to effectively share your knowledge and experience?</a:t>
            </a:r>
            <a:endParaRPr/>
          </a:p>
          <a:p>
            <a:pPr marL="1085850" lvl="1" indent="-171450" algn="l" rtl="0">
              <a:lnSpc>
                <a:spcPct val="100000"/>
              </a:lnSpc>
              <a:spcBef>
                <a:spcPts val="0"/>
              </a:spcBef>
              <a:spcAft>
                <a:spcPts val="0"/>
              </a:spcAft>
              <a:buSzPts val="1100"/>
              <a:buChar char="○"/>
            </a:pPr>
            <a:r>
              <a:rPr lang="en-US"/>
              <a:t>How can you further tailor your mentoring approach to better support your mentee's specific needs?</a:t>
            </a:r>
            <a:endParaRPr/>
          </a:p>
          <a:p>
            <a:pPr marL="171450" lvl="0" indent="-171450" algn="l" rtl="0">
              <a:lnSpc>
                <a:spcPct val="100000"/>
              </a:lnSpc>
              <a:spcBef>
                <a:spcPts val="0"/>
              </a:spcBef>
              <a:spcAft>
                <a:spcPts val="0"/>
              </a:spcAft>
              <a:buSzPts val="1100"/>
              <a:buChar char="●"/>
            </a:pPr>
            <a:r>
              <a:rPr lang="en-US" b="1"/>
              <a:t>For apprentices:</a:t>
            </a:r>
            <a:endParaRPr/>
          </a:p>
          <a:p>
            <a:pPr marL="1085850" lvl="1" indent="-171450" algn="l" rtl="0">
              <a:lnSpc>
                <a:spcPct val="100000"/>
              </a:lnSpc>
              <a:spcBef>
                <a:spcPts val="0"/>
              </a:spcBef>
              <a:spcAft>
                <a:spcPts val="0"/>
              </a:spcAft>
              <a:buSzPts val="1100"/>
              <a:buChar char="○"/>
            </a:pPr>
            <a:r>
              <a:rPr lang="en-US"/>
              <a:t>Are you actively engaging in the mentoring relationship by preparing for meetings and asking thoughtful questions?</a:t>
            </a:r>
            <a:endParaRPr/>
          </a:p>
          <a:p>
            <a:pPr marL="1085850" lvl="1" indent="-171450" algn="l" rtl="0">
              <a:lnSpc>
                <a:spcPct val="100000"/>
              </a:lnSpc>
              <a:spcBef>
                <a:spcPts val="0"/>
              </a:spcBef>
              <a:spcAft>
                <a:spcPts val="0"/>
              </a:spcAft>
              <a:buSzPts val="1100"/>
              <a:buChar char="○"/>
            </a:pPr>
            <a:r>
              <a:rPr lang="en-US"/>
              <a:t>Do you feel comfortable openly sharing your challenges and concerns with your mentor?</a:t>
            </a:r>
            <a:endParaRPr/>
          </a:p>
          <a:p>
            <a:pPr marL="1085850" lvl="1" indent="-171450" algn="l" rtl="0">
              <a:lnSpc>
                <a:spcPct val="100000"/>
              </a:lnSpc>
              <a:spcBef>
                <a:spcPts val="0"/>
              </a:spcBef>
              <a:spcAft>
                <a:spcPts val="0"/>
              </a:spcAft>
              <a:buSzPts val="1100"/>
              <a:buChar char="○"/>
            </a:pPr>
            <a:r>
              <a:rPr lang="en-US"/>
              <a:t>Are you taking initiative to apply the feedback and guidance provided by your mentor?</a:t>
            </a:r>
            <a:endParaRPr/>
          </a:p>
          <a:p>
            <a:pPr marL="1085850" lvl="1" indent="-171450" algn="l" rtl="0">
              <a:lnSpc>
                <a:spcPct val="100000"/>
              </a:lnSpc>
              <a:spcBef>
                <a:spcPts val="0"/>
              </a:spcBef>
              <a:spcAft>
                <a:spcPts val="0"/>
              </a:spcAft>
              <a:buSzPts val="1100"/>
              <a:buChar char="○"/>
            </a:pPr>
            <a:r>
              <a:rPr lang="en-US"/>
              <a:t>How well are you achieving the goals you set for your mentoring relationship?</a:t>
            </a:r>
            <a:endParaRPr/>
          </a:p>
          <a:p>
            <a:pPr marL="1085850" lvl="1" indent="-171450" algn="l" rtl="0">
              <a:lnSpc>
                <a:spcPct val="100000"/>
              </a:lnSpc>
              <a:spcBef>
                <a:spcPts val="0"/>
              </a:spcBef>
              <a:spcAft>
                <a:spcPts val="0"/>
              </a:spcAft>
              <a:buSzPts val="1100"/>
              <a:buChar char="○"/>
            </a:pPr>
            <a:r>
              <a:rPr lang="en-US"/>
              <a:t>What areas could you improve to maximize the benefits of your mentorship?</a:t>
            </a:r>
            <a:endParaRPr/>
          </a:p>
          <a:p>
            <a:pPr marL="1085850" lvl="1" indent="-101600" algn="l" rtl="0">
              <a:lnSpc>
                <a:spcPct val="100000"/>
              </a:lnSpc>
              <a:spcBef>
                <a:spcPts val="0"/>
              </a:spcBef>
              <a:spcAft>
                <a:spcPts val="0"/>
              </a:spcAft>
              <a:buSzPts val="1100"/>
              <a:buNone/>
            </a:pPr>
            <a:endParaRPr/>
          </a:p>
          <a:p>
            <a:pPr marL="914400" lvl="1" indent="0" algn="l" rtl="0">
              <a:lnSpc>
                <a:spcPct val="100000"/>
              </a:lnSpc>
              <a:spcBef>
                <a:spcPts val="0"/>
              </a:spcBef>
              <a:spcAft>
                <a:spcPts val="0"/>
              </a:spcAft>
              <a:buSzPts val="1100"/>
              <a:buNone/>
            </a:pPr>
            <a:r>
              <a:rPr lang="en-US" b="1"/>
              <a:t>In the chat, share one area in which you feel highly effective and one area in which you feel you need growth.</a:t>
            </a:r>
            <a:endParaRPr/>
          </a:p>
          <a:p>
            <a:pPr marL="914400" lvl="1"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br>
              <a:rPr lang="en-US"/>
            </a:b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Effective mentoring programs have the capacity to transform lives and foster a culture of continuous learning and improvement. The Four C's of mentorship include counsel, correction, connection, and champion. </a:t>
            </a:r>
            <a:endParaRPr/>
          </a:p>
          <a:p>
            <a:pPr marL="457200" lvl="0" indent="-298450" algn="l" rtl="0">
              <a:lnSpc>
                <a:spcPct val="100000"/>
              </a:lnSpc>
              <a:spcBef>
                <a:spcPts val="0"/>
              </a:spcBef>
              <a:spcAft>
                <a:spcPts val="0"/>
              </a:spcAft>
              <a:buSzPts val="1100"/>
              <a:buNone/>
            </a:pPr>
            <a:r>
              <a:rPr lang="en-US"/>
              <a:t>Counsel: (Guiding the Way) Mentors provide guidance by sharing their knowledge, helping mentees set achievable goals and offering strategies to overcome obstacles. Effective counseling is not just about giving answers; it's about asking the right questions to stimulate critical thinking and empower mentees to make informed decisions.</a:t>
            </a:r>
            <a:endParaRPr/>
          </a:p>
          <a:p>
            <a:pPr marL="457200" lvl="0" indent="-298450" algn="l" rtl="0">
              <a:lnSpc>
                <a:spcPct val="100000"/>
              </a:lnSpc>
              <a:spcBef>
                <a:spcPts val="0"/>
              </a:spcBef>
              <a:spcAft>
                <a:spcPts val="0"/>
              </a:spcAft>
              <a:buSzPts val="1100"/>
              <a:buNone/>
            </a:pPr>
            <a:r>
              <a:rPr lang="en-US"/>
              <a:t>Correction: (Nurturing Growth) Mentors can provide correction effectively by setting clear expectations, offering specific examples, and providing actionable expert advice for improvement. They should also create a safe, non-judgmental space for mentees to share their challenges and concerns. </a:t>
            </a:r>
            <a:endParaRPr/>
          </a:p>
          <a:p>
            <a:pPr marL="457200" lvl="0" indent="-298450" algn="l" rtl="0">
              <a:lnSpc>
                <a:spcPct val="100000"/>
              </a:lnSpc>
              <a:spcBef>
                <a:spcPts val="0"/>
              </a:spcBef>
              <a:spcAft>
                <a:spcPts val="0"/>
              </a:spcAft>
              <a:buSzPts val="1100"/>
              <a:buNone/>
            </a:pPr>
            <a:r>
              <a:rPr lang="en-US"/>
              <a:t>Connection: (Building Trust) To establish meaningful connections, mentors should actively listen to their mentees, seeking to understand their learning goals and concerns and organizing meetings. They should demonstrate empathy, showing genuine care for the mentee's well-being and long-term development. </a:t>
            </a:r>
            <a:endParaRPr/>
          </a:p>
          <a:p>
            <a:pPr marL="457200" lvl="0" indent="-298450" algn="l" rtl="0">
              <a:lnSpc>
                <a:spcPct val="100000"/>
              </a:lnSpc>
              <a:spcBef>
                <a:spcPts val="0"/>
              </a:spcBef>
              <a:spcAft>
                <a:spcPts val="0"/>
              </a:spcAft>
              <a:buSzPts val="1100"/>
              <a:buNone/>
            </a:pPr>
            <a:r>
              <a:rPr lang="en-US"/>
              <a:t>Champion: (Advocating for Success) Mentors act as champions by identifying growth opportunities that align with their mentee's aspirations and advocating on their behalf. </a:t>
            </a:r>
            <a:endParaRPr/>
          </a:p>
          <a:p>
            <a:pPr marL="457200" lvl="0" indent="-29845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None/>
            </a:pPr>
            <a:r>
              <a:rPr lang="en-US" i="1"/>
              <a:t>What are the 4 cs of mentorship: A comprehensive guide</a:t>
            </a:r>
            <a:r>
              <a:rPr lang="en-US"/>
              <a:t>. Qooper Mentoring Software: #1 Ranked Online Mentorship Platform. (n.d.). </a:t>
            </a:r>
            <a:r>
              <a:rPr lang="en-US" u="sng">
                <a:solidFill>
                  <a:schemeClr val="hlink"/>
                </a:solidFill>
                <a:hlinkClick r:id="rId3"/>
              </a:rPr>
              <a:t>https://www.qooper.io/blog/4-cs-of-mentorship</a:t>
            </a:r>
            <a:r>
              <a:rPr lang="en-US"/>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Building trust is about laying the foundation for any relationship by demonstrating character. </a:t>
            </a:r>
            <a:endParaRPr/>
          </a:p>
          <a:p>
            <a:pPr marL="457200" lvl="0" indent="-298450" algn="l" rtl="0">
              <a:lnSpc>
                <a:spcPct val="100000"/>
              </a:lnSpc>
              <a:spcBef>
                <a:spcPts val="0"/>
              </a:spcBef>
              <a:spcAft>
                <a:spcPts val="0"/>
              </a:spcAft>
              <a:buSzPts val="1100"/>
              <a:buNone/>
            </a:pPr>
            <a:r>
              <a:rPr lang="en-US"/>
              <a:t>(safety produced by honesty and transparency)</a:t>
            </a:r>
            <a:endParaRPr/>
          </a:p>
          <a:p>
            <a:pPr marL="457200" lvl="0" indent="-298450" algn="l" rtl="0">
              <a:lnSpc>
                <a:spcPct val="100000"/>
              </a:lnSpc>
              <a:spcBef>
                <a:spcPts val="0"/>
              </a:spcBef>
              <a:spcAft>
                <a:spcPts val="0"/>
              </a:spcAft>
              <a:buSzPts val="1100"/>
              <a:buNone/>
            </a:pPr>
            <a:r>
              <a:rPr lang="en-US"/>
              <a:t>Building trust is about laying the foundation for any relationship through reliability.</a:t>
            </a:r>
            <a:endParaRPr/>
          </a:p>
          <a:p>
            <a:pPr marL="457200" lvl="0" indent="-298450" algn="l" rtl="0">
              <a:lnSpc>
                <a:spcPct val="100000"/>
              </a:lnSpc>
              <a:spcBef>
                <a:spcPts val="0"/>
              </a:spcBef>
              <a:spcAft>
                <a:spcPts val="0"/>
              </a:spcAft>
              <a:buSzPts val="1100"/>
              <a:buNone/>
            </a:pPr>
            <a:r>
              <a:rPr lang="en-US"/>
              <a:t>(underpromise/overdeliver, say no, and use organizational rituals) </a:t>
            </a:r>
            <a:endParaRPr/>
          </a:p>
          <a:p>
            <a:pPr marL="457200" lvl="0" indent="-298450" algn="l" rtl="0">
              <a:lnSpc>
                <a:spcPct val="100000"/>
              </a:lnSpc>
              <a:spcBef>
                <a:spcPts val="0"/>
              </a:spcBef>
              <a:spcAft>
                <a:spcPts val="0"/>
              </a:spcAft>
              <a:buSzPts val="1100"/>
              <a:buNone/>
            </a:pPr>
            <a:r>
              <a:rPr lang="en-US"/>
              <a:t>Building trust is about laying the foundation for any relationship by demonstrating competance.</a:t>
            </a:r>
            <a:endParaRPr/>
          </a:p>
          <a:p>
            <a:pPr marL="457200" lvl="0" indent="-298450" algn="l" rtl="0">
              <a:lnSpc>
                <a:spcPct val="100000"/>
              </a:lnSpc>
              <a:spcBef>
                <a:spcPts val="0"/>
              </a:spcBef>
              <a:spcAft>
                <a:spcPts val="0"/>
              </a:spcAft>
              <a:buSzPts val="1100"/>
              <a:buNone/>
            </a:pPr>
            <a:r>
              <a:rPr lang="en-US"/>
              <a:t>(skills, knowledge, and credibility) </a:t>
            </a:r>
            <a:endParaRPr/>
          </a:p>
          <a:p>
            <a:pPr marL="457200" lvl="0" indent="-298450" algn="l" rtl="0">
              <a:lnSpc>
                <a:spcPct val="100000"/>
              </a:lnSpc>
              <a:spcBef>
                <a:spcPts val="0"/>
              </a:spcBef>
              <a:spcAft>
                <a:spcPts val="0"/>
              </a:spcAft>
              <a:buSzPts val="1100"/>
              <a:buNone/>
            </a:pPr>
            <a:r>
              <a:rPr lang="en-US"/>
              <a:t>Building trust is about laying the foundation for any relationship through warmth. </a:t>
            </a:r>
            <a:endParaRPr/>
          </a:p>
          <a:p>
            <a:pPr marL="457200" lvl="0" indent="-298450" algn="l" rtl="0">
              <a:lnSpc>
                <a:spcPct val="100000"/>
              </a:lnSpc>
              <a:spcBef>
                <a:spcPts val="0"/>
              </a:spcBef>
              <a:spcAft>
                <a:spcPts val="0"/>
              </a:spcAft>
              <a:buSzPts val="1100"/>
              <a:buNone/>
            </a:pPr>
            <a:r>
              <a:rPr lang="en-US"/>
              <a:t>(listen, demonstrate empathy, show positive attention, be vulnerable)</a:t>
            </a:r>
            <a:endParaRPr/>
          </a:p>
          <a:p>
            <a:pPr marL="457200" lvl="0" indent="-298450" algn="l" rtl="0">
              <a:lnSpc>
                <a:spcPct val="100000"/>
              </a:lnSpc>
              <a:spcBef>
                <a:spcPts val="0"/>
              </a:spcBef>
              <a:spcAft>
                <a:spcPts val="0"/>
              </a:spcAft>
              <a:buSzPts val="1100"/>
              <a:buNone/>
            </a:pPr>
            <a:r>
              <a:rPr lang="en-US"/>
              <a:t>Building trust is about laying the foundation for any relationship by choosing stewardship.</a:t>
            </a:r>
            <a:endParaRPr/>
          </a:p>
          <a:p>
            <a:pPr marL="457200" lvl="0" indent="-298450" algn="l" rtl="0">
              <a:lnSpc>
                <a:spcPct val="100000"/>
              </a:lnSpc>
              <a:spcBef>
                <a:spcPts val="0"/>
              </a:spcBef>
              <a:spcAft>
                <a:spcPts val="0"/>
              </a:spcAft>
              <a:buSzPts val="1100"/>
              <a:buNone/>
            </a:pPr>
            <a:r>
              <a:rPr lang="en-US"/>
              <a:t>(focus on others, communicate, give others credit, and care)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From </a:t>
            </a:r>
            <a:r>
              <a:rPr lang="en-US" i="1"/>
              <a:t>Better Conversations, (2016) </a:t>
            </a:r>
            <a:r>
              <a:rPr lang="en-US"/>
              <a:t>Chapter 6</a:t>
            </a:r>
            <a:endParaRPr/>
          </a:p>
          <a:p>
            <a:pPr marL="457200" lvl="0" indent="-298450" algn="l" rtl="0">
              <a:lnSpc>
                <a:spcPct val="100000"/>
              </a:lnSpc>
              <a:spcBef>
                <a:spcPts val="0"/>
              </a:spcBef>
              <a:spcAft>
                <a:spcPts val="0"/>
              </a:spcAft>
              <a:buSzPts val="1100"/>
              <a:buNone/>
            </a:pPr>
            <a:r>
              <a:rPr lang="en-US"/>
              <a:t>Connecting is about strengthening our relationships by making emotional connections and by being a witness to the good.</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a:t>Emotional connections include making bids, responding to bids, and being fully present.  Turn toward, turn away, or turn against.  The bid is the fundamental unit of emotional communication.   It can be a question, a look, or a single expression that shows that one wants to be connected. (p. 107)</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a:t>Witness to the good includes being direct, specific, and nonattributive.  One of the simplest and most powerful ways to build emotional connections is by sharing positive information with others. (p. 115)</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2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2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8" name="Google Shape;4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p21"/>
          <p:cNvSpPr>
            <a:spLocks noGrp="1"/>
          </p:cNvSpPr>
          <p:nvPr>
            <p:ph type="pic" idx="2"/>
          </p:nvPr>
        </p:nvSpPr>
        <p:spPr>
          <a:xfrm>
            <a:off x="5292475" y="105832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2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 name="Google Shape;20;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2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2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2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26"/>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2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7"/>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27"/>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2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1" name="Google Shape;41;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2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doi.org/10.1080/10901027.2017.1404506" TargetMode="External"/><Relationship Id="rId3" Type="http://schemas.openxmlformats.org/officeDocument/2006/relationships/image" Target="../media/image2.png"/><Relationship Id="rId7" Type="http://schemas.openxmlformats.org/officeDocument/2006/relationships/hyperlink" Target="https://www.qooper.io/blog/4-cs-of-mentorship"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doi.org/10.1080/09575146.2016.1259212" TargetMode="External"/><Relationship Id="rId5" Type="http://schemas.openxmlformats.org/officeDocument/2006/relationships/hyperlink" Target="https://doi.org/10.1080/08878730.2020.1799128" TargetMode="External"/><Relationship Id="rId4" Type="http://schemas.openxmlformats.org/officeDocument/2006/relationships/hyperlink" Target="https://coloradomentoring.org/" TargetMode="External"/><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
        <p:cNvGrpSpPr/>
        <p:nvPr/>
      </p:nvGrpSpPr>
      <p:grpSpPr>
        <a:xfrm>
          <a:off x="0" y="0"/>
          <a:ext cx="0" cy="0"/>
          <a:chOff x="0" y="0"/>
          <a:chExt cx="0" cy="0"/>
        </a:xfrm>
      </p:grpSpPr>
      <p:sp>
        <p:nvSpPr>
          <p:cNvPr id="55" name="Google Shape;55;p1"/>
          <p:cNvSpPr txBox="1">
            <a:spLocks noGrp="1"/>
          </p:cNvSpPr>
          <p:nvPr>
            <p:ph type="ctrTitle"/>
          </p:nvPr>
        </p:nvSpPr>
        <p:spPr>
          <a:xfrm>
            <a:off x="71675" y="2160300"/>
            <a:ext cx="5963400" cy="10260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820"/>
              <a:t>Community of Practice</a:t>
            </a:r>
            <a:br>
              <a:rPr lang="en-US" sz="3820"/>
            </a:br>
            <a:r>
              <a:rPr lang="en-US" sz="3820"/>
              <a:t>for Mentor Teachers</a:t>
            </a:r>
            <a:endParaRPr sz="3370">
              <a:solidFill>
                <a:srgbClr val="151E49"/>
              </a:solidFill>
            </a:endParaRPr>
          </a:p>
        </p:txBody>
      </p:sp>
      <p:sp>
        <p:nvSpPr>
          <p:cNvPr id="56" name="Google Shape;56;p1"/>
          <p:cNvSpPr txBox="1">
            <a:spLocks noGrp="1"/>
          </p:cNvSpPr>
          <p:nvPr>
            <p:ph type="subTitle" idx="1"/>
          </p:nvPr>
        </p:nvSpPr>
        <p:spPr>
          <a:xfrm>
            <a:off x="71675" y="3250927"/>
            <a:ext cx="5506800" cy="648300"/>
          </a:xfrm>
          <a:prstGeom prst="rect">
            <a:avLst/>
          </a:prstGeom>
          <a:solidFill>
            <a:srgbClr val="FFFFFF">
              <a:alpha val="70588"/>
            </a:srgbClr>
          </a:solidFill>
          <a:ln>
            <a:noFill/>
          </a:ln>
        </p:spPr>
        <p:txBody>
          <a:bodyPr spcFirstLastPara="1" wrap="square" lIns="91425" tIns="91425" rIns="91425" bIns="91425" anchor="ctr" anchorCtr="0">
            <a:normAutofit fontScale="92500" lnSpcReduction="20000"/>
          </a:bodyPr>
          <a:lstStyle/>
          <a:p>
            <a:pPr marL="0" lvl="0" indent="0" algn="l" rtl="0">
              <a:lnSpc>
                <a:spcPct val="100000"/>
              </a:lnSpc>
              <a:spcBef>
                <a:spcPts val="0"/>
              </a:spcBef>
              <a:spcAft>
                <a:spcPts val="0"/>
              </a:spcAft>
              <a:buSzPts val="2800"/>
              <a:buNone/>
            </a:pPr>
            <a:r>
              <a:rPr lang="en-US" sz="1900">
                <a:solidFill>
                  <a:srgbClr val="434A6D"/>
                </a:solidFill>
              </a:rPr>
              <a:t>Session 3: </a:t>
            </a:r>
            <a:r>
              <a:rPr lang="en-US" sz="1900">
                <a:solidFill>
                  <a:srgbClr val="434A6D"/>
                </a:solidFill>
                <a:latin typeface="Arial"/>
                <a:ea typeface="Arial"/>
                <a:cs typeface="Arial"/>
                <a:sym typeface="Arial"/>
              </a:rPr>
              <a:t>Who We Are and What We Bring to the Apprentice Relationship</a:t>
            </a:r>
            <a:endParaRPr sz="1900">
              <a:solidFill>
                <a:srgbClr val="434A6D"/>
              </a:solidFill>
            </a:endParaRPr>
          </a:p>
        </p:txBody>
      </p:sp>
      <p:sp>
        <p:nvSpPr>
          <p:cNvPr id="2" name="Rectangle 1">
            <a:extLst>
              <a:ext uri="{FF2B5EF4-FFF2-40B4-BE49-F238E27FC236}">
                <a16:creationId xmlns:a16="http://schemas.microsoft.com/office/drawing/2014/main" id="{59829F0B-CC06-05F2-8EC5-57D204DE2A53}"/>
              </a:ext>
            </a:extLst>
          </p:cNvPr>
          <p:cNvSpPr/>
          <p:nvPr/>
        </p:nvSpPr>
        <p:spPr>
          <a:xfrm>
            <a:off x="159798" y="4456590"/>
            <a:ext cx="2689934" cy="58060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
        <p:nvSpPr>
          <p:cNvPr id="127" name="Google Shape;127;p10"/>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This refers to the dynamic where a mentor, typically with more experience, provides knowledge and guidance to a mentee.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The mentee offers fresh perspectives, enthusiasm, and the opportunity for the mentor to solidify their own understanding by explaining concepts to someone else.</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Both parties contribute and benefit from the relationship even though there is an imbalance due to the level of experience.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800" b="0" i="0" u="none" strike="noStrike" cap="none">
                <a:solidFill>
                  <a:srgbClr val="000000"/>
                </a:solidFill>
                <a:latin typeface="Arial"/>
                <a:ea typeface="Arial"/>
                <a:cs typeface="Arial"/>
                <a:sym typeface="Arial"/>
              </a:rPr>
              <a:t>(Organized with Generative AI in Google Search)</a:t>
            </a:r>
            <a:endParaRPr/>
          </a:p>
        </p:txBody>
      </p:sp>
      <p:sp>
        <p:nvSpPr>
          <p:cNvPr id="128" name="Google Shape;128;p1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rgbClr val="151E49"/>
                </a:solidFill>
                <a:latin typeface="Bebas Neue"/>
                <a:ea typeface="Bebas Neue"/>
                <a:cs typeface="Bebas Neue"/>
                <a:sym typeface="Bebas Neue"/>
              </a:rPr>
              <a:t>Power Exchange and Support between Mentor and apprentice</a:t>
            </a:r>
            <a:endParaRPr/>
          </a:p>
        </p:txBody>
      </p:sp>
      <p:sp>
        <p:nvSpPr>
          <p:cNvPr id="129" name="Google Shape;129;p10"/>
          <p:cNvSpPr>
            <a:spLocks noGrp="1"/>
          </p:cNvSpPr>
          <p:nvPr>
            <p:ph type="pic" idx="2"/>
          </p:nvPr>
        </p:nvSpPr>
        <p:spPr>
          <a:xfrm>
            <a:off x="5786450" y="1111250"/>
            <a:ext cx="2991600" cy="3329700"/>
          </a:xfrm>
          <a:prstGeom prst="rect">
            <a:avLst/>
          </a:prstGeom>
          <a:solidFill>
            <a:srgbClr val="96D9FA"/>
          </a:solidFill>
          <a:ln w="25400" cap="flat" cmpd="sng">
            <a:solidFill>
              <a:srgbClr val="D8E6FC"/>
            </a:solidFill>
            <a:prstDash val="solid"/>
            <a:round/>
            <a:headEnd type="none" w="sm" len="sm"/>
            <a:tailEnd type="none" w="sm" len="sm"/>
          </a:ln>
          <a:effectLst>
            <a:outerShdw blurRad="57150" dist="19050" dir="5400000" algn="bl" rotWithShape="0">
              <a:srgbClr val="000000">
                <a:alpha val="49803"/>
              </a:srgbClr>
            </a:outerShdw>
          </a:effectLst>
        </p:spPr>
        <p:txBody>
          <a:bodyPr/>
          <a:lstStyle/>
          <a:p>
            <a:endParaRPr lang="en-US"/>
          </a:p>
        </p:txBody>
      </p:sp>
      <p:sp>
        <p:nvSpPr>
          <p:cNvPr id="2" name="Rectangle 1">
            <a:extLst>
              <a:ext uri="{FF2B5EF4-FFF2-40B4-BE49-F238E27FC236}">
                <a16:creationId xmlns:a16="http://schemas.microsoft.com/office/drawing/2014/main" id="{8321BBA7-021B-2E79-1A60-32FBC56937BC}"/>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3"/>
        <p:cNvGrpSpPr/>
        <p:nvPr/>
      </p:nvGrpSpPr>
      <p:grpSpPr>
        <a:xfrm>
          <a:off x="0" y="0"/>
          <a:ext cx="0" cy="0"/>
          <a:chOff x="0" y="0"/>
          <a:chExt cx="0" cy="0"/>
        </a:xfrm>
      </p:grpSpPr>
      <p:sp>
        <p:nvSpPr>
          <p:cNvPr id="134" name="Google Shape;134;p11"/>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2000" i="0" u="none" strike="noStrike" cap="none">
                <a:solidFill>
                  <a:srgbClr val="000000"/>
                </a:solidFill>
              </a:rPr>
              <a:t>Think about your mentor/apprentice relationship. </a:t>
            </a:r>
            <a:endParaRPr sz="1400" i="0" u="none" strike="noStrike" cap="none">
              <a:solidFill>
                <a:srgbClr val="000000"/>
              </a:solidFill>
            </a:endParaRPr>
          </a:p>
          <a:p>
            <a:pPr marL="0" marR="0" lvl="0" indent="0" algn="l" rtl="0">
              <a:lnSpc>
                <a:spcPct val="100000"/>
              </a:lnSpc>
              <a:spcBef>
                <a:spcPts val="0"/>
              </a:spcBef>
              <a:spcAft>
                <a:spcPts val="0"/>
              </a:spcAft>
              <a:buNone/>
            </a:pPr>
            <a:endParaRPr sz="2000" i="0" u="none" strike="noStrike" cap="none">
              <a:solidFill>
                <a:srgbClr val="000000"/>
              </a:solidFill>
            </a:endParaRPr>
          </a:p>
          <a:p>
            <a:pPr marL="0" marR="0" lvl="0" indent="0" algn="l" rtl="0">
              <a:lnSpc>
                <a:spcPct val="100000"/>
              </a:lnSpc>
              <a:spcBef>
                <a:spcPts val="0"/>
              </a:spcBef>
              <a:spcAft>
                <a:spcPts val="0"/>
              </a:spcAft>
              <a:buNone/>
            </a:pPr>
            <a:r>
              <a:rPr lang="en-US" sz="2000"/>
              <a:t>Share</a:t>
            </a:r>
            <a:r>
              <a:rPr lang="en-US" sz="2000" i="0" u="none" strike="noStrike" cap="none">
                <a:solidFill>
                  <a:srgbClr val="000000"/>
                </a:solidFill>
              </a:rPr>
              <a:t> one or more examples of what you and your apprentice contribute to and benefit from the relationship.</a:t>
            </a:r>
            <a:endParaRPr sz="1400" i="0" u="none" strike="noStrike" cap="none">
              <a:solidFill>
                <a:srgbClr val="000000"/>
              </a:solidFill>
            </a:endParaRPr>
          </a:p>
        </p:txBody>
      </p:sp>
      <p:sp>
        <p:nvSpPr>
          <p:cNvPr id="135" name="Google Shape;135;p11"/>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rgbClr val="151E49"/>
                </a:solidFill>
                <a:latin typeface="Bebas Neue"/>
                <a:ea typeface="Bebas Neue"/>
                <a:cs typeface="Bebas Neue"/>
                <a:sym typeface="Bebas Neue"/>
              </a:rPr>
              <a:t>Check for understanding </a:t>
            </a:r>
            <a:endParaRPr/>
          </a:p>
        </p:txBody>
      </p:sp>
      <p:sp>
        <p:nvSpPr>
          <p:cNvPr id="136" name="Google Shape;136;p11"/>
          <p:cNvSpPr>
            <a:spLocks noGrp="1"/>
          </p:cNvSpPr>
          <p:nvPr>
            <p:ph type="pic" idx="2"/>
          </p:nvPr>
        </p:nvSpPr>
        <p:spPr>
          <a:xfrm>
            <a:off x="5786450" y="1111250"/>
            <a:ext cx="2991600" cy="3329700"/>
          </a:xfrm>
          <a:prstGeom prst="rect">
            <a:avLst/>
          </a:prstGeom>
          <a:solidFill>
            <a:srgbClr val="96D9FA"/>
          </a:solidFill>
          <a:ln w="25400" cap="flat" cmpd="sng">
            <a:solidFill>
              <a:srgbClr val="B1CDFB"/>
            </a:solidFill>
            <a:prstDash val="solid"/>
            <a:round/>
            <a:headEnd type="none" w="sm" len="sm"/>
            <a:tailEnd type="none" w="sm" len="sm"/>
          </a:ln>
          <a:effectLst>
            <a:outerShdw blurRad="57150" dist="19050" dir="5400000" algn="bl" rotWithShape="0">
              <a:srgbClr val="000000">
                <a:alpha val="49803"/>
              </a:srgbClr>
            </a:outerShdw>
          </a:effectLst>
        </p:spPr>
        <p:txBody>
          <a:bodyPr/>
          <a:lstStyle/>
          <a:p>
            <a:endParaRPr lang="en-US"/>
          </a:p>
        </p:txBody>
      </p:sp>
      <p:sp>
        <p:nvSpPr>
          <p:cNvPr id="2" name="Rectangle 1">
            <a:extLst>
              <a:ext uri="{FF2B5EF4-FFF2-40B4-BE49-F238E27FC236}">
                <a16:creationId xmlns:a16="http://schemas.microsoft.com/office/drawing/2014/main" id="{2213A07C-7DE3-87DF-23D3-1696A6CA9514}"/>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141" name="Google Shape;141;p12"/>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2"/>
          <p:cNvSpPr txBox="1">
            <a:spLocks noGrp="1"/>
          </p:cNvSpPr>
          <p:nvPr>
            <p:ph type="title"/>
          </p:nvPr>
        </p:nvSpPr>
        <p:spPr>
          <a:xfrm>
            <a:off x="375748" y="578047"/>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Understanding Generational differences: What They want</a:t>
            </a:r>
            <a:endParaRPr/>
          </a:p>
        </p:txBody>
      </p:sp>
      <p:sp>
        <p:nvSpPr>
          <p:cNvPr id="143" name="Google Shape;143;p12"/>
          <p:cNvSpPr txBox="1">
            <a:spLocks noGrp="1"/>
          </p:cNvSpPr>
          <p:nvPr>
            <p:ph type="body" idx="1"/>
          </p:nvPr>
        </p:nvSpPr>
        <p:spPr>
          <a:xfrm>
            <a:off x="380043" y="1145247"/>
            <a:ext cx="8449950" cy="3387825"/>
          </a:xfrm>
          <a:prstGeom prst="rect">
            <a:avLst/>
          </a:prstGeom>
          <a:solidFill>
            <a:srgbClr val="96D9FA"/>
          </a:solidFill>
          <a:ln w="25400" cap="flat" cmpd="sng">
            <a:solidFill>
              <a:schemeClr val="accent5"/>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800">
                <a:solidFill>
                  <a:schemeClr val="dk1"/>
                </a:solidFill>
              </a:rPr>
              <a:t>Baby </a:t>
            </a:r>
            <a:r>
              <a:rPr lang="en-US" sz="2800">
                <a:solidFill>
                  <a:schemeClr val="dk1"/>
                </a:solidFill>
                <a:latin typeface="Arial"/>
                <a:ea typeface="Arial"/>
                <a:cs typeface="Arial"/>
                <a:sym typeface="Arial"/>
              </a:rPr>
              <a:t>Boomers (1946 – 1964) </a:t>
            </a:r>
            <a:endParaRPr>
              <a:solidFill>
                <a:schemeClr val="dk1"/>
              </a:solidFill>
            </a:endParaRPr>
          </a:p>
          <a:p>
            <a:pPr marL="0" lvl="0" indent="0" algn="l" rtl="0">
              <a:lnSpc>
                <a:spcPct val="114999"/>
              </a:lnSpc>
              <a:spcBef>
                <a:spcPts val="1200"/>
              </a:spcBef>
              <a:spcAft>
                <a:spcPts val="0"/>
              </a:spcAft>
              <a:buSzPts val="1800"/>
              <a:buNone/>
            </a:pPr>
            <a:r>
              <a:rPr lang="en-US" sz="2800">
                <a:solidFill>
                  <a:schemeClr val="dk1"/>
                </a:solidFill>
                <a:latin typeface="Arial"/>
                <a:ea typeface="Arial"/>
                <a:cs typeface="Arial"/>
                <a:sym typeface="Arial"/>
              </a:rPr>
              <a:t>Gen X (1965 – 1979)</a:t>
            </a:r>
            <a:endParaRPr>
              <a:solidFill>
                <a:schemeClr val="dk1"/>
              </a:solidFill>
            </a:endParaRPr>
          </a:p>
          <a:p>
            <a:pPr marL="0" lvl="0" indent="0" algn="l" rtl="0">
              <a:lnSpc>
                <a:spcPct val="114999"/>
              </a:lnSpc>
              <a:spcBef>
                <a:spcPts val="1200"/>
              </a:spcBef>
              <a:spcAft>
                <a:spcPts val="0"/>
              </a:spcAft>
              <a:buSzPts val="1800"/>
              <a:buNone/>
            </a:pPr>
            <a:r>
              <a:rPr lang="en-US" sz="2800">
                <a:solidFill>
                  <a:schemeClr val="dk1"/>
                </a:solidFill>
                <a:latin typeface="Arial"/>
                <a:ea typeface="Arial"/>
                <a:cs typeface="Arial"/>
                <a:sym typeface="Arial"/>
              </a:rPr>
              <a:t>Gen Y, also known as Millennials, (1980 – 1995)</a:t>
            </a:r>
            <a:endParaRPr sz="2800">
              <a:solidFill>
                <a:schemeClr val="dk1"/>
              </a:solidFill>
              <a:latin typeface="Arial"/>
              <a:ea typeface="Arial"/>
              <a:cs typeface="Arial"/>
              <a:sym typeface="Arial"/>
            </a:endParaRPr>
          </a:p>
          <a:p>
            <a:pPr marL="0" lvl="0" indent="0" algn="l" rtl="0">
              <a:lnSpc>
                <a:spcPct val="114999"/>
              </a:lnSpc>
              <a:spcBef>
                <a:spcPts val="1200"/>
              </a:spcBef>
              <a:spcAft>
                <a:spcPts val="0"/>
              </a:spcAft>
              <a:buSzPts val="1800"/>
              <a:buNone/>
            </a:pPr>
            <a:r>
              <a:rPr lang="en-US" sz="2800">
                <a:solidFill>
                  <a:schemeClr val="dk1"/>
                </a:solidFill>
              </a:rPr>
              <a:t>Gen Z (1996 – 2012)</a:t>
            </a:r>
            <a:endParaRPr sz="2800">
              <a:solidFill>
                <a:schemeClr val="dk1"/>
              </a:solidFill>
            </a:endParaRPr>
          </a:p>
          <a:p>
            <a:pPr marL="0" lvl="0" indent="0" algn="l" rtl="0">
              <a:lnSpc>
                <a:spcPct val="114999"/>
              </a:lnSpc>
              <a:spcBef>
                <a:spcPts val="1200"/>
              </a:spcBef>
              <a:spcAft>
                <a:spcPts val="1200"/>
              </a:spcAft>
              <a:buSzPts val="1800"/>
              <a:buNone/>
            </a:pPr>
            <a:endParaRPr sz="2000">
              <a:solidFill>
                <a:srgbClr val="434A6D"/>
              </a:solidFill>
            </a:endParaRPr>
          </a:p>
        </p:txBody>
      </p:sp>
      <p:sp>
        <p:nvSpPr>
          <p:cNvPr id="2" name="Rectangle 1">
            <a:extLst>
              <a:ext uri="{FF2B5EF4-FFF2-40B4-BE49-F238E27FC236}">
                <a16:creationId xmlns:a16="http://schemas.microsoft.com/office/drawing/2014/main" id="{083095AD-CFF2-B52B-115A-BE6302890EF3}"/>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
        <p:nvSpPr>
          <p:cNvPr id="148" name="Google Shape;148;p13"/>
          <p:cNvSpPr/>
          <p:nvPr/>
        </p:nvSpPr>
        <p:spPr>
          <a:xfrm>
            <a:off x="312846"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1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Do:</a:t>
            </a:r>
            <a:endParaRPr sz="1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Give</a:t>
            </a:r>
            <a:r>
              <a:rPr lang="en-US" sz="1800" b="0" i="0" u="none" strike="noStrike" cap="none">
                <a:solidFill>
                  <a:schemeClr val="dk1"/>
                </a:solidFill>
                <a:latin typeface="Arial"/>
                <a:ea typeface="Arial"/>
                <a:cs typeface="Arial"/>
                <a:sym typeface="Arial"/>
              </a:rPr>
              <a:t> challenging work with opportunity for prestige</a:t>
            </a:r>
            <a:endParaRPr>
              <a:solidFill>
                <a:schemeClr val="dk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Expect hard work</a:t>
            </a:r>
            <a:endParaRPr>
              <a:solidFill>
                <a:schemeClr val="dk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Set expectations</a:t>
            </a:r>
            <a:endParaRPr>
              <a:solidFill>
                <a:schemeClr val="dk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Demonstrate your own competence</a:t>
            </a:r>
            <a:endParaRPr>
              <a:solidFill>
                <a:schemeClr val="dk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Provide support and suggestions</a:t>
            </a:r>
            <a:endParaRPr>
              <a:solidFill>
                <a:schemeClr val="dk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Treat them as equals</a:t>
            </a:r>
            <a:endParaRPr>
              <a:solidFill>
                <a:schemeClr val="dk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Let them have a voice</a:t>
            </a:r>
            <a:endParaRPr>
              <a:solidFill>
                <a:schemeClr val="dk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Provide opportunities for teamwork.</a:t>
            </a:r>
            <a:endParaRPr>
              <a:solidFill>
                <a:schemeClr val="dk1"/>
              </a:solidFill>
            </a:endParaRPr>
          </a:p>
          <a:p>
            <a:pPr marL="0" marR="0" lvl="0" indent="0" algn="l" rtl="0">
              <a:lnSpc>
                <a:spcPct val="100000"/>
              </a:lnSpc>
              <a:spcBef>
                <a:spcPts val="0"/>
              </a:spcBef>
              <a:spcAft>
                <a:spcPts val="0"/>
              </a:spcAft>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800" b="0" i="0" u="none" strike="noStrike" cap="none">
                <a:solidFill>
                  <a:srgbClr val="000000"/>
                </a:solidFill>
                <a:latin typeface="Arial"/>
                <a:ea typeface="Arial"/>
                <a:cs typeface="Arial"/>
                <a:sym typeface="Arial"/>
              </a:rPr>
              <a:t>Paraphrased from </a:t>
            </a:r>
            <a:r>
              <a:rPr lang="en-US" sz="800" b="0" i="1" u="none" strike="noStrike" cap="none">
                <a:solidFill>
                  <a:srgbClr val="000000"/>
                </a:solidFill>
                <a:latin typeface="Arial"/>
                <a:ea typeface="Arial"/>
                <a:cs typeface="Arial"/>
                <a:sym typeface="Arial"/>
              </a:rPr>
              <a:t>The Mentor’s Guide </a:t>
            </a:r>
            <a:r>
              <a:rPr lang="en-US" sz="800" b="0" i="0" u="none" strike="noStrike" cap="none">
                <a:solidFill>
                  <a:srgbClr val="000000"/>
                </a:solidFill>
                <a:latin typeface="Arial"/>
                <a:ea typeface="Arial"/>
                <a:cs typeface="Arial"/>
                <a:sym typeface="Arial"/>
              </a:rPr>
              <a:t>by John Wiley &amp; Sons, Inc.</a:t>
            </a:r>
            <a:endParaRPr sz="800" b="0" i="1" u="none" strike="noStrike" cap="none">
              <a:solidFill>
                <a:srgbClr val="000000"/>
              </a:solidFill>
              <a:latin typeface="Arial"/>
              <a:ea typeface="Arial"/>
              <a:cs typeface="Arial"/>
              <a:sym typeface="Arial"/>
            </a:endParaRPr>
          </a:p>
        </p:txBody>
      </p:sp>
      <p:sp>
        <p:nvSpPr>
          <p:cNvPr id="149" name="Google Shape;149;p13"/>
          <p:cNvSpPr txBox="1">
            <a:spLocks noGrp="1"/>
          </p:cNvSpPr>
          <p:nvPr>
            <p:ph type="title"/>
          </p:nvPr>
        </p:nvSpPr>
        <p:spPr>
          <a:xfrm>
            <a:off x="311700" y="404920"/>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rgbClr val="151E49"/>
                </a:solidFill>
                <a:latin typeface="Bebas Neue"/>
                <a:ea typeface="Bebas Neue"/>
                <a:cs typeface="Bebas Neue"/>
                <a:sym typeface="Bebas Neue"/>
              </a:rPr>
              <a:t>Generational Differences : For all generations</a:t>
            </a:r>
            <a:endParaRPr/>
          </a:p>
        </p:txBody>
      </p:sp>
      <p:pic>
        <p:nvPicPr>
          <p:cNvPr id="150" name="Google Shape;150;p13" descr="A group of women looking at a computer&#10;&#10;Description automatically generated"/>
          <p:cNvPicPr preferRelativeResize="0">
            <a:picLocks noGrp="1"/>
          </p:cNvPicPr>
          <p:nvPr>
            <p:ph type="pic" idx="2"/>
          </p:nvPr>
        </p:nvPicPr>
        <p:blipFill rotWithShape="1">
          <a:blip r:embed="rId4">
            <a:alphaModFix/>
          </a:blip>
          <a:srcRect t="10195" b="10194"/>
          <a:stretch/>
        </p:blipFill>
        <p:spPr>
          <a:xfrm>
            <a:off x="5724525" y="982663"/>
            <a:ext cx="3116263" cy="3719512"/>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2AA79A7F-F4E8-00C5-66C2-6370050ACEB6}"/>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
        <p:nvSpPr>
          <p:cNvPr id="155" name="Google Shape;155;p14"/>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2000" i="0" u="none" strike="noStrike" cap="none">
                <a:solidFill>
                  <a:srgbClr val="000000"/>
                </a:solidFill>
              </a:rPr>
              <a:t>Think about your mentor/apprentice relationship. </a:t>
            </a:r>
            <a:endParaRPr sz="1400" i="0" u="none" strike="noStrike" cap="none">
              <a:solidFill>
                <a:srgbClr val="000000"/>
              </a:solidFill>
            </a:endParaRPr>
          </a:p>
          <a:p>
            <a:pPr marL="0" marR="0" lvl="0" indent="0" algn="l" rtl="0">
              <a:lnSpc>
                <a:spcPct val="100000"/>
              </a:lnSpc>
              <a:spcBef>
                <a:spcPts val="0"/>
              </a:spcBef>
              <a:spcAft>
                <a:spcPts val="0"/>
              </a:spcAft>
              <a:buNone/>
            </a:pPr>
            <a:endParaRPr sz="2000" i="0" u="none" strike="noStrike" cap="none">
              <a:solidFill>
                <a:srgbClr val="000000"/>
              </a:solidFill>
            </a:endParaRPr>
          </a:p>
          <a:p>
            <a:pPr marL="0" marR="0" lvl="0" indent="0" algn="l" rtl="0">
              <a:lnSpc>
                <a:spcPct val="100000"/>
              </a:lnSpc>
              <a:spcBef>
                <a:spcPts val="0"/>
              </a:spcBef>
              <a:spcAft>
                <a:spcPts val="0"/>
              </a:spcAft>
              <a:buNone/>
            </a:pPr>
            <a:endParaRPr sz="2000" i="0" u="none" strike="noStrike" cap="none">
              <a:solidFill>
                <a:srgbClr val="000000"/>
              </a:solidFill>
            </a:endParaRPr>
          </a:p>
          <a:p>
            <a:pPr marL="457200" marR="0" lvl="0" indent="-355600" algn="l" rtl="0">
              <a:lnSpc>
                <a:spcPct val="100000"/>
              </a:lnSpc>
              <a:spcBef>
                <a:spcPts val="0"/>
              </a:spcBef>
              <a:spcAft>
                <a:spcPts val="0"/>
              </a:spcAft>
              <a:buSzPts val="2000"/>
              <a:buAutoNum type="arabicPeriod"/>
            </a:pPr>
            <a:r>
              <a:rPr lang="en-US" sz="2000" i="0" u="none" strike="noStrike" cap="none">
                <a:solidFill>
                  <a:srgbClr val="000000"/>
                </a:solidFill>
              </a:rPr>
              <a:t>What is one generational difference that</a:t>
            </a:r>
            <a:r>
              <a:rPr lang="en-US" sz="2000"/>
              <a:t> </a:t>
            </a:r>
            <a:r>
              <a:rPr lang="en-US" sz="2000" i="0" u="none" strike="noStrike" cap="none">
                <a:solidFill>
                  <a:srgbClr val="000000"/>
                </a:solidFill>
              </a:rPr>
              <a:t>you experience with your apprentice?</a:t>
            </a:r>
            <a:endParaRPr/>
          </a:p>
          <a:p>
            <a:pPr marL="457200" marR="0" lvl="0" indent="0" algn="l" rtl="0">
              <a:lnSpc>
                <a:spcPct val="100000"/>
              </a:lnSpc>
              <a:spcBef>
                <a:spcPts val="0"/>
              </a:spcBef>
              <a:spcAft>
                <a:spcPts val="0"/>
              </a:spcAft>
              <a:buNone/>
            </a:pPr>
            <a:endParaRPr sz="2000" i="0" u="none" strike="noStrike" cap="none">
              <a:solidFill>
                <a:srgbClr val="000000"/>
              </a:solidFill>
            </a:endParaRPr>
          </a:p>
          <a:p>
            <a:pPr marL="457200" marR="0" lvl="0" indent="-355600" algn="l" rtl="0">
              <a:lnSpc>
                <a:spcPct val="100000"/>
              </a:lnSpc>
              <a:spcBef>
                <a:spcPts val="0"/>
              </a:spcBef>
              <a:spcAft>
                <a:spcPts val="0"/>
              </a:spcAft>
              <a:buSzPts val="2000"/>
              <a:buAutoNum type="arabicPeriod"/>
            </a:pPr>
            <a:r>
              <a:rPr lang="en-US" sz="2000" i="0" u="none" strike="noStrike" cap="none">
                <a:solidFill>
                  <a:srgbClr val="000000"/>
                </a:solidFill>
              </a:rPr>
              <a:t>Describe how you overcome that</a:t>
            </a:r>
            <a:r>
              <a:rPr lang="en-US" sz="2000"/>
              <a:t> </a:t>
            </a:r>
            <a:r>
              <a:rPr lang="en-US" sz="2000" i="0" u="none" strike="noStrike" cap="none">
                <a:solidFill>
                  <a:srgbClr val="000000"/>
                </a:solidFill>
              </a:rPr>
              <a:t>difference.</a:t>
            </a:r>
            <a:endParaRPr/>
          </a:p>
        </p:txBody>
      </p:sp>
      <p:sp>
        <p:nvSpPr>
          <p:cNvPr id="156" name="Google Shape;156;p1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rgbClr val="151E49"/>
                </a:solidFill>
                <a:latin typeface="Bebas Neue"/>
                <a:ea typeface="Bebas Neue"/>
                <a:cs typeface="Bebas Neue"/>
                <a:sym typeface="Bebas Neue"/>
              </a:rPr>
              <a:t>Check for understanding </a:t>
            </a:r>
            <a:endParaRPr/>
          </a:p>
        </p:txBody>
      </p:sp>
      <p:pic>
        <p:nvPicPr>
          <p:cNvPr id="157" name="Google Shape;157;p14" descr="File:XYZ School.png - Wikimedia Commons"/>
          <p:cNvPicPr preferRelativeResize="0">
            <a:picLocks noGrp="1"/>
          </p:cNvPicPr>
          <p:nvPr>
            <p:ph type="pic" idx="2"/>
          </p:nvPr>
        </p:nvPicPr>
        <p:blipFill rotWithShape="1">
          <a:blip r:embed="rId4">
            <a:alphaModFix/>
          </a:blip>
          <a:srcRect t="4635" b="16263"/>
          <a:stretch/>
        </p:blipFill>
        <p:spPr>
          <a:xfrm>
            <a:off x="5786450" y="1279838"/>
            <a:ext cx="2991600" cy="2902824"/>
          </a:xfrm>
          <a:prstGeom prst="rect">
            <a:avLst/>
          </a:prstGeom>
          <a:solidFill>
            <a:srgbClr val="96D9FA"/>
          </a:solidFill>
          <a:ln w="25400" cap="flat" cmpd="sng">
            <a:solidFill>
              <a:schemeClr val="accent5"/>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F54B83DE-9099-93C2-7652-3F286AA36EE4}"/>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p15"/>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How are you feeling today?</a:t>
            </a:r>
            <a:endParaRPr sz="2820">
              <a:solidFill>
                <a:srgbClr val="151E49"/>
              </a:solidFill>
              <a:latin typeface="Bebas Neue"/>
              <a:ea typeface="Bebas Neue"/>
              <a:cs typeface="Bebas Neue"/>
              <a:sym typeface="Bebas Neue"/>
            </a:endParaRPr>
          </a:p>
        </p:txBody>
      </p:sp>
      <p:sp>
        <p:nvSpPr>
          <p:cNvPr id="164" name="Google Shape;164;p15"/>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ctr" rtl="0">
              <a:lnSpc>
                <a:spcPct val="115000"/>
              </a:lnSpc>
              <a:spcBef>
                <a:spcPts val="0"/>
              </a:spcBef>
              <a:spcAft>
                <a:spcPts val="0"/>
              </a:spcAft>
              <a:buSzPts val="1800"/>
              <a:buNone/>
            </a:pPr>
            <a:endParaRPr sz="2000">
              <a:solidFill>
                <a:srgbClr val="434A6D"/>
              </a:solidFill>
            </a:endParaRPr>
          </a:p>
          <a:p>
            <a:pPr marL="0" lvl="0" indent="0" algn="ctr" rtl="0">
              <a:lnSpc>
                <a:spcPct val="115000"/>
              </a:lnSpc>
              <a:spcBef>
                <a:spcPts val="1200"/>
              </a:spcBef>
              <a:spcAft>
                <a:spcPts val="0"/>
              </a:spcAft>
              <a:buSzPts val="1800"/>
              <a:buNone/>
            </a:pPr>
            <a:endParaRPr sz="2000">
              <a:solidFill>
                <a:srgbClr val="434A6D"/>
              </a:solidFill>
            </a:endParaRPr>
          </a:p>
          <a:p>
            <a:pPr marL="0" lvl="0" indent="0" algn="ctr" rtl="0">
              <a:lnSpc>
                <a:spcPct val="115000"/>
              </a:lnSpc>
              <a:spcBef>
                <a:spcPts val="1200"/>
              </a:spcBef>
              <a:spcAft>
                <a:spcPts val="1200"/>
              </a:spcAft>
              <a:buSzPts val="1800"/>
              <a:buNone/>
            </a:pPr>
            <a:r>
              <a:rPr lang="en-US" sz="2000">
                <a:solidFill>
                  <a:schemeClr val="dk1"/>
                </a:solidFill>
              </a:rPr>
              <a:t> How are you feeling about your current relationship with your apprentice?</a:t>
            </a:r>
            <a:endParaRPr>
              <a:solidFill>
                <a:schemeClr val="dk1"/>
              </a:solidFill>
            </a:endParaRPr>
          </a:p>
        </p:txBody>
      </p:sp>
      <p:pic>
        <p:nvPicPr>
          <p:cNvPr id="165" name="Google Shape;165;p15"/>
          <p:cNvPicPr preferRelativeResize="0"/>
          <p:nvPr/>
        </p:nvPicPr>
        <p:blipFill rotWithShape="1">
          <a:blip r:embed="rId4">
            <a:alphaModFix/>
          </a:blip>
          <a:srcRect/>
          <a:stretch/>
        </p:blipFill>
        <p:spPr>
          <a:xfrm>
            <a:off x="5577650" y="1067900"/>
            <a:ext cx="3416400" cy="3416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
        <p:cNvGrpSpPr/>
        <p:nvPr/>
      </p:nvGrpSpPr>
      <p:grpSpPr>
        <a:xfrm>
          <a:off x="0" y="0"/>
          <a:ext cx="0" cy="0"/>
          <a:chOff x="0" y="0"/>
          <a:chExt cx="0" cy="0"/>
        </a:xfrm>
      </p:grpSpPr>
      <p:sp>
        <p:nvSpPr>
          <p:cNvPr id="170" name="Google Shape;170;g37dfac64a70_0_0"/>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g37dfac64a70_0_0"/>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Wrap-up</a:t>
            </a:r>
            <a:endParaRPr sz="2820">
              <a:solidFill>
                <a:srgbClr val="151E49"/>
              </a:solidFill>
              <a:latin typeface="Bebas Neue"/>
              <a:ea typeface="Bebas Neue"/>
              <a:cs typeface="Bebas Neue"/>
              <a:sym typeface="Bebas Neue"/>
            </a:endParaRPr>
          </a:p>
        </p:txBody>
      </p:sp>
      <p:sp>
        <p:nvSpPr>
          <p:cNvPr id="172" name="Google Shape;172;g37dfac64a70_0_0"/>
          <p:cNvSpPr txBox="1"/>
          <p:nvPr/>
        </p:nvSpPr>
        <p:spPr>
          <a:xfrm>
            <a:off x="1525900" y="1132500"/>
            <a:ext cx="50406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Next session</a:t>
            </a:r>
            <a:r>
              <a:rPr lang="en-US" sz="1800">
                <a:solidFill>
                  <a:schemeClr val="lt1"/>
                </a:solidFill>
              </a:rPr>
              <a:t>:_______________</a:t>
            </a:r>
            <a:r>
              <a:rPr lang="en-US" sz="1800" b="0" i="0" u="none" strike="noStrike" cap="none">
                <a:solidFill>
                  <a:schemeClr val="lt1"/>
                </a:solidFill>
                <a:latin typeface="Arial"/>
                <a:ea typeface="Arial"/>
                <a:cs typeface="Arial"/>
                <a:sym typeface="Arial"/>
              </a:rPr>
              <a:t> </a:t>
            </a:r>
            <a:endParaRPr/>
          </a:p>
          <a:p>
            <a:pPr marL="342900" marR="0" lvl="0" indent="-24130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73" name="Google Shape;173;g37dfac64a70_0_0"/>
          <p:cNvSpPr txBox="1"/>
          <p:nvPr/>
        </p:nvSpPr>
        <p:spPr>
          <a:xfrm>
            <a:off x="1525900" y="2276781"/>
            <a:ext cx="5040600" cy="667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a:solidFill>
                  <a:srgbClr val="FFFFFF"/>
                </a:solidFill>
              </a:rPr>
              <a:t>Location/Link:________________</a:t>
            </a:r>
            <a:endParaRPr sz="20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74" name="Google Shape;174;g37dfac64a70_0_0"/>
          <p:cNvSpPr txBox="1"/>
          <p:nvPr/>
        </p:nvSpPr>
        <p:spPr>
          <a:xfrm>
            <a:off x="1525900" y="3265200"/>
            <a:ext cx="53751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br>
              <a:rPr lang="en-US" sz="1800" b="0" i="0" u="none" strike="noStrike" cap="none">
                <a:solidFill>
                  <a:schemeClr val="lt1"/>
                </a:solidFill>
                <a:latin typeface="Arial"/>
                <a:ea typeface="Arial"/>
                <a:cs typeface="Arial"/>
                <a:sym typeface="Arial"/>
              </a:rPr>
            </a:br>
            <a:r>
              <a:rPr lang="en-US" sz="1800" b="0" i="0" u="none" strike="noStrike" cap="none">
                <a:solidFill>
                  <a:schemeClr val="lt1"/>
                </a:solidFill>
                <a:latin typeface="Arial"/>
                <a:ea typeface="Arial"/>
                <a:cs typeface="Arial"/>
                <a:sym typeface="Arial"/>
              </a:rPr>
              <a:t>Questions? </a:t>
            </a: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2" name="Rectangle 1">
            <a:extLst>
              <a:ext uri="{FF2B5EF4-FFF2-40B4-BE49-F238E27FC236}">
                <a16:creationId xmlns:a16="http://schemas.microsoft.com/office/drawing/2014/main" id="{B3460AEF-40EE-0459-54B4-470D9AAC7187}"/>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179" name="Google Shape;179;p17"/>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Resource Page </a:t>
            </a:r>
            <a:endParaRPr sz="2820">
              <a:solidFill>
                <a:srgbClr val="151E49"/>
              </a:solidFill>
              <a:latin typeface="Bebas Neue"/>
              <a:ea typeface="Bebas Neue"/>
              <a:cs typeface="Bebas Neue"/>
              <a:sym typeface="Bebas Neue"/>
            </a:endParaRPr>
          </a:p>
        </p:txBody>
      </p:sp>
      <p:sp>
        <p:nvSpPr>
          <p:cNvPr id="181" name="Google Shape;181;p17"/>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Autofit/>
          </a:bodyPr>
          <a:lstStyle/>
          <a:p>
            <a:pPr marL="400050" lvl="0" indent="-285750" algn="l" rtl="0">
              <a:lnSpc>
                <a:spcPct val="114999"/>
              </a:lnSpc>
              <a:spcBef>
                <a:spcPts val="0"/>
              </a:spcBef>
              <a:spcAft>
                <a:spcPts val="0"/>
              </a:spcAft>
              <a:buSzPts val="1800"/>
              <a:buNone/>
            </a:pPr>
            <a:endParaRPr sz="800">
              <a:solidFill>
                <a:srgbClr val="434A6D"/>
              </a:solidFill>
            </a:endParaRPr>
          </a:p>
          <a:p>
            <a:pPr marL="400050" lvl="0" indent="-171450" algn="l" rtl="0">
              <a:lnSpc>
                <a:spcPct val="114999"/>
              </a:lnSpc>
              <a:spcBef>
                <a:spcPts val="0"/>
              </a:spcBef>
              <a:spcAft>
                <a:spcPts val="0"/>
              </a:spcAft>
              <a:buSzPts val="1800"/>
              <a:buNone/>
            </a:pPr>
            <a:endParaRPr sz="800">
              <a:solidFill>
                <a:srgbClr val="434A6D"/>
              </a:solidFill>
            </a:endParaRPr>
          </a:p>
          <a:p>
            <a:pPr marL="400050" lvl="0" indent="-285750" algn="l" rtl="0">
              <a:lnSpc>
                <a:spcPct val="114999"/>
              </a:lnSpc>
              <a:spcBef>
                <a:spcPts val="0"/>
              </a:spcBef>
              <a:spcAft>
                <a:spcPts val="0"/>
              </a:spcAft>
              <a:buSzPts val="1800"/>
              <a:buNone/>
            </a:pPr>
            <a:r>
              <a:rPr lang="en-US" sz="800" i="1">
                <a:solidFill>
                  <a:srgbClr val="434A6D"/>
                </a:solidFill>
              </a:rPr>
              <a:t>Community. competency. civility.</a:t>
            </a:r>
            <a:r>
              <a:rPr lang="en-US" sz="800">
                <a:solidFill>
                  <a:srgbClr val="434A6D"/>
                </a:solidFill>
              </a:rPr>
              <a:t> Colorado Attorney Mentoring Program. (2024, November 25). </a:t>
            </a:r>
            <a:r>
              <a:rPr lang="en-US" sz="800" u="sng">
                <a:solidFill>
                  <a:srgbClr val="434A6D"/>
                </a:solidFill>
                <a:hlinkClick r:id="rId4">
                  <a:extLst>
                    <a:ext uri="{A12FA001-AC4F-418D-AE19-62706E023703}">
                      <ahyp:hlinkClr xmlns:ahyp="http://schemas.microsoft.com/office/drawing/2018/hyperlinkcolor" val="tx"/>
                    </a:ext>
                  </a:extLst>
                </a:hlinkClick>
              </a:rPr>
              <a:t>https://coloradomentoring.org/</a:t>
            </a:r>
            <a:r>
              <a:rPr lang="en-US" sz="800">
                <a:solidFill>
                  <a:srgbClr val="434A6D"/>
                </a:solidFill>
              </a:rPr>
              <a:t> </a:t>
            </a:r>
            <a:endParaRPr sz="800"/>
          </a:p>
          <a:p>
            <a:pPr marL="400050" lvl="0" indent="-285750" algn="l" rtl="0">
              <a:lnSpc>
                <a:spcPct val="114999"/>
              </a:lnSpc>
              <a:spcBef>
                <a:spcPts val="0"/>
              </a:spcBef>
              <a:spcAft>
                <a:spcPts val="0"/>
              </a:spcAft>
              <a:buSzPts val="1800"/>
              <a:buNone/>
            </a:pPr>
            <a:endParaRPr sz="800">
              <a:solidFill>
                <a:srgbClr val="434A6D"/>
              </a:solidFill>
            </a:endParaRPr>
          </a:p>
          <a:p>
            <a:pPr marL="400050" lvl="0" indent="-285750" algn="l" rtl="0">
              <a:lnSpc>
                <a:spcPct val="114999"/>
              </a:lnSpc>
              <a:spcBef>
                <a:spcPts val="0"/>
              </a:spcBef>
              <a:spcAft>
                <a:spcPts val="0"/>
              </a:spcAft>
              <a:buSzPts val="1800"/>
              <a:buNone/>
            </a:pPr>
            <a:r>
              <a:rPr lang="en-US" sz="800">
                <a:solidFill>
                  <a:srgbClr val="434A6D"/>
                </a:solidFill>
              </a:rPr>
              <a:t>Garte, R., &amp; Kronen, C. (2020). You’ve met your match: Using culturally relevant pairing to cultivate mentoring relationships during the early practicum experience of Community College Preservice Teachers. </a:t>
            </a:r>
            <a:r>
              <a:rPr lang="en-US" sz="800" i="1">
                <a:solidFill>
                  <a:srgbClr val="434A6D"/>
                </a:solidFill>
              </a:rPr>
              <a:t>The Teacher Educator</a:t>
            </a:r>
            <a:r>
              <a:rPr lang="en-US" sz="800">
                <a:solidFill>
                  <a:srgbClr val="434A6D"/>
                </a:solidFill>
              </a:rPr>
              <a:t>, </a:t>
            </a:r>
            <a:r>
              <a:rPr lang="en-US" sz="800" i="1">
                <a:solidFill>
                  <a:srgbClr val="434A6D"/>
                </a:solidFill>
              </a:rPr>
              <a:t>55</a:t>
            </a:r>
            <a:r>
              <a:rPr lang="en-US" sz="800">
                <a:solidFill>
                  <a:srgbClr val="434A6D"/>
                </a:solidFill>
              </a:rPr>
              <a:t>(4), 347–372. </a:t>
            </a:r>
            <a:r>
              <a:rPr lang="en-US" sz="800" u="sng">
                <a:solidFill>
                  <a:srgbClr val="434A6D"/>
                </a:solidFill>
                <a:hlinkClick r:id="rId5">
                  <a:extLst>
                    <a:ext uri="{A12FA001-AC4F-418D-AE19-62706E023703}">
                      <ahyp:hlinkClr xmlns:ahyp="http://schemas.microsoft.com/office/drawing/2018/hyperlinkcolor" val="tx"/>
                    </a:ext>
                  </a:extLst>
                </a:hlinkClick>
              </a:rPr>
              <a:t>https://doi.org/10.1080/08878730.2020.1799128</a:t>
            </a:r>
            <a:r>
              <a:rPr lang="en-US" sz="800">
                <a:solidFill>
                  <a:srgbClr val="434A6D"/>
                </a:solidFill>
              </a:rPr>
              <a:t> </a:t>
            </a:r>
            <a:endParaRPr sz="800"/>
          </a:p>
          <a:p>
            <a:pPr marL="400050" lvl="0" indent="-171450" algn="l" rtl="0">
              <a:lnSpc>
                <a:spcPct val="114999"/>
              </a:lnSpc>
              <a:spcBef>
                <a:spcPts val="0"/>
              </a:spcBef>
              <a:spcAft>
                <a:spcPts val="0"/>
              </a:spcAft>
              <a:buSzPts val="1800"/>
              <a:buNone/>
            </a:pPr>
            <a:endParaRPr sz="800">
              <a:solidFill>
                <a:srgbClr val="434A6D"/>
              </a:solidFill>
            </a:endParaRPr>
          </a:p>
          <a:p>
            <a:pPr marL="400050" lvl="0" indent="-285750" algn="l" rtl="0">
              <a:lnSpc>
                <a:spcPct val="114999"/>
              </a:lnSpc>
              <a:spcBef>
                <a:spcPts val="0"/>
              </a:spcBef>
              <a:spcAft>
                <a:spcPts val="0"/>
              </a:spcAft>
              <a:buSzPts val="1800"/>
              <a:buNone/>
            </a:pPr>
            <a:r>
              <a:rPr lang="en-US" sz="800">
                <a:solidFill>
                  <a:srgbClr val="434A6D"/>
                </a:solidFill>
              </a:rPr>
              <a:t>Knight, J. (2016). Connecting.  In </a:t>
            </a:r>
            <a:r>
              <a:rPr lang="en-US" sz="800" i="1">
                <a:solidFill>
                  <a:srgbClr val="434A6D"/>
                </a:solidFill>
              </a:rPr>
              <a:t>Better Conversations: Coaching Ourselves and each other to be more credible, caring, and connected</a:t>
            </a:r>
            <a:r>
              <a:rPr lang="en-US" sz="800">
                <a:solidFill>
                  <a:srgbClr val="434A6D"/>
                </a:solidFill>
              </a:rPr>
              <a:t>. ( pp. 105 – 131. Corwin, A Sage Company. </a:t>
            </a:r>
            <a:endParaRPr/>
          </a:p>
          <a:p>
            <a:pPr marL="400050" lvl="0" indent="-285750" algn="l" rtl="0">
              <a:lnSpc>
                <a:spcPct val="114999"/>
              </a:lnSpc>
              <a:spcBef>
                <a:spcPts val="0"/>
              </a:spcBef>
              <a:spcAft>
                <a:spcPts val="0"/>
              </a:spcAft>
              <a:buSzPts val="1800"/>
              <a:buNone/>
            </a:pPr>
            <a:endParaRPr sz="800">
              <a:solidFill>
                <a:srgbClr val="434A6D"/>
              </a:solidFill>
            </a:endParaRPr>
          </a:p>
          <a:p>
            <a:pPr marL="400050" lvl="0" indent="-285750" algn="l" rtl="0">
              <a:lnSpc>
                <a:spcPct val="114999"/>
              </a:lnSpc>
              <a:spcBef>
                <a:spcPts val="0"/>
              </a:spcBef>
              <a:spcAft>
                <a:spcPts val="0"/>
              </a:spcAft>
              <a:buSzPts val="1800"/>
              <a:buNone/>
            </a:pPr>
            <a:r>
              <a:rPr lang="en-US" sz="800">
                <a:solidFill>
                  <a:srgbClr val="434A6D"/>
                </a:solidFill>
              </a:rPr>
              <a:t>Nolan, A., &amp; Molla, T. (2016). Teacher professional learning in early childhood education: Insights from a mentoring program. </a:t>
            </a:r>
            <a:r>
              <a:rPr lang="en-US" sz="800" i="1">
                <a:solidFill>
                  <a:srgbClr val="434A6D"/>
                </a:solidFill>
              </a:rPr>
              <a:t>Early Years</a:t>
            </a:r>
            <a:r>
              <a:rPr lang="en-US" sz="800">
                <a:solidFill>
                  <a:srgbClr val="434A6D"/>
                </a:solidFill>
              </a:rPr>
              <a:t>, </a:t>
            </a:r>
            <a:r>
              <a:rPr lang="en-US" sz="800" i="1">
                <a:solidFill>
                  <a:srgbClr val="434A6D"/>
                </a:solidFill>
              </a:rPr>
              <a:t>38</a:t>
            </a:r>
            <a:r>
              <a:rPr lang="en-US" sz="800">
                <a:solidFill>
                  <a:srgbClr val="434A6D"/>
                </a:solidFill>
              </a:rPr>
              <a:t>(3), 258–270. </a:t>
            </a:r>
            <a:r>
              <a:rPr lang="en-US" sz="800" u="sng">
                <a:solidFill>
                  <a:srgbClr val="434A6D"/>
                </a:solidFill>
                <a:hlinkClick r:id="rId6">
                  <a:extLst>
                    <a:ext uri="{A12FA001-AC4F-418D-AE19-62706E023703}">
                      <ahyp:hlinkClr xmlns:ahyp="http://schemas.microsoft.com/office/drawing/2018/hyperlinkcolor" val="tx"/>
                    </a:ext>
                  </a:extLst>
                </a:hlinkClick>
              </a:rPr>
              <a:t>https://doi.org/10.1080/09575146.2016.1259212</a:t>
            </a:r>
            <a:r>
              <a:rPr lang="en-US" sz="800">
                <a:solidFill>
                  <a:srgbClr val="434A6D"/>
                </a:solidFill>
              </a:rPr>
              <a:t> </a:t>
            </a:r>
            <a:endParaRPr sz="800"/>
          </a:p>
          <a:p>
            <a:pPr marL="0" lvl="0" indent="0" algn="l" rtl="0">
              <a:lnSpc>
                <a:spcPct val="114999"/>
              </a:lnSpc>
              <a:spcBef>
                <a:spcPts val="0"/>
              </a:spcBef>
              <a:spcAft>
                <a:spcPts val="0"/>
              </a:spcAft>
              <a:buSzPts val="1800"/>
              <a:buNone/>
            </a:pPr>
            <a:endParaRPr sz="800" i="1">
              <a:solidFill>
                <a:srgbClr val="434A6D"/>
              </a:solidFill>
            </a:endParaRPr>
          </a:p>
          <a:p>
            <a:pPr marL="400050" lvl="0" indent="-285750" algn="l" rtl="0">
              <a:lnSpc>
                <a:spcPct val="114999"/>
              </a:lnSpc>
              <a:spcBef>
                <a:spcPts val="1200"/>
              </a:spcBef>
              <a:spcAft>
                <a:spcPts val="0"/>
              </a:spcAft>
              <a:buSzPts val="1800"/>
              <a:buNone/>
            </a:pPr>
            <a:r>
              <a:rPr lang="en-US" sz="800" i="1">
                <a:solidFill>
                  <a:srgbClr val="434A6D"/>
                </a:solidFill>
              </a:rPr>
              <a:t>What are the 4 cs of mentorship: A comprehensive guide</a:t>
            </a:r>
            <a:r>
              <a:rPr lang="en-US" sz="800">
                <a:solidFill>
                  <a:srgbClr val="434A6D"/>
                </a:solidFill>
              </a:rPr>
              <a:t>. Qooper Mentoring Software: #1 Ranked Online Mentorship Platform. (n.d.). </a:t>
            </a:r>
            <a:r>
              <a:rPr lang="en-US" sz="800" u="sng">
                <a:solidFill>
                  <a:srgbClr val="434A6D"/>
                </a:solidFill>
                <a:hlinkClick r:id="rId7">
                  <a:extLst>
                    <a:ext uri="{A12FA001-AC4F-418D-AE19-62706E023703}">
                      <ahyp:hlinkClr xmlns:ahyp="http://schemas.microsoft.com/office/drawing/2018/hyperlinkcolor" val="tx"/>
                    </a:ext>
                  </a:extLst>
                </a:hlinkClick>
              </a:rPr>
              <a:t>https://www.qooper.io/blog/4-cs-of-mentorship</a:t>
            </a:r>
            <a:r>
              <a:rPr lang="en-US" sz="800">
                <a:solidFill>
                  <a:srgbClr val="434A6D"/>
                </a:solidFill>
              </a:rPr>
              <a:t> </a:t>
            </a:r>
            <a:endParaRPr sz="800"/>
          </a:p>
          <a:p>
            <a:pPr marL="400050" lvl="0" indent="-285750" algn="l" rtl="0">
              <a:lnSpc>
                <a:spcPct val="114999"/>
              </a:lnSpc>
              <a:spcBef>
                <a:spcPts val="1200"/>
              </a:spcBef>
              <a:spcAft>
                <a:spcPts val="0"/>
              </a:spcAft>
              <a:buSzPts val="1800"/>
              <a:buNone/>
            </a:pPr>
            <a:r>
              <a:rPr lang="en-US" sz="800">
                <a:solidFill>
                  <a:srgbClr val="434A6D"/>
                </a:solidFill>
              </a:rPr>
              <a:t>Yoon, H. S., &amp; Larkin, K. A. (2018). When tensions between ideology and practice become personal: Unpacking mentorship in early childhood teacher education. </a:t>
            </a:r>
            <a:r>
              <a:rPr lang="en-US" sz="800" i="1">
                <a:solidFill>
                  <a:srgbClr val="434A6D"/>
                </a:solidFill>
              </a:rPr>
              <a:t>Journal of Early Childhood Teacher Education</a:t>
            </a:r>
            <a:r>
              <a:rPr lang="en-US" sz="800">
                <a:solidFill>
                  <a:srgbClr val="434A6D"/>
                </a:solidFill>
              </a:rPr>
              <a:t>, </a:t>
            </a:r>
            <a:r>
              <a:rPr lang="en-US" sz="800" i="1">
                <a:solidFill>
                  <a:srgbClr val="434A6D"/>
                </a:solidFill>
              </a:rPr>
              <a:t>39</a:t>
            </a:r>
            <a:r>
              <a:rPr lang="en-US" sz="800">
                <a:solidFill>
                  <a:srgbClr val="434A6D"/>
                </a:solidFill>
              </a:rPr>
              <a:t>(1), 50–72. </a:t>
            </a:r>
            <a:r>
              <a:rPr lang="en-US" sz="800" u="sng">
                <a:solidFill>
                  <a:srgbClr val="434A6D"/>
                </a:solidFill>
                <a:hlinkClick r:id="rId8">
                  <a:extLst>
                    <a:ext uri="{A12FA001-AC4F-418D-AE19-62706E023703}">
                      <ahyp:hlinkClr xmlns:ahyp="http://schemas.microsoft.com/office/drawing/2018/hyperlinkcolor" val="tx"/>
                    </a:ext>
                  </a:extLst>
                </a:hlinkClick>
              </a:rPr>
              <a:t>https://doi.org/10.1080/10901027.2017.1404506</a:t>
            </a:r>
            <a:r>
              <a:rPr lang="en-US" sz="800">
                <a:solidFill>
                  <a:srgbClr val="434A6D"/>
                </a:solidFill>
              </a:rPr>
              <a:t> </a:t>
            </a:r>
            <a:endParaRPr sz="800"/>
          </a:p>
          <a:p>
            <a:pPr marL="400050" lvl="0" indent="-285750" algn="l" rtl="0">
              <a:lnSpc>
                <a:spcPct val="114999"/>
              </a:lnSpc>
              <a:spcBef>
                <a:spcPts val="1200"/>
              </a:spcBef>
              <a:spcAft>
                <a:spcPts val="0"/>
              </a:spcAft>
              <a:buSzPts val="1800"/>
              <a:buNone/>
            </a:pPr>
            <a:endParaRPr sz="2000">
              <a:solidFill>
                <a:srgbClr val="434A6D"/>
              </a:solidFill>
            </a:endParaRPr>
          </a:p>
          <a:p>
            <a:pPr marL="0" lvl="0" indent="0" algn="l" rtl="0">
              <a:lnSpc>
                <a:spcPct val="114999"/>
              </a:lnSpc>
              <a:spcBef>
                <a:spcPts val="1200"/>
              </a:spcBef>
              <a:spcAft>
                <a:spcPts val="0"/>
              </a:spcAft>
              <a:buSzPts val="1800"/>
              <a:buNone/>
            </a:pPr>
            <a:endParaRPr sz="2000">
              <a:solidFill>
                <a:srgbClr val="434A6D"/>
              </a:solidFill>
            </a:endParaRPr>
          </a:p>
          <a:p>
            <a:pPr marL="0" lvl="0" indent="0" algn="l" rtl="0">
              <a:lnSpc>
                <a:spcPct val="114999"/>
              </a:lnSpc>
              <a:spcBef>
                <a:spcPts val="1200"/>
              </a:spcBef>
              <a:spcAft>
                <a:spcPts val="1200"/>
              </a:spcAft>
              <a:buSzPts val="1800"/>
              <a:buNone/>
            </a:pPr>
            <a:endParaRPr sz="2000">
              <a:solidFill>
                <a:srgbClr val="434A6D"/>
              </a:solidFill>
            </a:endParaRPr>
          </a:p>
        </p:txBody>
      </p:sp>
      <p:pic>
        <p:nvPicPr>
          <p:cNvPr id="182" name="Google Shape;182;p17" descr="Two women sitting next to each other&#10;&#10;Description automatically generated"/>
          <p:cNvPicPr preferRelativeResize="0">
            <a:picLocks noGrp="1"/>
          </p:cNvPicPr>
          <p:nvPr>
            <p:ph type="pic" idx="2"/>
          </p:nvPr>
        </p:nvPicPr>
        <p:blipFill rotWithShape="1">
          <a:blip r:embed="rId9">
            <a:alphaModFix/>
          </a:blip>
          <a:srcRect l="13545" r="13546"/>
          <a:stretch/>
        </p:blipFill>
        <p:spPr>
          <a:xfrm>
            <a:off x="5693937" y="1111606"/>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B4752CA9-76DB-341A-E06B-DA8455265AF9}"/>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6"/>
        <p:cNvGrpSpPr/>
        <p:nvPr/>
      </p:nvGrpSpPr>
      <p:grpSpPr>
        <a:xfrm>
          <a:off x="0" y="0"/>
          <a:ext cx="0" cy="0"/>
          <a:chOff x="0" y="0"/>
          <a:chExt cx="0" cy="0"/>
        </a:xfrm>
      </p:grpSpPr>
      <p:sp>
        <p:nvSpPr>
          <p:cNvPr id="187" name="Google Shape;187;g37dfac64a70_0_54"/>
          <p:cNvSpPr txBox="1"/>
          <p:nvPr/>
        </p:nvSpPr>
        <p:spPr>
          <a:xfrm>
            <a:off x="3400734" y="3016804"/>
            <a:ext cx="2146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t>Name, title, contact info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188" name="Google Shape;188;g37dfac64a70_0_54"/>
          <p:cNvPicPr preferRelativeResize="0"/>
          <p:nvPr/>
        </p:nvPicPr>
        <p:blipFill>
          <a:blip r:embed="rId4">
            <a:alphaModFix/>
          </a:blip>
          <a:stretch>
            <a:fillRect/>
          </a:stretch>
        </p:blipFill>
        <p:spPr>
          <a:xfrm>
            <a:off x="3372234" y="658845"/>
            <a:ext cx="2203479" cy="2203479"/>
          </a:xfrm>
          <a:prstGeom prst="rect">
            <a:avLst/>
          </a:prstGeom>
          <a:noFill/>
          <a:ln>
            <a:noFill/>
          </a:ln>
        </p:spPr>
      </p:pic>
      <p:sp>
        <p:nvSpPr>
          <p:cNvPr id="2" name="Rectangle 1">
            <a:extLst>
              <a:ext uri="{FF2B5EF4-FFF2-40B4-BE49-F238E27FC236}">
                <a16:creationId xmlns:a16="http://schemas.microsoft.com/office/drawing/2014/main" id="{7B3CAC12-0E82-393A-A6D4-A252E4CCE758}"/>
              </a:ext>
            </a:extLst>
          </p:cNvPr>
          <p:cNvSpPr/>
          <p:nvPr/>
        </p:nvSpPr>
        <p:spPr>
          <a:xfrm>
            <a:off x="159798" y="4443046"/>
            <a:ext cx="2689934" cy="59415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How are you feeling today?</a:t>
            </a:r>
            <a:endParaRPr sz="2820">
              <a:solidFill>
                <a:srgbClr val="151E49"/>
              </a:solidFill>
              <a:latin typeface="Bebas Neue"/>
              <a:ea typeface="Bebas Neue"/>
              <a:cs typeface="Bebas Neue"/>
              <a:sym typeface="Bebas Neue"/>
            </a:endParaRPr>
          </a:p>
        </p:txBody>
      </p:sp>
      <p:sp>
        <p:nvSpPr>
          <p:cNvPr id="63" name="Google Shape;63;p2"/>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ctr" rtl="0">
              <a:lnSpc>
                <a:spcPct val="115000"/>
              </a:lnSpc>
              <a:spcBef>
                <a:spcPts val="0"/>
              </a:spcBef>
              <a:spcAft>
                <a:spcPts val="0"/>
              </a:spcAft>
              <a:buSzPts val="1800"/>
              <a:buNone/>
            </a:pPr>
            <a:endParaRPr sz="2000">
              <a:solidFill>
                <a:srgbClr val="434A6D"/>
              </a:solidFill>
            </a:endParaRPr>
          </a:p>
          <a:p>
            <a:pPr marL="0" lvl="0" indent="0" algn="ctr" rtl="0">
              <a:lnSpc>
                <a:spcPct val="115000"/>
              </a:lnSpc>
              <a:spcBef>
                <a:spcPts val="1200"/>
              </a:spcBef>
              <a:spcAft>
                <a:spcPts val="0"/>
              </a:spcAft>
              <a:buSzPts val="1800"/>
              <a:buNone/>
            </a:pPr>
            <a:endParaRPr sz="2000">
              <a:solidFill>
                <a:srgbClr val="434A6D"/>
              </a:solidFill>
            </a:endParaRPr>
          </a:p>
          <a:p>
            <a:pPr marL="0" lvl="0" indent="0" algn="ctr" rtl="0">
              <a:lnSpc>
                <a:spcPct val="115000"/>
              </a:lnSpc>
              <a:spcBef>
                <a:spcPts val="1200"/>
              </a:spcBef>
              <a:spcAft>
                <a:spcPts val="1200"/>
              </a:spcAft>
              <a:buSzPts val="1800"/>
              <a:buNone/>
            </a:pPr>
            <a:r>
              <a:rPr lang="en-US" sz="2000">
                <a:solidFill>
                  <a:srgbClr val="434A6D"/>
                </a:solidFill>
              </a:rPr>
              <a:t>Let us know how you’re feeling today.</a:t>
            </a:r>
            <a:endParaRPr/>
          </a:p>
        </p:txBody>
      </p:sp>
      <p:pic>
        <p:nvPicPr>
          <p:cNvPr id="64" name="Google Shape;64;p2"/>
          <p:cNvPicPr preferRelativeResize="0"/>
          <p:nvPr/>
        </p:nvPicPr>
        <p:blipFill rotWithShape="1">
          <a:blip r:embed="rId4">
            <a:alphaModFix/>
          </a:blip>
          <a:srcRect/>
          <a:stretch/>
        </p:blipFill>
        <p:spPr>
          <a:xfrm>
            <a:off x="5577650" y="1067900"/>
            <a:ext cx="3416400" cy="3416400"/>
          </a:xfrm>
          <a:prstGeom prst="rect">
            <a:avLst/>
          </a:prstGeom>
          <a:noFill/>
          <a:ln>
            <a:noFill/>
          </a:ln>
        </p:spPr>
      </p:pic>
      <p:sp>
        <p:nvSpPr>
          <p:cNvPr id="2" name="Rectangle 1">
            <a:extLst>
              <a:ext uri="{FF2B5EF4-FFF2-40B4-BE49-F238E27FC236}">
                <a16:creationId xmlns:a16="http://schemas.microsoft.com/office/drawing/2014/main" id="{EC5D8E8C-79F0-EC6B-FC99-EA1826D4808F}"/>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
        <p:cNvGrpSpPr/>
        <p:nvPr/>
      </p:nvGrpSpPr>
      <p:grpSpPr>
        <a:xfrm>
          <a:off x="0" y="0"/>
          <a:ext cx="0" cy="0"/>
          <a:chOff x="0" y="0"/>
          <a:chExt cx="0" cy="0"/>
        </a:xfrm>
      </p:grpSpPr>
      <p:sp>
        <p:nvSpPr>
          <p:cNvPr id="69" name="Google Shape;69;p3"/>
          <p:cNvSpPr txBox="1">
            <a:spLocks noGrp="1"/>
          </p:cNvSpPr>
          <p:nvPr>
            <p:ph type="body" idx="1"/>
          </p:nvPr>
        </p:nvSpPr>
        <p:spPr>
          <a:xfrm>
            <a:off x="308625" y="1300575"/>
            <a:ext cx="5594700" cy="2466000"/>
          </a:xfrm>
          <a:prstGeom prst="rect">
            <a:avLst/>
          </a:prstGeom>
          <a:noFill/>
          <a:ln>
            <a:noFill/>
          </a:ln>
          <a:effectLst>
            <a:outerShdw blurRad="57150" dist="19050" dir="5400000" algn="bl" rotWithShape="0">
              <a:srgbClr val="000000">
                <a:alpha val="29803"/>
              </a:srgbClr>
            </a:outerShdw>
          </a:effectLst>
        </p:spPr>
        <p:txBody>
          <a:bodyPr spcFirstLastPara="1" wrap="square" lIns="91425" tIns="91425" rIns="91425" bIns="91425" anchor="t" anchorCtr="0">
            <a:noAutofit/>
          </a:bodyPr>
          <a:lstStyle/>
          <a:p>
            <a:pPr marL="285750" lvl="0" indent="-254000" algn="l" rtl="0">
              <a:lnSpc>
                <a:spcPct val="115000"/>
              </a:lnSpc>
              <a:spcBef>
                <a:spcPts val="0"/>
              </a:spcBef>
              <a:spcAft>
                <a:spcPts val="0"/>
              </a:spcAft>
              <a:buSzPts val="1300"/>
              <a:buFont typeface="Arial"/>
              <a:buChar char="•"/>
            </a:pPr>
            <a:r>
              <a:rPr lang="en-US" sz="1300">
                <a:solidFill>
                  <a:schemeClr val="lt1"/>
                </a:solidFill>
              </a:rPr>
              <a:t>Self-examination</a:t>
            </a:r>
            <a:endParaRPr sz="1300"/>
          </a:p>
          <a:p>
            <a:pPr marL="285750" lvl="0" indent="-171450" algn="l" rtl="0">
              <a:lnSpc>
                <a:spcPct val="115000"/>
              </a:lnSpc>
              <a:spcBef>
                <a:spcPts val="0"/>
              </a:spcBef>
              <a:spcAft>
                <a:spcPts val="0"/>
              </a:spcAft>
              <a:buSzPts val="2323"/>
              <a:buFont typeface="Arial"/>
              <a:buNone/>
            </a:pPr>
            <a:endParaRPr sz="1300">
              <a:solidFill>
                <a:schemeClr val="lt1"/>
              </a:solidFill>
            </a:endParaRPr>
          </a:p>
          <a:p>
            <a:pPr marL="285750" lvl="0" indent="-254000" algn="l" rtl="0">
              <a:lnSpc>
                <a:spcPct val="115000"/>
              </a:lnSpc>
              <a:spcBef>
                <a:spcPts val="0"/>
              </a:spcBef>
              <a:spcAft>
                <a:spcPts val="0"/>
              </a:spcAft>
              <a:buSzPts val="1300"/>
              <a:buFont typeface="Arial"/>
              <a:buChar char="•"/>
            </a:pPr>
            <a:r>
              <a:rPr lang="en-US" sz="1300">
                <a:solidFill>
                  <a:schemeClr val="lt1"/>
                </a:solidFill>
              </a:rPr>
              <a:t>Exploring skills the mentor and mentee bring to the relationship</a:t>
            </a:r>
            <a:endParaRPr sz="1300"/>
          </a:p>
          <a:p>
            <a:pPr marL="285750" lvl="0" indent="-171450" algn="l" rtl="0">
              <a:lnSpc>
                <a:spcPct val="114999"/>
              </a:lnSpc>
              <a:spcBef>
                <a:spcPts val="0"/>
              </a:spcBef>
              <a:spcAft>
                <a:spcPts val="0"/>
              </a:spcAft>
              <a:buSzPts val="2323"/>
              <a:buFont typeface="Arial"/>
              <a:buNone/>
            </a:pPr>
            <a:endParaRPr sz="1300">
              <a:solidFill>
                <a:schemeClr val="lt1"/>
              </a:solidFill>
            </a:endParaRPr>
          </a:p>
          <a:p>
            <a:pPr marL="285750" lvl="0" indent="-254000" algn="l" rtl="0">
              <a:lnSpc>
                <a:spcPct val="114999"/>
              </a:lnSpc>
              <a:spcBef>
                <a:spcPts val="0"/>
              </a:spcBef>
              <a:spcAft>
                <a:spcPts val="0"/>
              </a:spcAft>
              <a:buSzPts val="1300"/>
              <a:buFont typeface="Arial"/>
              <a:buChar char="•"/>
            </a:pPr>
            <a:r>
              <a:rPr lang="en-US" sz="1300">
                <a:solidFill>
                  <a:schemeClr val="lt1"/>
                </a:solidFill>
              </a:rPr>
              <a:t>Skills necessary for mentors and mentees</a:t>
            </a:r>
            <a:endParaRPr sz="1300"/>
          </a:p>
          <a:p>
            <a:pPr marL="285750" lvl="0" indent="-171450" algn="l" rtl="0">
              <a:lnSpc>
                <a:spcPct val="114999"/>
              </a:lnSpc>
              <a:spcBef>
                <a:spcPts val="0"/>
              </a:spcBef>
              <a:spcAft>
                <a:spcPts val="0"/>
              </a:spcAft>
              <a:buSzPts val="2323"/>
              <a:buFont typeface="Arial"/>
              <a:buNone/>
            </a:pPr>
            <a:endParaRPr sz="1300">
              <a:solidFill>
                <a:schemeClr val="lt1"/>
              </a:solidFill>
            </a:endParaRPr>
          </a:p>
          <a:p>
            <a:pPr marL="285750" lvl="0" indent="-254000" algn="l" rtl="0">
              <a:lnSpc>
                <a:spcPct val="114999"/>
              </a:lnSpc>
              <a:spcBef>
                <a:spcPts val="0"/>
              </a:spcBef>
              <a:spcAft>
                <a:spcPts val="0"/>
              </a:spcAft>
              <a:buSzPts val="1300"/>
              <a:buFont typeface="Arial"/>
              <a:buChar char="•"/>
            </a:pPr>
            <a:r>
              <a:rPr lang="en-US" sz="1300">
                <a:solidFill>
                  <a:schemeClr val="lt1"/>
                </a:solidFill>
              </a:rPr>
              <a:t>Power exchange and support</a:t>
            </a:r>
            <a:endParaRPr sz="1300"/>
          </a:p>
          <a:p>
            <a:pPr marL="285750" lvl="0" indent="-171450" algn="l" rtl="0">
              <a:lnSpc>
                <a:spcPct val="115000"/>
              </a:lnSpc>
              <a:spcBef>
                <a:spcPts val="0"/>
              </a:spcBef>
              <a:spcAft>
                <a:spcPts val="0"/>
              </a:spcAft>
              <a:buSzPts val="2323"/>
              <a:buFont typeface="Arial"/>
              <a:buNone/>
            </a:pPr>
            <a:endParaRPr sz="1300">
              <a:solidFill>
                <a:schemeClr val="lt1"/>
              </a:solidFill>
            </a:endParaRPr>
          </a:p>
          <a:p>
            <a:pPr marL="285750" lvl="0" indent="-254000" algn="l" rtl="0">
              <a:lnSpc>
                <a:spcPct val="114999"/>
              </a:lnSpc>
              <a:spcBef>
                <a:spcPts val="0"/>
              </a:spcBef>
              <a:spcAft>
                <a:spcPts val="0"/>
              </a:spcAft>
              <a:buSzPts val="1300"/>
              <a:buFont typeface="Arial"/>
              <a:buChar char="•"/>
            </a:pPr>
            <a:r>
              <a:rPr lang="en-US" sz="1300">
                <a:solidFill>
                  <a:schemeClr val="lt1"/>
                </a:solidFill>
              </a:rPr>
              <a:t>Generational differences</a:t>
            </a:r>
            <a:endParaRPr sz="1300">
              <a:solidFill>
                <a:schemeClr val="lt1"/>
              </a:solidFill>
            </a:endParaRPr>
          </a:p>
          <a:p>
            <a:pPr marL="285750" lvl="0" indent="-171450" algn="l" rtl="0">
              <a:lnSpc>
                <a:spcPct val="115000"/>
              </a:lnSpc>
              <a:spcBef>
                <a:spcPts val="0"/>
              </a:spcBef>
              <a:spcAft>
                <a:spcPts val="0"/>
              </a:spcAft>
              <a:buSzPts val="2323"/>
              <a:buFont typeface="Arial"/>
              <a:buNone/>
            </a:pPr>
            <a:endParaRPr sz="1300">
              <a:solidFill>
                <a:schemeClr val="lt1"/>
              </a:solidFill>
            </a:endParaRPr>
          </a:p>
          <a:p>
            <a:pPr marL="285750" lvl="0" indent="-254000" algn="l" rtl="0">
              <a:lnSpc>
                <a:spcPct val="115000"/>
              </a:lnSpc>
              <a:spcBef>
                <a:spcPts val="0"/>
              </a:spcBef>
              <a:spcAft>
                <a:spcPts val="0"/>
              </a:spcAft>
              <a:buSzPts val="1300"/>
              <a:buFont typeface="Arial"/>
              <a:buChar char="•"/>
            </a:pPr>
            <a:r>
              <a:rPr lang="en-US" sz="1300">
                <a:solidFill>
                  <a:schemeClr val="lt1"/>
                </a:solidFill>
              </a:rPr>
              <a:t>Session wrap-up</a:t>
            </a:r>
            <a:endParaRPr sz="1300">
              <a:solidFill>
                <a:schemeClr val="lt1"/>
              </a:solidFill>
            </a:endParaRPr>
          </a:p>
          <a:p>
            <a:pPr marL="0" lvl="0" indent="0" algn="l" rtl="0">
              <a:lnSpc>
                <a:spcPct val="115000"/>
              </a:lnSpc>
              <a:spcBef>
                <a:spcPts val="0"/>
              </a:spcBef>
              <a:spcAft>
                <a:spcPts val="1200"/>
              </a:spcAft>
              <a:buSzPts val="2323"/>
              <a:buNone/>
            </a:pPr>
            <a:endParaRPr sz="1300">
              <a:solidFill>
                <a:schemeClr val="lt1"/>
              </a:solidFill>
            </a:endParaRPr>
          </a:p>
        </p:txBody>
      </p:sp>
      <p:sp>
        <p:nvSpPr>
          <p:cNvPr id="70" name="Google Shape;70;p3"/>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Agenda</a:t>
            </a:r>
            <a:endParaRPr sz="2820">
              <a:solidFill>
                <a:srgbClr val="151E49"/>
              </a:solidFill>
              <a:latin typeface="Bebas Neue"/>
              <a:ea typeface="Bebas Neue"/>
              <a:cs typeface="Bebas Neue"/>
              <a:sym typeface="Bebas Neue"/>
            </a:endParaRPr>
          </a:p>
        </p:txBody>
      </p:sp>
      <p:sp>
        <p:nvSpPr>
          <p:cNvPr id="2" name="Rectangle 1">
            <a:extLst>
              <a:ext uri="{FF2B5EF4-FFF2-40B4-BE49-F238E27FC236}">
                <a16:creationId xmlns:a16="http://schemas.microsoft.com/office/drawing/2014/main" id="{2AFBB8FA-415E-5C0C-9F8B-79673865B406}"/>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
        <p:nvSpPr>
          <p:cNvPr id="76" name="Google Shape;76;p4"/>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Self-Examination </a:t>
            </a:r>
            <a:endParaRPr sz="2820">
              <a:solidFill>
                <a:srgbClr val="151E49"/>
              </a:solidFill>
              <a:latin typeface="Bebas Neue"/>
              <a:ea typeface="Bebas Neue"/>
              <a:cs typeface="Bebas Neue"/>
              <a:sym typeface="Bebas Neue"/>
            </a:endParaRPr>
          </a:p>
        </p:txBody>
      </p:sp>
      <p:sp>
        <p:nvSpPr>
          <p:cNvPr id="78" name="Google Shape;78;p4"/>
          <p:cNvSpPr txBox="1">
            <a:spLocks noGrp="1"/>
          </p:cNvSpPr>
          <p:nvPr>
            <p:ph type="body" idx="1"/>
          </p:nvPr>
        </p:nvSpPr>
        <p:spPr>
          <a:xfrm>
            <a:off x="342340" y="1067900"/>
            <a:ext cx="51543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sz="1400" b="1">
                <a:solidFill>
                  <a:schemeClr val="dk1"/>
                </a:solidFill>
              </a:rPr>
              <a:t>Key areas to consider in a self-examination in mentoring:</a:t>
            </a:r>
            <a:endParaRPr>
              <a:solidFill>
                <a:schemeClr val="dk1"/>
              </a:solidFill>
            </a:endParaRPr>
          </a:p>
          <a:p>
            <a:pPr marL="0" lvl="0" indent="0" algn="l" rtl="0">
              <a:lnSpc>
                <a:spcPct val="114999"/>
              </a:lnSpc>
              <a:spcBef>
                <a:spcPts val="1200"/>
              </a:spcBef>
              <a:spcAft>
                <a:spcPts val="1200"/>
              </a:spcAft>
              <a:buSzPts val="1800"/>
              <a:buNone/>
            </a:pPr>
            <a:endParaRPr sz="900">
              <a:solidFill>
                <a:srgbClr val="434A6D"/>
              </a:solidFill>
            </a:endParaRPr>
          </a:p>
        </p:txBody>
      </p:sp>
      <p:pic>
        <p:nvPicPr>
          <p:cNvPr id="79" name="Google Shape;79;p4" descr="A person looking at her face in a mirror&#10;&#10;Description automatically generated"/>
          <p:cNvPicPr preferRelativeResize="0">
            <a:picLocks noGrp="1"/>
          </p:cNvPicPr>
          <p:nvPr>
            <p:ph type="pic" idx="2"/>
          </p:nvPr>
        </p:nvPicPr>
        <p:blipFill rotWithShape="1">
          <a:blip r:embed="rId4">
            <a:alphaModFix/>
          </a:blip>
          <a:srcRect l="4319" r="4318"/>
          <a:stretch/>
        </p:blipFill>
        <p:spPr>
          <a:xfrm>
            <a:off x="5786438" y="1111250"/>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80" name="Google Shape;80;p4"/>
          <p:cNvSpPr txBox="1"/>
          <p:nvPr/>
        </p:nvSpPr>
        <p:spPr>
          <a:xfrm>
            <a:off x="365959" y="1714500"/>
            <a:ext cx="2757236"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1. Active Listening</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 Empathy</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3. Goal Setting</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4. Direction</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5. Feedback Delivery</a:t>
            </a:r>
            <a:endParaRPr/>
          </a:p>
        </p:txBody>
      </p:sp>
      <p:sp>
        <p:nvSpPr>
          <p:cNvPr id="81" name="Google Shape;81;p4"/>
          <p:cNvSpPr txBox="1"/>
          <p:nvPr/>
        </p:nvSpPr>
        <p:spPr>
          <a:xfrm>
            <a:off x="2917659" y="1714500"/>
            <a:ext cx="3569368"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6. Knowledge Sharing</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 Mentoring Style</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8. Availability</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9. Accessibility</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10. Professional Development Opportunities</a:t>
            </a:r>
            <a:endParaRPr/>
          </a:p>
        </p:txBody>
      </p:sp>
      <p:sp>
        <p:nvSpPr>
          <p:cNvPr id="2" name="Rectangle 1">
            <a:extLst>
              <a:ext uri="{FF2B5EF4-FFF2-40B4-BE49-F238E27FC236}">
                <a16:creationId xmlns:a16="http://schemas.microsoft.com/office/drawing/2014/main" id="{66926172-8BED-68CC-1816-5E47EFD38BC9}"/>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
        <p:cNvGrpSpPr/>
        <p:nvPr/>
      </p:nvGrpSpPr>
      <p:grpSpPr>
        <a:xfrm>
          <a:off x="0" y="0"/>
          <a:ext cx="0" cy="0"/>
          <a:chOff x="0" y="0"/>
          <a:chExt cx="0" cy="0"/>
        </a:xfrm>
      </p:grpSpPr>
      <p:sp>
        <p:nvSpPr>
          <p:cNvPr id="86" name="Google Shape;86;p5"/>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rgbClr val="151E49"/>
                </a:solidFill>
                <a:latin typeface="Bebas Neue"/>
                <a:ea typeface="Bebas Neue"/>
                <a:cs typeface="Bebas Neue"/>
                <a:sym typeface="Bebas Neue"/>
              </a:rPr>
              <a:t>Exploring Skills</a:t>
            </a:r>
            <a:endParaRPr/>
          </a:p>
        </p:txBody>
      </p:sp>
      <p:sp>
        <p:nvSpPr>
          <p:cNvPr id="88" name="Google Shape;88;p5"/>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2000" b="1">
              <a:solidFill>
                <a:srgbClr val="434A6D"/>
              </a:solidFill>
            </a:endParaRPr>
          </a:p>
          <a:p>
            <a:pPr marL="0" lvl="0" indent="0" algn="l" rtl="0">
              <a:lnSpc>
                <a:spcPct val="114999"/>
              </a:lnSpc>
              <a:spcBef>
                <a:spcPts val="1200"/>
              </a:spcBef>
              <a:spcAft>
                <a:spcPts val="0"/>
              </a:spcAft>
              <a:buSzPts val="1800"/>
              <a:buNone/>
            </a:pPr>
            <a:r>
              <a:rPr lang="en-US" sz="2000">
                <a:solidFill>
                  <a:schemeClr val="dk1"/>
                </a:solidFill>
              </a:rPr>
              <a:t>When exploring skills in mentoring programs, key areas to focus on include:</a:t>
            </a:r>
            <a:endParaRPr>
              <a:solidFill>
                <a:schemeClr val="dk1"/>
              </a:solidFill>
            </a:endParaRPr>
          </a:p>
          <a:p>
            <a:pPr marL="457200" lvl="0" indent="-457200" algn="l" rtl="0">
              <a:lnSpc>
                <a:spcPct val="114999"/>
              </a:lnSpc>
              <a:spcBef>
                <a:spcPts val="1200"/>
              </a:spcBef>
              <a:spcAft>
                <a:spcPts val="0"/>
              </a:spcAft>
              <a:buClr>
                <a:schemeClr val="dk1"/>
              </a:buClr>
              <a:buSzPts val="1800"/>
              <a:buAutoNum type="arabicPeriod"/>
            </a:pPr>
            <a:r>
              <a:rPr lang="en-US" sz="2000">
                <a:solidFill>
                  <a:schemeClr val="dk1"/>
                </a:solidFill>
              </a:rPr>
              <a:t>Four C's</a:t>
            </a:r>
            <a:endParaRPr>
              <a:solidFill>
                <a:schemeClr val="dk1"/>
              </a:solidFill>
            </a:endParaRPr>
          </a:p>
          <a:p>
            <a:pPr marL="457200" lvl="0" indent="-457200" algn="l" rtl="0">
              <a:lnSpc>
                <a:spcPct val="114999"/>
              </a:lnSpc>
              <a:spcBef>
                <a:spcPts val="1200"/>
              </a:spcBef>
              <a:spcAft>
                <a:spcPts val="0"/>
              </a:spcAft>
              <a:buClr>
                <a:schemeClr val="dk1"/>
              </a:buClr>
              <a:buSzPts val="1800"/>
              <a:buAutoNum type="arabicPeriod"/>
            </a:pPr>
            <a:r>
              <a:rPr lang="en-US" sz="2000">
                <a:solidFill>
                  <a:schemeClr val="dk1"/>
                </a:solidFill>
              </a:rPr>
              <a:t>Building Trust </a:t>
            </a:r>
            <a:endParaRPr>
              <a:solidFill>
                <a:schemeClr val="dk1"/>
              </a:solidFill>
            </a:endParaRPr>
          </a:p>
          <a:p>
            <a:pPr marL="457200" lvl="0" indent="-457200" algn="l" rtl="0">
              <a:lnSpc>
                <a:spcPct val="114999"/>
              </a:lnSpc>
              <a:spcBef>
                <a:spcPts val="1200"/>
              </a:spcBef>
              <a:spcAft>
                <a:spcPts val="0"/>
              </a:spcAft>
              <a:buClr>
                <a:schemeClr val="dk1"/>
              </a:buClr>
              <a:buSzPts val="1800"/>
              <a:buAutoNum type="arabicPeriod"/>
            </a:pPr>
            <a:r>
              <a:rPr lang="en-US" sz="2000">
                <a:solidFill>
                  <a:schemeClr val="dk1"/>
                </a:solidFill>
              </a:rPr>
              <a:t>Connecting</a:t>
            </a:r>
            <a:endParaRPr>
              <a:solidFill>
                <a:schemeClr val="dk1"/>
              </a:solidFill>
            </a:endParaRPr>
          </a:p>
          <a:p>
            <a:pPr marL="457200" lvl="0" indent="-342900" algn="l" rtl="0">
              <a:lnSpc>
                <a:spcPct val="114999"/>
              </a:lnSpc>
              <a:spcBef>
                <a:spcPts val="1200"/>
              </a:spcBef>
              <a:spcAft>
                <a:spcPts val="0"/>
              </a:spcAft>
              <a:buSzPts val="1800"/>
              <a:buNone/>
            </a:pPr>
            <a:endParaRPr sz="2000">
              <a:solidFill>
                <a:srgbClr val="434A6D"/>
              </a:solidFill>
            </a:endParaRPr>
          </a:p>
          <a:p>
            <a:pPr marL="457200" lvl="0" indent="-342900" algn="l" rtl="0">
              <a:lnSpc>
                <a:spcPct val="114999"/>
              </a:lnSpc>
              <a:spcBef>
                <a:spcPts val="1200"/>
              </a:spcBef>
              <a:spcAft>
                <a:spcPts val="1200"/>
              </a:spcAft>
              <a:buSzPts val="1800"/>
              <a:buNone/>
            </a:pPr>
            <a:endParaRPr sz="2000">
              <a:solidFill>
                <a:srgbClr val="434A6D"/>
              </a:solidFill>
            </a:endParaRPr>
          </a:p>
        </p:txBody>
      </p:sp>
      <p:pic>
        <p:nvPicPr>
          <p:cNvPr id="89" name="Google Shape;89;p5" descr="A child and child looking at a magnifying glass in a forest&#10;&#10;Description automatically generated"/>
          <p:cNvPicPr preferRelativeResize="0">
            <a:picLocks noGrp="1"/>
          </p:cNvPicPr>
          <p:nvPr>
            <p:ph type="pic" idx="2"/>
          </p:nvPr>
        </p:nvPicPr>
        <p:blipFill rotWithShape="1">
          <a:blip r:embed="rId4">
            <a:alphaModFix/>
          </a:blip>
          <a:srcRect l="22073" r="22073"/>
          <a:stretch/>
        </p:blipFill>
        <p:spPr>
          <a:xfrm>
            <a:off x="5521706" y="101772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528C9216-E041-B1CA-F51A-4236CE7F2E75}"/>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
        <p:cNvGrpSpPr/>
        <p:nvPr/>
      </p:nvGrpSpPr>
      <p:grpSpPr>
        <a:xfrm>
          <a:off x="0" y="0"/>
          <a:ext cx="0" cy="0"/>
          <a:chOff x="0" y="0"/>
          <a:chExt cx="0" cy="0"/>
        </a:xfrm>
      </p:grpSpPr>
      <p:sp>
        <p:nvSpPr>
          <p:cNvPr id="94" name="Google Shape;94;p6"/>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6"/>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Four c's</a:t>
            </a:r>
            <a:endParaRPr sz="2820">
              <a:solidFill>
                <a:srgbClr val="151E49"/>
              </a:solidFill>
              <a:latin typeface="Bebas Neue"/>
              <a:ea typeface="Bebas Neue"/>
              <a:cs typeface="Bebas Neue"/>
              <a:sym typeface="Bebas Neue"/>
            </a:endParaRPr>
          </a:p>
        </p:txBody>
      </p:sp>
      <p:sp>
        <p:nvSpPr>
          <p:cNvPr id="96" name="Google Shape;96;p6"/>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lnSpc>
                <a:spcPct val="115000"/>
              </a:lnSpc>
              <a:spcBef>
                <a:spcPts val="0"/>
              </a:spcBef>
              <a:spcAft>
                <a:spcPts val="0"/>
              </a:spcAft>
              <a:buSzPts val="1946"/>
              <a:buNone/>
            </a:pPr>
            <a:endParaRPr sz="2000" b="1">
              <a:solidFill>
                <a:srgbClr val="434A6D"/>
              </a:solidFill>
            </a:endParaRPr>
          </a:p>
          <a:p>
            <a:pPr marL="0" lvl="0" indent="0" algn="l" rtl="0">
              <a:lnSpc>
                <a:spcPct val="114999"/>
              </a:lnSpc>
              <a:spcBef>
                <a:spcPts val="1200"/>
              </a:spcBef>
              <a:spcAft>
                <a:spcPts val="0"/>
              </a:spcAft>
              <a:buSzPts val="1946"/>
              <a:buNone/>
            </a:pPr>
            <a:r>
              <a:rPr lang="en-US" sz="2000">
                <a:solidFill>
                  <a:schemeClr val="dk1"/>
                </a:solidFill>
              </a:rPr>
              <a:t>The Four C's in mentoring include:</a:t>
            </a:r>
            <a:endParaRPr>
              <a:solidFill>
                <a:schemeClr val="dk1"/>
              </a:solidFill>
            </a:endParaRPr>
          </a:p>
          <a:p>
            <a:pPr marL="457200" lvl="0" indent="-466467" algn="l" rtl="0">
              <a:lnSpc>
                <a:spcPct val="114999"/>
              </a:lnSpc>
              <a:spcBef>
                <a:spcPts val="1200"/>
              </a:spcBef>
              <a:spcAft>
                <a:spcPts val="0"/>
              </a:spcAft>
              <a:buClr>
                <a:schemeClr val="dk1"/>
              </a:buClr>
              <a:buSzPts val="1946"/>
              <a:buAutoNum type="arabicPeriod"/>
            </a:pPr>
            <a:r>
              <a:rPr lang="en-US" sz="2000">
                <a:solidFill>
                  <a:schemeClr val="dk1"/>
                </a:solidFill>
              </a:rPr>
              <a:t>Connection</a:t>
            </a:r>
            <a:endParaRPr>
              <a:solidFill>
                <a:schemeClr val="dk1"/>
              </a:solidFill>
            </a:endParaRPr>
          </a:p>
          <a:p>
            <a:pPr marL="914400" lvl="1" indent="-326767" algn="l" rtl="0">
              <a:lnSpc>
                <a:spcPct val="114999"/>
              </a:lnSpc>
              <a:spcBef>
                <a:spcPts val="1200"/>
              </a:spcBef>
              <a:spcAft>
                <a:spcPts val="0"/>
              </a:spcAft>
              <a:buClr>
                <a:schemeClr val="dk1"/>
              </a:buClr>
              <a:buSzPts val="1946"/>
              <a:buChar char="○"/>
            </a:pPr>
            <a:r>
              <a:rPr lang="en-US" sz="1100">
                <a:solidFill>
                  <a:schemeClr val="dk1"/>
                </a:solidFill>
              </a:rPr>
              <a:t>We will discuss Connection today. The other C’s will be explained further in a future webinar.</a:t>
            </a:r>
            <a:endParaRPr sz="1600">
              <a:solidFill>
                <a:schemeClr val="dk1"/>
              </a:solidFill>
            </a:endParaRPr>
          </a:p>
          <a:p>
            <a:pPr marL="457200" lvl="0" indent="-466467" algn="l" rtl="0">
              <a:lnSpc>
                <a:spcPct val="114999"/>
              </a:lnSpc>
              <a:spcBef>
                <a:spcPts val="1200"/>
              </a:spcBef>
              <a:spcAft>
                <a:spcPts val="0"/>
              </a:spcAft>
              <a:buClr>
                <a:schemeClr val="dk1"/>
              </a:buClr>
              <a:buSzPts val="1946"/>
              <a:buAutoNum type="arabicPeriod"/>
            </a:pPr>
            <a:r>
              <a:rPr lang="en-US" sz="2000">
                <a:solidFill>
                  <a:schemeClr val="dk1"/>
                </a:solidFill>
              </a:rPr>
              <a:t>Correction </a:t>
            </a:r>
            <a:endParaRPr>
              <a:solidFill>
                <a:schemeClr val="dk1"/>
              </a:solidFill>
            </a:endParaRPr>
          </a:p>
          <a:p>
            <a:pPr marL="457200" lvl="0" indent="-466467" algn="l" rtl="0">
              <a:lnSpc>
                <a:spcPct val="114999"/>
              </a:lnSpc>
              <a:spcBef>
                <a:spcPts val="1200"/>
              </a:spcBef>
              <a:spcAft>
                <a:spcPts val="0"/>
              </a:spcAft>
              <a:buClr>
                <a:schemeClr val="dk1"/>
              </a:buClr>
              <a:buSzPts val="1946"/>
              <a:buAutoNum type="arabicPeriod"/>
            </a:pPr>
            <a:r>
              <a:rPr lang="en-US" sz="2000">
                <a:solidFill>
                  <a:schemeClr val="dk1"/>
                </a:solidFill>
              </a:rPr>
              <a:t>Counsel</a:t>
            </a:r>
            <a:endParaRPr>
              <a:solidFill>
                <a:schemeClr val="dk1"/>
              </a:solidFill>
            </a:endParaRPr>
          </a:p>
          <a:p>
            <a:pPr marL="457200" lvl="0" indent="-466467" algn="l" rtl="0">
              <a:lnSpc>
                <a:spcPct val="114999"/>
              </a:lnSpc>
              <a:spcBef>
                <a:spcPts val="1200"/>
              </a:spcBef>
              <a:spcAft>
                <a:spcPts val="1200"/>
              </a:spcAft>
              <a:buClr>
                <a:schemeClr val="dk1"/>
              </a:buClr>
              <a:buSzPts val="1946"/>
              <a:buAutoNum type="arabicPeriod"/>
            </a:pPr>
            <a:r>
              <a:rPr lang="en-US" sz="2000">
                <a:solidFill>
                  <a:schemeClr val="dk1"/>
                </a:solidFill>
              </a:rPr>
              <a:t>Champion</a:t>
            </a:r>
            <a:endParaRPr>
              <a:solidFill>
                <a:schemeClr val="dk1"/>
              </a:solidFill>
            </a:endParaRPr>
          </a:p>
        </p:txBody>
      </p:sp>
      <p:pic>
        <p:nvPicPr>
          <p:cNvPr id="97" name="Google Shape;97;p6" descr="A person reading a book to children&#10;&#10;Description automatically generated"/>
          <p:cNvPicPr preferRelativeResize="0">
            <a:picLocks noGrp="1"/>
          </p:cNvPicPr>
          <p:nvPr>
            <p:ph type="pic" idx="2"/>
          </p:nvPr>
        </p:nvPicPr>
        <p:blipFill rotWithShape="1">
          <a:blip r:embed="rId4">
            <a:alphaModFix/>
          </a:blip>
          <a:srcRect l="22073" r="22073"/>
          <a:stretch/>
        </p:blipFill>
        <p:spPr>
          <a:xfrm>
            <a:off x="5630710" y="102333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0A5CEEFC-2B8B-196F-362C-10ABC309E562}"/>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1"/>
        <p:cNvGrpSpPr/>
        <p:nvPr/>
      </p:nvGrpSpPr>
      <p:grpSpPr>
        <a:xfrm>
          <a:off x="0" y="0"/>
          <a:ext cx="0" cy="0"/>
          <a:chOff x="0" y="0"/>
          <a:chExt cx="0" cy="0"/>
        </a:xfrm>
      </p:grpSpPr>
      <p:sp>
        <p:nvSpPr>
          <p:cNvPr id="102" name="Google Shape;102;p7"/>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00"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 </a:t>
            </a:r>
            <a:endParaRPr sz="2820">
              <a:solidFill>
                <a:srgbClr val="151E49"/>
              </a:solidFill>
              <a:latin typeface="Bebas Neue"/>
              <a:ea typeface="Bebas Neue"/>
              <a:cs typeface="Bebas Neue"/>
              <a:sym typeface="Bebas Neue"/>
            </a:endParaRPr>
          </a:p>
        </p:txBody>
      </p:sp>
      <p:sp>
        <p:nvSpPr>
          <p:cNvPr id="104" name="Google Shape;104;p7"/>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2000">
              <a:solidFill>
                <a:srgbClr val="434A6D"/>
              </a:solidFill>
            </a:endParaRPr>
          </a:p>
          <a:p>
            <a:pPr marL="0" lvl="0" indent="0" algn="l" rtl="0">
              <a:lnSpc>
                <a:spcPct val="115000"/>
              </a:lnSpc>
              <a:spcBef>
                <a:spcPts val="1200"/>
              </a:spcBef>
              <a:spcAft>
                <a:spcPts val="0"/>
              </a:spcAft>
              <a:buSzPts val="1800"/>
              <a:buNone/>
            </a:pPr>
            <a:r>
              <a:rPr lang="en-US" sz="2000">
                <a:solidFill>
                  <a:schemeClr val="dk1"/>
                </a:solidFill>
              </a:rPr>
              <a:t>Think about how you connect with your apprentice. </a:t>
            </a:r>
            <a:endParaRPr>
              <a:solidFill>
                <a:schemeClr val="dk1"/>
              </a:solidFill>
            </a:endParaRPr>
          </a:p>
          <a:p>
            <a:pPr marL="0" lvl="0" indent="0" algn="l" rtl="0">
              <a:lnSpc>
                <a:spcPct val="115000"/>
              </a:lnSpc>
              <a:spcBef>
                <a:spcPts val="1200"/>
              </a:spcBef>
              <a:spcAft>
                <a:spcPts val="1200"/>
              </a:spcAft>
              <a:buSzPts val="1800"/>
              <a:buNone/>
            </a:pPr>
            <a:r>
              <a:rPr lang="en-US" sz="2000">
                <a:solidFill>
                  <a:schemeClr val="dk1"/>
                </a:solidFill>
              </a:rPr>
              <a:t>Share what is one important aspect that makes connecting with your apprentice work? </a:t>
            </a:r>
            <a:endParaRPr>
              <a:solidFill>
                <a:schemeClr val="dk1"/>
              </a:solidFill>
            </a:endParaRPr>
          </a:p>
        </p:txBody>
      </p:sp>
      <p:sp>
        <p:nvSpPr>
          <p:cNvPr id="105" name="Google Shape;105;p7"/>
          <p:cNvSpPr>
            <a:spLocks noGrp="1"/>
          </p:cNvSpPr>
          <p:nvPr>
            <p:ph type="pic" idx="2"/>
          </p:nvPr>
        </p:nvSpPr>
        <p:spPr>
          <a:xfrm>
            <a:off x="5786450" y="1111250"/>
            <a:ext cx="2991600" cy="2921000"/>
          </a:xfrm>
          <a:prstGeom prst="rect">
            <a:avLst/>
          </a:prstGeom>
          <a:solidFill>
            <a:srgbClr val="96D9FA"/>
          </a:solidFill>
          <a:ln w="25400" cap="flat" cmpd="sng">
            <a:solidFill>
              <a:schemeClr val="lt1"/>
            </a:solidFill>
            <a:prstDash val="solid"/>
            <a:round/>
            <a:headEnd type="none" w="sm" len="sm"/>
            <a:tailEnd type="none" w="sm" len="sm"/>
          </a:ln>
          <a:effectLst>
            <a:outerShdw blurRad="57150" dist="19050" dir="5400000" algn="bl" rotWithShape="0">
              <a:srgbClr val="000000">
                <a:alpha val="49803"/>
              </a:srgbClr>
            </a:outerShdw>
          </a:effectLst>
        </p:spPr>
        <p:txBody>
          <a:bodyPr/>
          <a:lstStyle/>
          <a:p>
            <a:endParaRPr lang="en-US"/>
          </a:p>
        </p:txBody>
      </p:sp>
      <p:pic>
        <p:nvPicPr>
          <p:cNvPr id="106" name="Google Shape;106;p7" descr="A magnifying glass with handshake&#10;&#10;Description automatically generated"/>
          <p:cNvPicPr preferRelativeResize="0"/>
          <p:nvPr/>
        </p:nvPicPr>
        <p:blipFill rotWithShape="1">
          <a:blip r:embed="rId4">
            <a:alphaModFix/>
          </a:blip>
          <a:srcRect/>
          <a:stretch/>
        </p:blipFill>
        <p:spPr>
          <a:xfrm>
            <a:off x="5582843" y="1067901"/>
            <a:ext cx="3288078" cy="3288078"/>
          </a:xfrm>
          <a:prstGeom prst="rect">
            <a:avLst/>
          </a:prstGeom>
          <a:noFill/>
          <a:ln>
            <a:noFill/>
          </a:ln>
        </p:spPr>
      </p:pic>
      <p:sp>
        <p:nvSpPr>
          <p:cNvPr id="2" name="Rectangle 1">
            <a:extLst>
              <a:ext uri="{FF2B5EF4-FFF2-40B4-BE49-F238E27FC236}">
                <a16:creationId xmlns:a16="http://schemas.microsoft.com/office/drawing/2014/main" id="{34D2339F-4316-8EF0-BD0C-5A189318C8DB}"/>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111" name="Google Shape;111;p8"/>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8"/>
          <p:cNvSpPr txBox="1">
            <a:spLocks noGrp="1"/>
          </p:cNvSpPr>
          <p:nvPr>
            <p:ph type="title"/>
          </p:nvPr>
        </p:nvSpPr>
        <p:spPr>
          <a:xfrm>
            <a:off x="375748" y="578047"/>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Building Trust </a:t>
            </a:r>
            <a:endParaRPr/>
          </a:p>
        </p:txBody>
      </p:sp>
      <p:sp>
        <p:nvSpPr>
          <p:cNvPr id="113" name="Google Shape;113;p8"/>
          <p:cNvSpPr txBox="1">
            <a:spLocks noGrp="1"/>
          </p:cNvSpPr>
          <p:nvPr>
            <p:ph type="body" idx="1"/>
          </p:nvPr>
        </p:nvSpPr>
        <p:spPr>
          <a:xfrm>
            <a:off x="3628068" y="1154772"/>
            <a:ext cx="5154300" cy="3416400"/>
          </a:xfrm>
          <a:prstGeom prst="rect">
            <a:avLst/>
          </a:prstGeom>
          <a:solidFill>
            <a:srgbClr val="96D9FA"/>
          </a:solidFill>
          <a:ln w="25400" cap="flat" cmpd="sng">
            <a:solidFill>
              <a:schemeClr val="accent5"/>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000">
                <a:solidFill>
                  <a:schemeClr val="dk1"/>
                </a:solidFill>
                <a:latin typeface="Arial"/>
                <a:ea typeface="Arial"/>
                <a:cs typeface="Arial"/>
                <a:sym typeface="Arial"/>
              </a:rPr>
              <a:t>"Trust is the highest form of human motivation. It brings out the very best in people." </a:t>
            </a:r>
            <a:endParaRPr>
              <a:solidFill>
                <a:schemeClr val="dk1"/>
              </a:solidFill>
            </a:endParaRPr>
          </a:p>
          <a:p>
            <a:pPr marL="0" lvl="0" indent="0" algn="l" rtl="0">
              <a:lnSpc>
                <a:spcPct val="114999"/>
              </a:lnSpc>
              <a:spcBef>
                <a:spcPts val="1200"/>
              </a:spcBef>
              <a:spcAft>
                <a:spcPts val="1200"/>
              </a:spcAft>
              <a:buSzPts val="1800"/>
              <a:buNone/>
            </a:pPr>
            <a:r>
              <a:rPr lang="en-US" sz="2000">
                <a:solidFill>
                  <a:schemeClr val="dk1"/>
                </a:solidFill>
                <a:latin typeface="Arial"/>
                <a:ea typeface="Arial"/>
                <a:cs typeface="Arial"/>
                <a:sym typeface="Arial"/>
              </a:rPr>
              <a:t>-Steven Covey</a:t>
            </a:r>
            <a:endParaRPr>
              <a:solidFill>
                <a:schemeClr val="dk1"/>
              </a:solidFill>
            </a:endParaRPr>
          </a:p>
        </p:txBody>
      </p:sp>
      <p:pic>
        <p:nvPicPr>
          <p:cNvPr id="114" name="Google Shape;114;p8" descr="Trust | Conceptual image - success of teamwork. Objects isol… | Flickr"/>
          <p:cNvPicPr preferRelativeResize="0">
            <a:picLocks noGrp="1"/>
          </p:cNvPicPr>
          <p:nvPr>
            <p:ph type="pic" idx="2"/>
          </p:nvPr>
        </p:nvPicPr>
        <p:blipFill rotWithShape="1">
          <a:blip r:embed="rId4">
            <a:alphaModFix/>
          </a:blip>
          <a:srcRect l="10561" r="15110" b="-1296"/>
          <a:stretch/>
        </p:blipFill>
        <p:spPr>
          <a:xfrm>
            <a:off x="375750" y="1367937"/>
            <a:ext cx="2991601" cy="2990075"/>
          </a:xfrm>
          <a:prstGeom prst="rect">
            <a:avLst/>
          </a:prstGeom>
          <a:solidFill>
            <a:srgbClr val="96D9FA"/>
          </a:solidFill>
          <a:ln w="25400" cap="flat" cmpd="sng">
            <a:solidFill>
              <a:schemeClr val="accent5"/>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6D5433E8-B0AF-5660-6F00-372FD54E7CF4}"/>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sp>
        <p:nvSpPr>
          <p:cNvPr id="119" name="Google Shape;119;p9"/>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9"/>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rgbClr val="151E49"/>
                </a:solidFill>
                <a:latin typeface="Bebas Neue"/>
                <a:ea typeface="Bebas Neue"/>
                <a:cs typeface="Bebas Neue"/>
                <a:sym typeface="Bebas Neue"/>
              </a:rPr>
              <a:t>Connection</a:t>
            </a:r>
            <a:endParaRPr/>
          </a:p>
        </p:txBody>
      </p:sp>
      <p:sp>
        <p:nvSpPr>
          <p:cNvPr id="121" name="Google Shape;121;p9"/>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2000" b="1" u="sng">
              <a:solidFill>
                <a:srgbClr val="434A6D"/>
              </a:solidFill>
            </a:endParaRPr>
          </a:p>
          <a:p>
            <a:pPr marL="0" lvl="0" indent="0" algn="l" rtl="0">
              <a:lnSpc>
                <a:spcPct val="114999"/>
              </a:lnSpc>
              <a:spcBef>
                <a:spcPts val="1200"/>
              </a:spcBef>
              <a:spcAft>
                <a:spcPts val="0"/>
              </a:spcAft>
              <a:buSzPts val="1800"/>
              <a:buNone/>
            </a:pPr>
            <a:r>
              <a:rPr lang="en-US" sz="2000" b="1" u="sng">
                <a:solidFill>
                  <a:schemeClr val="dk1"/>
                </a:solidFill>
              </a:rPr>
              <a:t>Connecting includes:</a:t>
            </a:r>
            <a:endParaRPr>
              <a:solidFill>
                <a:schemeClr val="dk1"/>
              </a:solidFill>
            </a:endParaRPr>
          </a:p>
          <a:p>
            <a:pPr marL="0" lvl="0" indent="0" algn="l" rtl="0">
              <a:lnSpc>
                <a:spcPct val="114999"/>
              </a:lnSpc>
              <a:spcBef>
                <a:spcPts val="1200"/>
              </a:spcBef>
              <a:spcAft>
                <a:spcPts val="0"/>
              </a:spcAft>
              <a:buSzPts val="1800"/>
              <a:buNone/>
            </a:pPr>
            <a:r>
              <a:rPr lang="en-US" sz="2000">
                <a:solidFill>
                  <a:schemeClr val="dk1"/>
                </a:solidFill>
              </a:rPr>
              <a:t>Strengthening Relationships</a:t>
            </a:r>
            <a:endParaRPr>
              <a:solidFill>
                <a:schemeClr val="dk1"/>
              </a:solidFill>
            </a:endParaRPr>
          </a:p>
          <a:p>
            <a:pPr marL="0" lvl="0" indent="0" algn="l" rtl="0">
              <a:lnSpc>
                <a:spcPct val="114999"/>
              </a:lnSpc>
              <a:spcBef>
                <a:spcPts val="1200"/>
              </a:spcBef>
              <a:spcAft>
                <a:spcPts val="0"/>
              </a:spcAft>
              <a:buSzPts val="1800"/>
              <a:buNone/>
            </a:pPr>
            <a:r>
              <a:rPr lang="en-US" sz="2000">
                <a:solidFill>
                  <a:schemeClr val="dk1"/>
                </a:solidFill>
              </a:rPr>
              <a:t>Emotional Connections</a:t>
            </a:r>
            <a:endParaRPr>
              <a:solidFill>
                <a:schemeClr val="dk1"/>
              </a:solidFill>
            </a:endParaRPr>
          </a:p>
          <a:p>
            <a:pPr marL="0" lvl="0" indent="0" algn="l" rtl="0">
              <a:lnSpc>
                <a:spcPct val="114999"/>
              </a:lnSpc>
              <a:spcBef>
                <a:spcPts val="1200"/>
              </a:spcBef>
              <a:spcAft>
                <a:spcPts val="0"/>
              </a:spcAft>
              <a:buSzPts val="1800"/>
              <a:buNone/>
            </a:pPr>
            <a:r>
              <a:rPr lang="en-US" sz="2000">
                <a:solidFill>
                  <a:schemeClr val="dk1"/>
                </a:solidFill>
              </a:rPr>
              <a:t>Witness to the Good</a:t>
            </a:r>
            <a:endParaRPr>
              <a:solidFill>
                <a:schemeClr val="dk1"/>
              </a:solidFill>
            </a:endParaRPr>
          </a:p>
          <a:p>
            <a:pPr marL="0" lvl="0" indent="0" algn="l" rtl="0">
              <a:lnSpc>
                <a:spcPct val="114999"/>
              </a:lnSpc>
              <a:spcBef>
                <a:spcPts val="1200"/>
              </a:spcBef>
              <a:spcAft>
                <a:spcPts val="0"/>
              </a:spcAft>
              <a:buSzPts val="1800"/>
              <a:buNone/>
            </a:pPr>
            <a:endParaRPr sz="2000">
              <a:solidFill>
                <a:srgbClr val="434A6D"/>
              </a:solidFill>
            </a:endParaRPr>
          </a:p>
          <a:p>
            <a:pPr marL="0" lvl="0" indent="0" algn="l" rtl="0">
              <a:lnSpc>
                <a:spcPct val="114999"/>
              </a:lnSpc>
              <a:spcBef>
                <a:spcPts val="1200"/>
              </a:spcBef>
              <a:spcAft>
                <a:spcPts val="1200"/>
              </a:spcAft>
              <a:buSzPts val="1800"/>
              <a:buNone/>
            </a:pPr>
            <a:endParaRPr sz="2000">
              <a:solidFill>
                <a:srgbClr val="434A6D"/>
              </a:solidFill>
            </a:endParaRPr>
          </a:p>
        </p:txBody>
      </p:sp>
      <p:pic>
        <p:nvPicPr>
          <p:cNvPr id="122" name="Google Shape;122;p9" descr="A person talking to another person&#10;&#10;Description automatically generated"/>
          <p:cNvPicPr preferRelativeResize="0">
            <a:picLocks noGrp="1"/>
          </p:cNvPicPr>
          <p:nvPr>
            <p:ph type="pic" idx="2"/>
          </p:nvPr>
        </p:nvPicPr>
        <p:blipFill rotWithShape="1">
          <a:blip r:embed="rId4">
            <a:alphaModFix/>
          </a:blip>
          <a:srcRect l="5687" r="5686"/>
          <a:stretch/>
        </p:blipFill>
        <p:spPr>
          <a:xfrm>
            <a:off x="5834063" y="1073150"/>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5FDAC825-D3BF-CB81-F9A5-D32868EB24CD}"/>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260FD1725AF8498F095E4EA8F80285" ma:contentTypeVersion="10" ma:contentTypeDescription="Create a new document." ma:contentTypeScope="" ma:versionID="7232c348298c4fb537d44370bbcdc4f1">
  <xsd:schema xmlns:xsd="http://www.w3.org/2001/XMLSchema" xmlns:xs="http://www.w3.org/2001/XMLSchema" xmlns:p="http://schemas.microsoft.com/office/2006/metadata/properties" xmlns:ns2="d91a5e48-5fa3-4bc3-8e51-b5d83f4a1c64" xmlns:ns3="e68a17f4-7f23-47d1-9df3-027ad3ebde5f" targetNamespace="http://schemas.microsoft.com/office/2006/metadata/properties" ma:root="true" ma:fieldsID="1f20a4c16c4ba292ee3a0fbff2e30566" ns2:_="" ns3:_="">
    <xsd:import namespace="d91a5e48-5fa3-4bc3-8e51-b5d83f4a1c64"/>
    <xsd:import namespace="e68a17f4-7f23-47d1-9df3-027ad3ebd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1a5e48-5fa3-4bc3-8e51-b5d83f4a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8a17f4-7f23-47d1-9df3-027ad3ebde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f92402-2241-4b8b-ab56-a0f4cb7293eb}" ma:internalName="TaxCatchAll" ma:showField="CatchAllData" ma:web="e68a17f4-7f23-47d1-9df3-027ad3ebd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1a5e48-5fa3-4bc3-8e51-b5d83f4a1c64">
      <Terms xmlns="http://schemas.microsoft.com/office/infopath/2007/PartnerControls"/>
    </lcf76f155ced4ddcb4097134ff3c332f>
    <TaxCatchAll xmlns="e68a17f4-7f23-47d1-9df3-027ad3ebde5f" xsi:nil="true"/>
  </documentManagement>
</p:properties>
</file>

<file path=customXml/itemProps1.xml><?xml version="1.0" encoding="utf-8"?>
<ds:datastoreItem xmlns:ds="http://schemas.openxmlformats.org/officeDocument/2006/customXml" ds:itemID="{C85EC390-0F6E-4E21-8A73-3142B373DBDE}"/>
</file>

<file path=customXml/itemProps2.xml><?xml version="1.0" encoding="utf-8"?>
<ds:datastoreItem xmlns:ds="http://schemas.openxmlformats.org/officeDocument/2006/customXml" ds:itemID="{97237294-E98D-4E8A-AB6C-42A34FED6F4B}"/>
</file>

<file path=customXml/itemProps3.xml><?xml version="1.0" encoding="utf-8"?>
<ds:datastoreItem xmlns:ds="http://schemas.openxmlformats.org/officeDocument/2006/customXml" ds:itemID="{898223B7-2B3B-4C7E-BD85-7A32160BE782}"/>
</file>

<file path=docProps/app.xml><?xml version="1.0" encoding="utf-8"?>
<Properties xmlns="http://schemas.openxmlformats.org/officeDocument/2006/extended-properties" xmlns:vt="http://schemas.openxmlformats.org/officeDocument/2006/docPropsVTypes">
  <TotalTime>0</TotalTime>
  <Words>1994</Words>
  <Application>Microsoft Macintosh PowerPoint</Application>
  <PresentationFormat>On-screen Show (16:9)</PresentationFormat>
  <Paragraphs>225</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Bebas Neue</vt:lpstr>
      <vt:lpstr>Calibri</vt:lpstr>
      <vt:lpstr>Arial</vt:lpstr>
      <vt:lpstr>Quattrocento Sans</vt:lpstr>
      <vt:lpstr>Simple Light</vt:lpstr>
      <vt:lpstr>Community of Practice for Mentor Teachers</vt:lpstr>
      <vt:lpstr>How are you feeling today?</vt:lpstr>
      <vt:lpstr>Agenda</vt:lpstr>
      <vt:lpstr>Self-Examination </vt:lpstr>
      <vt:lpstr>Exploring Skills</vt:lpstr>
      <vt:lpstr>Four c's</vt:lpstr>
      <vt:lpstr>Check for understanding </vt:lpstr>
      <vt:lpstr>Building Trust </vt:lpstr>
      <vt:lpstr>Connection</vt:lpstr>
      <vt:lpstr>Power Exchange and Support between Mentor and apprentice</vt:lpstr>
      <vt:lpstr>Check for understanding </vt:lpstr>
      <vt:lpstr>Understanding Generational differences: What They want</vt:lpstr>
      <vt:lpstr>Generational Differences : For all generations</vt:lpstr>
      <vt:lpstr>Check for understanding </vt:lpstr>
      <vt:lpstr>How are you feeling today?</vt:lpstr>
      <vt:lpstr>Wrap-up</vt:lpstr>
      <vt:lpstr>Resource Page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Kelli Servizzi</cp:lastModifiedBy>
  <cp:revision>1</cp:revision>
  <dcterms:modified xsi:type="dcterms:W3CDTF">2026-03-31T13:17:21Z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0x010100CC260FD1725AF8498F095E4EA8F80285</vt:lpwstr>
  </property>
</Properties>
</file>