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24"/>
    </p:embeddedFont>
    <p:embeddedFont>
      <p:font typeface="Oswald" pitchFamily="2" charset="77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A97681-8F05-4124-8A6F-75B6892D0586}">
  <a:tblStyle styleId="{64A97681-8F05-4124-8A6F-75B6892D058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522"/>
    <p:restoredTop sz="80556"/>
  </p:normalViewPr>
  <p:slideViewPr>
    <p:cSldViewPr snapToGrid="0">
      <p:cViewPr varScale="1">
        <p:scale>
          <a:sx n="87" d="100"/>
          <a:sy n="87" d="100"/>
        </p:scale>
        <p:origin x="192" y="6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i Servizzi" userId="b89d2322-77b5-4835-95f6-5924e1a787f5" providerId="ADAL" clId="{D77DCCDD-234E-560B-A69F-B8FA3646A372}"/>
    <pc:docChg chg="undo custSel modSld">
      <pc:chgData name="Kelli Servizzi" userId="b89d2322-77b5-4835-95f6-5924e1a787f5" providerId="ADAL" clId="{D77DCCDD-234E-560B-A69F-B8FA3646A372}" dt="2026-04-29T20:16:27.575" v="101" actId="20577"/>
      <pc:docMkLst>
        <pc:docMk/>
      </pc:docMkLst>
      <pc:sldChg chg="mod modShow">
        <pc:chgData name="Kelli Servizzi" userId="b89d2322-77b5-4835-95f6-5924e1a787f5" providerId="ADAL" clId="{D77DCCDD-234E-560B-A69F-B8FA3646A372}" dt="2026-04-29T18:40:33.061" v="98" actId="729"/>
        <pc:sldMkLst>
          <pc:docMk/>
          <pc:sldMk cId="0" sldId="259"/>
        </pc:sldMkLst>
      </pc:sldChg>
      <pc:sldChg chg="modSp mod">
        <pc:chgData name="Kelli Servizzi" userId="b89d2322-77b5-4835-95f6-5924e1a787f5" providerId="ADAL" clId="{D77DCCDD-234E-560B-A69F-B8FA3646A372}" dt="2026-03-30T16:13:10.703" v="57" actId="20577"/>
        <pc:sldMkLst>
          <pc:docMk/>
          <pc:sldMk cId="0" sldId="270"/>
        </pc:sldMkLst>
        <pc:spChg chg="mod">
          <ac:chgData name="Kelli Servizzi" userId="b89d2322-77b5-4835-95f6-5924e1a787f5" providerId="ADAL" clId="{D77DCCDD-234E-560B-A69F-B8FA3646A372}" dt="2026-03-30T16:13:10.703" v="57" actId="20577"/>
          <ac:spMkLst>
            <pc:docMk/>
            <pc:sldMk cId="0" sldId="270"/>
            <ac:spMk id="175" creationId="{00000000-0000-0000-0000-000000000000}"/>
          </ac:spMkLst>
        </pc:spChg>
      </pc:sldChg>
      <pc:sldChg chg="addSp modSp mod">
        <pc:chgData name="Kelli Servizzi" userId="b89d2322-77b5-4835-95f6-5924e1a787f5" providerId="ADAL" clId="{D77DCCDD-234E-560B-A69F-B8FA3646A372}" dt="2026-03-30T16:15:30.894" v="96" actId="20577"/>
        <pc:sldMkLst>
          <pc:docMk/>
          <pc:sldMk cId="0" sldId="271"/>
        </pc:sldMkLst>
        <pc:spChg chg="add mod">
          <ac:chgData name="Kelli Servizzi" userId="b89d2322-77b5-4835-95f6-5924e1a787f5" providerId="ADAL" clId="{D77DCCDD-234E-560B-A69F-B8FA3646A372}" dt="2026-03-30T16:15:30.894" v="96" actId="20577"/>
          <ac:spMkLst>
            <pc:docMk/>
            <pc:sldMk cId="0" sldId="271"/>
            <ac:spMk id="4" creationId="{F41DCACC-057A-23BA-67B7-F8EDCA1A756A}"/>
          </ac:spMkLst>
        </pc:spChg>
        <pc:spChg chg="mod">
          <ac:chgData name="Kelli Servizzi" userId="b89d2322-77b5-4835-95f6-5924e1a787f5" providerId="ADAL" clId="{D77DCCDD-234E-560B-A69F-B8FA3646A372}" dt="2026-03-30T16:14:51.481" v="78" actId="1076"/>
          <ac:spMkLst>
            <pc:docMk/>
            <pc:sldMk cId="0" sldId="271"/>
            <ac:spMk id="183" creationId="{00000000-0000-0000-0000-000000000000}"/>
          </ac:spMkLst>
        </pc:spChg>
        <pc:spChg chg="mod">
          <ac:chgData name="Kelli Servizzi" userId="b89d2322-77b5-4835-95f6-5924e1a787f5" providerId="ADAL" clId="{D77DCCDD-234E-560B-A69F-B8FA3646A372}" dt="2026-03-30T16:15:17.486" v="82" actId="1076"/>
          <ac:spMkLst>
            <pc:docMk/>
            <pc:sldMk cId="0" sldId="271"/>
            <ac:spMk id="189" creationId="{00000000-0000-0000-0000-000000000000}"/>
          </ac:spMkLst>
        </pc:spChg>
        <pc:spChg chg="mod">
          <ac:chgData name="Kelli Servizzi" userId="b89d2322-77b5-4835-95f6-5924e1a787f5" providerId="ADAL" clId="{D77DCCDD-234E-560B-A69F-B8FA3646A372}" dt="2026-03-30T16:13:29.222" v="61" actId="1076"/>
          <ac:spMkLst>
            <pc:docMk/>
            <pc:sldMk cId="0" sldId="271"/>
            <ac:spMk id="192" creationId="{00000000-0000-0000-0000-000000000000}"/>
          </ac:spMkLst>
        </pc:spChg>
        <pc:spChg chg="mod">
          <ac:chgData name="Kelli Servizzi" userId="b89d2322-77b5-4835-95f6-5924e1a787f5" providerId="ADAL" clId="{D77DCCDD-234E-560B-A69F-B8FA3646A372}" dt="2026-03-30T16:13:29.222" v="61" actId="1076"/>
          <ac:spMkLst>
            <pc:docMk/>
            <pc:sldMk cId="0" sldId="271"/>
            <ac:spMk id="193" creationId="{00000000-0000-0000-0000-000000000000}"/>
          </ac:spMkLst>
        </pc:spChg>
        <pc:picChg chg="add mod modCrop">
          <ac:chgData name="Kelli Servizzi" userId="b89d2322-77b5-4835-95f6-5924e1a787f5" providerId="ADAL" clId="{D77DCCDD-234E-560B-A69F-B8FA3646A372}" dt="2026-03-30T16:15:04.257" v="80" actId="1076"/>
          <ac:picMkLst>
            <pc:docMk/>
            <pc:sldMk cId="0" sldId="271"/>
            <ac:picMk id="3" creationId="{390EC5F3-E808-F4DD-7E93-49EF8D221330}"/>
          </ac:picMkLst>
        </pc:picChg>
        <pc:picChg chg="mod">
          <ac:chgData name="Kelli Servizzi" userId="b89d2322-77b5-4835-95f6-5924e1a787f5" providerId="ADAL" clId="{D77DCCDD-234E-560B-A69F-B8FA3646A372}" dt="2026-03-30T16:14:47.025" v="77" actId="1076"/>
          <ac:picMkLst>
            <pc:docMk/>
            <pc:sldMk cId="0" sldId="271"/>
            <ac:picMk id="182" creationId="{00000000-0000-0000-0000-000000000000}"/>
          </ac:picMkLst>
        </pc:picChg>
        <pc:picChg chg="mod">
          <ac:chgData name="Kelli Servizzi" userId="b89d2322-77b5-4835-95f6-5924e1a787f5" providerId="ADAL" clId="{D77DCCDD-234E-560B-A69F-B8FA3646A372}" dt="2026-03-30T16:15:11.848" v="81" actId="1076"/>
          <ac:picMkLst>
            <pc:docMk/>
            <pc:sldMk cId="0" sldId="271"/>
            <ac:picMk id="185" creationId="{00000000-0000-0000-0000-000000000000}"/>
          </ac:picMkLst>
        </pc:picChg>
      </pc:sldChg>
      <pc:sldChg chg="modSp mod">
        <pc:chgData name="Kelli Servizzi" userId="b89d2322-77b5-4835-95f6-5924e1a787f5" providerId="ADAL" clId="{D77DCCDD-234E-560B-A69F-B8FA3646A372}" dt="2026-04-29T20:16:27.575" v="101" actId="20577"/>
        <pc:sldMkLst>
          <pc:docMk/>
          <pc:sldMk cId="0" sldId="274"/>
        </pc:sldMkLst>
        <pc:spChg chg="mod">
          <ac:chgData name="Kelli Servizzi" userId="b89d2322-77b5-4835-95f6-5924e1a787f5" providerId="ADAL" clId="{D77DCCDD-234E-560B-A69F-B8FA3646A372}" dt="2026-04-29T20:16:27.575" v="101" actId="20577"/>
          <ac:spMkLst>
            <pc:docMk/>
            <pc:sldMk cId="0" sldId="274"/>
            <ac:spMk id="219" creationId="{00000000-0000-0000-0000-000000000000}"/>
          </ac:spMkLst>
        </pc:spChg>
      </pc:sldChg>
      <pc:sldChg chg="delSp mod">
        <pc:chgData name="Kelli Servizzi" userId="b89d2322-77b5-4835-95f6-5924e1a787f5" providerId="ADAL" clId="{D77DCCDD-234E-560B-A69F-B8FA3646A372}" dt="2026-03-30T16:15:50.381" v="97" actId="478"/>
        <pc:sldMkLst>
          <pc:docMk/>
          <pc:sldMk cId="0" sldId="277"/>
        </pc:sldMkLst>
      </pc:sldChg>
    </pc:docChg>
  </pc:docChgLst>
  <pc:docChgLst>
    <pc:chgData name="Traci Marshall" userId="S::tmarshall136@ivytech.edu::0bf87827-a247-410b-96c9-d3854ec7a28a" providerId="AD" clId="Web-{99BE416A-2CF7-C43A-2A6F-21B2D394BDF0}"/>
    <pc:docChg chg="modSld">
      <pc:chgData name="Traci Marshall" userId="S::tmarshall136@ivytech.edu::0bf87827-a247-410b-96c9-d3854ec7a28a" providerId="AD" clId="Web-{99BE416A-2CF7-C43A-2A6F-21B2D394BDF0}" dt="2026-04-22T17:14:08.943" v="4" actId="14100"/>
      <pc:docMkLst>
        <pc:docMk/>
      </pc:docMkLst>
      <pc:sldChg chg="addSp modSp">
        <pc:chgData name="Traci Marshall" userId="S::tmarshall136@ivytech.edu::0bf87827-a247-410b-96c9-d3854ec7a28a" providerId="AD" clId="Web-{99BE416A-2CF7-C43A-2A6F-21B2D394BDF0}" dt="2026-04-22T17:14:08.943" v="4" actId="14100"/>
        <pc:sldMkLst>
          <pc:docMk/>
          <pc:sldMk cId="0" sldId="256"/>
        </pc:sldMkLst>
        <pc:picChg chg="add mod">
          <ac:chgData name="Traci Marshall" userId="S::tmarshall136@ivytech.edu::0bf87827-a247-410b-96c9-d3854ec7a28a" providerId="AD" clId="Web-{99BE416A-2CF7-C43A-2A6F-21B2D394BDF0}" dt="2026-04-22T17:14:08.943" v="4" actId="14100"/>
          <ac:picMkLst>
            <pc:docMk/>
            <pc:sldMk cId="0" sldId="256"/>
            <ac:picMk id="3" creationId="{88324048-24D4-B0FF-D8E5-AE5914F00DB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f5899b206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f5899b206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f5899b2065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f5899b2065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f5899b2065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f5899b2065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f5899b2065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f5899b2065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f5899b2065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f5899b2065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f5899b2065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f5899b2065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176cc545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176cc545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FE914D"/>
                </a:solidFill>
              </a:rPr>
              <a:t>When are these docs due?</a:t>
            </a:r>
            <a:endParaRPr dirty="0">
              <a:solidFill>
                <a:srgbClr val="FE914D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183fa8bdd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183fa8bdd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158d4b2597_1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158d4b2597_1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Update 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f5899b206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f5899b206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5899b206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f5899b206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158d4b2597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158d4b2597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158d4b259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158d4b259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5899b206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f5899b206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f5899b2065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f5899b2065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5899b206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f5899b206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5899b2065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f5899b2065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5899b2065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5899b2065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strike="sngStrike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5899b206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f5899b2065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f5899b2065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f5899b2065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2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>
            <a:spLocks noGrp="1"/>
          </p:cNvSpPr>
          <p:nvPr>
            <p:ph type="pic" idx="2"/>
          </p:nvPr>
        </p:nvSpPr>
        <p:spPr>
          <a:xfrm>
            <a:off x="5292475" y="1058325"/>
            <a:ext cx="3117000" cy="3719700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14"/>
          <p:cNvSpPr>
            <a:spLocks noGrp="1"/>
          </p:cNvSpPr>
          <p:nvPr>
            <p:ph type="pic" idx="2"/>
          </p:nvPr>
        </p:nvSpPr>
        <p:spPr>
          <a:xfrm>
            <a:off x="5292475" y="1058325"/>
            <a:ext cx="3117000" cy="3719700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>
            <a:spLocks noGrp="1"/>
          </p:cNvSpPr>
          <p:nvPr>
            <p:ph type="pic" idx="2"/>
          </p:nvPr>
        </p:nvSpPr>
        <p:spPr>
          <a:xfrm>
            <a:off x="5292475" y="1058325"/>
            <a:ext cx="3117000" cy="3719700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300575" y="2696525"/>
            <a:ext cx="4759800" cy="11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97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Apprentice    Orientation</a:t>
            </a:r>
            <a:endParaRPr sz="5240">
              <a:solidFill>
                <a:srgbClr val="151E49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1652" y="551351"/>
            <a:ext cx="2860349" cy="16089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409C25C-06A8-C2CE-97CF-C2CF1457E4EA}"/>
              </a:ext>
            </a:extLst>
          </p:cNvPr>
          <p:cNvSpPr/>
          <p:nvPr/>
        </p:nvSpPr>
        <p:spPr>
          <a:xfrm>
            <a:off x="192024" y="4462272"/>
            <a:ext cx="2679192" cy="51206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y rectangular sign with white letters&#10;&#10;AI-generated content may be incorrect.">
            <a:extLst>
              <a:ext uri="{FF2B5EF4-FFF2-40B4-BE49-F238E27FC236}">
                <a16:creationId xmlns:a16="http://schemas.microsoft.com/office/drawing/2014/main" id="{88324048-24D4-B0FF-D8E5-AE5914F00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72" y="4446410"/>
            <a:ext cx="1919114" cy="526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4" descr="A diagram of a diagram of a degree"/>
          <p:cNvPicPr preferRelativeResize="0"/>
          <p:nvPr/>
        </p:nvPicPr>
        <p:blipFill rotWithShape="1">
          <a:blip r:embed="rId4">
            <a:alphaModFix/>
          </a:blip>
          <a:srcRect l="8802" t="22032" r="5982" b="3959"/>
          <a:stretch/>
        </p:blipFill>
        <p:spPr>
          <a:xfrm>
            <a:off x="1133702" y="643437"/>
            <a:ext cx="6876600" cy="3359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0A3B83B-B12F-DE6D-4399-104FA256D1C3}"/>
              </a:ext>
            </a:extLst>
          </p:cNvPr>
          <p:cNvSpPr/>
          <p:nvPr/>
        </p:nvSpPr>
        <p:spPr>
          <a:xfrm>
            <a:off x="150212" y="4500062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Child Development Associate Credential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360075" y="1141075"/>
            <a:ext cx="4629000" cy="3231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Prepare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CDA Training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ECE Experience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Apply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Online Application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$425 fee - funding available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Demonstrate</a:t>
            </a:r>
            <a:endParaRPr sz="17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Verification Visit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CDA Exam</a:t>
            </a:r>
            <a:endParaRPr sz="17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 rotWithShape="1">
          <a:blip r:embed="rId4">
            <a:alphaModFix/>
          </a:blip>
          <a:srcRect l="4058" t="1950" b="1960"/>
          <a:stretch/>
        </p:blipFill>
        <p:spPr>
          <a:xfrm>
            <a:off x="5323900" y="1282375"/>
            <a:ext cx="2974200" cy="2949300"/>
          </a:xfrm>
          <a:prstGeom prst="ellipse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198C9B-A571-AF78-B8B5-7A51645BF666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Supported On-the-Job Training/Paid Work Experience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5" name="Google Shape;155;p26"/>
          <p:cNvSpPr/>
          <p:nvPr/>
        </p:nvSpPr>
        <p:spPr>
          <a:xfrm>
            <a:off x="360075" y="1141075"/>
            <a:ext cx="4311900" cy="3231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100"/>
              <a:buFont typeface="Oswald"/>
              <a:buChar char="●"/>
            </a:pPr>
            <a:r>
              <a:rPr lang="en" sz="21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Concepts learned applied in a real-life environment</a:t>
            </a:r>
            <a:endParaRPr sz="21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100"/>
              <a:buFont typeface="Oswald"/>
              <a:buChar char="●"/>
            </a:pPr>
            <a:r>
              <a:rPr lang="en" sz="21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Work alongside a mentor educator</a:t>
            </a:r>
            <a:endParaRPr sz="21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100"/>
              <a:buFont typeface="Oswald"/>
              <a:buChar char="●"/>
            </a:pPr>
            <a:r>
              <a:rPr lang="en" sz="21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Earn a wage while gaining experience</a:t>
            </a:r>
            <a:endParaRPr sz="21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6" name="Google Shape;156;p26" descr="A person and a child playing with a toy ca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60271" y="1394774"/>
            <a:ext cx="4096979" cy="2724491"/>
          </a:xfrm>
          <a:prstGeom prst="rect">
            <a:avLst/>
          </a:prstGeom>
          <a:noFill/>
          <a:ln w="19050" cap="flat" cmpd="sng">
            <a:solidFill>
              <a:srgbClr val="6C99E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841018-1A15-579D-B426-6701497C283C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ECE RTAP Competencies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62" name="Google Shape;162;p27"/>
          <p:cNvSpPr/>
          <p:nvPr/>
        </p:nvSpPr>
        <p:spPr>
          <a:xfrm>
            <a:off x="335850" y="1269650"/>
            <a:ext cx="8472300" cy="298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Establishes and maintains a safe, caring, inclusive, and healthy learning environment.</a:t>
            </a:r>
            <a:endParaRPr sz="18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Plans and implements intentional, developmentally, culturally, and linguistically appropriate learning experiences.</a:t>
            </a:r>
            <a:endParaRPr sz="18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Observes, documents, and assesses children’s learning and development.</a:t>
            </a:r>
            <a:endParaRPr sz="18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Develops reciprocal, culturally responsive relationships with families and communities.</a:t>
            </a:r>
            <a:endParaRPr sz="18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Advances and advocates for a diverse and effective early childhood education profession.</a:t>
            </a:r>
            <a:endParaRPr sz="18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Engages in reflective practice and continuous learning.</a:t>
            </a:r>
            <a:endParaRPr sz="18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Meets the needs of all children by understanding and providing effective support.</a:t>
            </a:r>
            <a:endParaRPr sz="23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55F806-5721-0EE7-E256-149B4A6667FD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What your mentor teacher will do for you During OTJ Learning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68" name="Google Shape;168;p28"/>
          <p:cNvSpPr/>
          <p:nvPr/>
        </p:nvSpPr>
        <p:spPr>
          <a:xfrm>
            <a:off x="377200" y="1370588"/>
            <a:ext cx="4311900" cy="270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200"/>
              <a:buFont typeface="Oswald"/>
              <a:buChar char="●"/>
            </a:pPr>
            <a:r>
              <a:rPr lang="en" sz="22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Modeling Best Practices</a:t>
            </a:r>
            <a:endParaRPr sz="22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200"/>
              <a:buFont typeface="Oswald"/>
              <a:buChar char="●"/>
            </a:pPr>
            <a:r>
              <a:rPr lang="en" sz="22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Coaching and Feedback</a:t>
            </a:r>
            <a:endParaRPr sz="22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200"/>
              <a:buFont typeface="Oswald"/>
              <a:buChar char="●"/>
            </a:pPr>
            <a:r>
              <a:rPr lang="en" sz="22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Monitoring Progress</a:t>
            </a:r>
            <a:endParaRPr sz="22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200"/>
              <a:buFont typeface="Oswald"/>
              <a:buChar char="●"/>
            </a:pPr>
            <a:r>
              <a:rPr lang="en" sz="22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Open Communication </a:t>
            </a:r>
            <a:endParaRPr sz="22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 l="1263"/>
          <a:stretch/>
        </p:blipFill>
        <p:spPr>
          <a:xfrm>
            <a:off x="4894925" y="1370575"/>
            <a:ext cx="4045150" cy="2701825"/>
          </a:xfrm>
          <a:prstGeom prst="rect">
            <a:avLst/>
          </a:prstGeom>
          <a:noFill/>
          <a:ln w="28575" cap="flat" cmpd="sng">
            <a:solidFill>
              <a:srgbClr val="FEBD3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23CADA8-3CE4-D84B-FADD-4EF51A43B254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Rewards for Skills Gains</a:t>
            </a:r>
            <a:r>
              <a:rPr lang="en" sz="2820">
                <a:latin typeface="Bebas Neue"/>
                <a:ea typeface="Bebas Neue"/>
                <a:cs typeface="Bebas Neue"/>
                <a:sym typeface="Bebas Neue"/>
              </a:rPr>
              <a:t> and apprenticeship benefits</a:t>
            </a:r>
            <a:endParaRPr sz="282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5" name="Google Shape;175;p29"/>
          <p:cNvSpPr/>
          <p:nvPr/>
        </p:nvSpPr>
        <p:spPr>
          <a:xfrm>
            <a:off x="377200" y="1370588"/>
            <a:ext cx="4311900" cy="270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First wage increase happens upon 6 dual credits earned and 15 competencies mastered</a:t>
            </a:r>
            <a:endParaRPr sz="19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Second wage increase happens upon 9 dual credits earned and 31 competencies mastered</a:t>
            </a:r>
            <a:endParaRPr sz="2500" b="1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76" name="Google Shape;176;p29" descr="A diagram of a graph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2498" t="2319" r="29782" b="1453"/>
          <a:stretch/>
        </p:blipFill>
        <p:spPr>
          <a:xfrm>
            <a:off x="4935904" y="1241757"/>
            <a:ext cx="3896400" cy="31146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725953-420A-769D-FDB8-F587E1CD51BD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>
            <a:spLocks noGrp="1"/>
          </p:cNvSpPr>
          <p:nvPr>
            <p:ph type="title"/>
          </p:nvPr>
        </p:nvSpPr>
        <p:spPr>
          <a:xfrm>
            <a:off x="311700" y="3705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latin typeface="Bebas Neue"/>
                <a:ea typeface="Bebas Neue"/>
                <a:cs typeface="Bebas Neue"/>
                <a:sym typeface="Bebas Neue"/>
              </a:rPr>
              <a:t>Apprentice </a:t>
            </a: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Responsibilities and Documentation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182" name="Google Shape;182;p30"/>
          <p:cNvPicPr preferRelativeResize="0"/>
          <p:nvPr/>
        </p:nvPicPr>
        <p:blipFill>
          <a:blip r:embed="rId4">
            <a:alphaModFix/>
          </a:blip>
          <a:srcRect t="17215"/>
          <a:stretch>
            <a:fillRect/>
          </a:stretch>
        </p:blipFill>
        <p:spPr>
          <a:xfrm>
            <a:off x="3042917" y="1369341"/>
            <a:ext cx="2866618" cy="1180804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3" name="Google Shape;183;p30"/>
          <p:cNvSpPr txBox="1"/>
          <p:nvPr/>
        </p:nvSpPr>
        <p:spPr>
          <a:xfrm rot="1672">
            <a:off x="3955350" y="1069112"/>
            <a:ext cx="1233300" cy="1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u="sng" dirty="0">
                <a:solidFill>
                  <a:srgbClr val="1C4587"/>
                </a:solidFill>
                <a:latin typeface="Oswald"/>
                <a:ea typeface="Oswald"/>
                <a:cs typeface="Oswald"/>
                <a:sym typeface="Oswald"/>
              </a:rPr>
              <a:t>Timesheet</a:t>
            </a:r>
            <a:endParaRPr sz="1500" b="1" dirty="0">
              <a:solidFill>
                <a:srgbClr val="1C4587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5" name="Google Shape;185;p30"/>
          <p:cNvPicPr preferRelativeResize="0"/>
          <p:nvPr/>
        </p:nvPicPr>
        <p:blipFill>
          <a:blip r:embed="rId5">
            <a:alphaModFix/>
          </a:blip>
          <a:srcRect t="14846"/>
          <a:stretch>
            <a:fillRect/>
          </a:stretch>
        </p:blipFill>
        <p:spPr>
          <a:xfrm>
            <a:off x="6003007" y="1262026"/>
            <a:ext cx="2866618" cy="128811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9" name="Google Shape;189;p30"/>
          <p:cNvSpPr txBox="1"/>
          <p:nvPr/>
        </p:nvSpPr>
        <p:spPr>
          <a:xfrm>
            <a:off x="7229549" y="2620450"/>
            <a:ext cx="1754700" cy="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u="sng" dirty="0">
                <a:solidFill>
                  <a:srgbClr val="1C4587"/>
                </a:solidFill>
                <a:latin typeface="Oswald"/>
                <a:ea typeface="Oswald"/>
                <a:cs typeface="Oswald"/>
                <a:sym typeface="Oswald"/>
              </a:rPr>
              <a:t>Related Instruction</a:t>
            </a:r>
            <a:endParaRPr sz="1900" b="1" dirty="0">
              <a:solidFill>
                <a:srgbClr val="1C4587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509950" y="2739800"/>
            <a:ext cx="15759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1C4587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2" name="Google Shape;192;p30"/>
          <p:cNvSpPr/>
          <p:nvPr/>
        </p:nvSpPr>
        <p:spPr>
          <a:xfrm>
            <a:off x="415070" y="2023288"/>
            <a:ext cx="2408875" cy="2263150"/>
          </a:xfrm>
          <a:prstGeom prst="flowChartOffpageConnector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Meet expectations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Complete coursework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Maintain records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Adhere to policies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3" name="Google Shape;193;p30"/>
          <p:cNvSpPr/>
          <p:nvPr/>
        </p:nvSpPr>
        <p:spPr>
          <a:xfrm>
            <a:off x="311845" y="1328913"/>
            <a:ext cx="2637600" cy="7029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EBD3E"/>
              </a:gs>
              <a:gs pos="100000">
                <a:srgbClr val="F57E22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Apprentices</a:t>
            </a:r>
            <a:endParaRPr sz="2000" b="1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2DB287-024C-B95E-D944-9A91FE16DD11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EC5F3-E808-F4DD-7E93-49EF8D2213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7287"/>
          <a:stretch>
            <a:fillRect/>
          </a:stretch>
        </p:blipFill>
        <p:spPr>
          <a:xfrm>
            <a:off x="2984812" y="2746442"/>
            <a:ext cx="3335245" cy="1050295"/>
          </a:xfrm>
          <a:prstGeom prst="rect">
            <a:avLst/>
          </a:prstGeom>
        </p:spPr>
      </p:pic>
      <p:sp>
        <p:nvSpPr>
          <p:cNvPr id="4" name="Google Shape;189;p30">
            <a:extLst>
              <a:ext uri="{FF2B5EF4-FFF2-40B4-BE49-F238E27FC236}">
                <a16:creationId xmlns:a16="http://schemas.microsoft.com/office/drawing/2014/main" id="{F41DCACC-057A-23BA-67B7-F8EDCA1A756A}"/>
              </a:ext>
            </a:extLst>
          </p:cNvPr>
          <p:cNvSpPr txBox="1"/>
          <p:nvPr/>
        </p:nvSpPr>
        <p:spPr>
          <a:xfrm>
            <a:off x="6320057" y="3583580"/>
            <a:ext cx="1754700" cy="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u="sng" dirty="0">
                <a:solidFill>
                  <a:srgbClr val="1C4587"/>
                </a:solidFill>
                <a:latin typeface="Oswald"/>
                <a:ea typeface="Oswald"/>
                <a:cs typeface="Oswald"/>
                <a:sym typeface="Oswald"/>
              </a:rPr>
              <a:t>Competencies</a:t>
            </a:r>
            <a:endParaRPr sz="1900" b="1" dirty="0">
              <a:solidFill>
                <a:srgbClr val="1C4587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311700" y="3705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latin typeface="Bebas Neue"/>
                <a:ea typeface="Bebas Neue"/>
                <a:cs typeface="Bebas Neue"/>
                <a:sym typeface="Bebas Neue"/>
              </a:rPr>
              <a:t>Mentor </a:t>
            </a: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Responsibilities and Documentation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12" name="Google Shape;212;p32"/>
          <p:cNvSpPr/>
          <p:nvPr/>
        </p:nvSpPr>
        <p:spPr>
          <a:xfrm>
            <a:off x="3482197" y="1961299"/>
            <a:ext cx="2408875" cy="2263150"/>
          </a:xfrm>
          <a:prstGeom prst="flowChartOffpageConnector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Supervise OJT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Model skills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Provide coaching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Assess Apprentice</a:t>
            </a:r>
            <a:endParaRPr sz="19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3" name="Google Shape;213;p32"/>
          <p:cNvSpPr/>
          <p:nvPr/>
        </p:nvSpPr>
        <p:spPr>
          <a:xfrm>
            <a:off x="3367822" y="1266924"/>
            <a:ext cx="2637600" cy="7029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EBD3E"/>
              </a:gs>
              <a:gs pos="100000">
                <a:srgbClr val="F57E22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Mentors</a:t>
            </a:r>
            <a:endParaRPr sz="1600" dirty="0">
              <a:solidFill>
                <a:schemeClr val="l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F4F1D6-A652-F307-92AF-9DDDE5DF29B3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Next Steps for apprentices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19" name="Google Shape;219;p33"/>
          <p:cNvSpPr/>
          <p:nvPr/>
        </p:nvSpPr>
        <p:spPr>
          <a:xfrm>
            <a:off x="360075" y="1226000"/>
            <a:ext cx="8214000" cy="3238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700" b="1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" sz="1700" b="1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Parent/Guardian Consent Form</a:t>
            </a:r>
            <a:endParaRPr sz="1700" b="1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Sign </a:t>
            </a:r>
            <a:r>
              <a:rPr lang="en" sz="17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and submit</a:t>
            </a:r>
            <a:br>
              <a:rPr lang="en" sz="17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7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Department of Labor Documentation</a:t>
            </a:r>
            <a:endParaRPr sz="1700" b="1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Provide copies of social security card and one of the following: driver’s license, state identification card, passport or birth certificate</a:t>
            </a:r>
            <a:endParaRPr sz="17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1700"/>
              <a:buFont typeface="Oswald"/>
              <a:buChar char="●"/>
            </a:pPr>
            <a:r>
              <a:rPr lang="en" sz="17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Sign and submit apprenticeship agreement form</a:t>
            </a:r>
            <a:endParaRPr sz="17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EC2034-FF85-AEE3-4240-EEA3B58814FD}"/>
              </a:ext>
            </a:extLst>
          </p:cNvPr>
          <p:cNvSpPr/>
          <p:nvPr/>
        </p:nvSpPr>
        <p:spPr>
          <a:xfrm>
            <a:off x="223364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4" descr="A group of children smil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2219"/>
          <a:stretch/>
        </p:blipFill>
        <p:spPr>
          <a:xfrm>
            <a:off x="2381025" y="995300"/>
            <a:ext cx="4587649" cy="2980525"/>
          </a:xfrm>
          <a:prstGeom prst="rect">
            <a:avLst/>
          </a:prstGeom>
          <a:noFill/>
          <a:ln w="38100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5" name="Google Shape;225;p34"/>
          <p:cNvSpPr/>
          <p:nvPr/>
        </p:nvSpPr>
        <p:spPr>
          <a:xfrm>
            <a:off x="1363050" y="206675"/>
            <a:ext cx="6549300" cy="84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EBD3E"/>
              </a:gs>
              <a:gs pos="100000">
                <a:srgbClr val="F57E22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Questions &amp; Answers</a:t>
            </a:r>
            <a:endParaRPr sz="2100">
              <a:solidFill>
                <a:schemeClr val="l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99E8B-F31F-367A-939E-F0267D42AD0F}"/>
              </a:ext>
            </a:extLst>
          </p:cNvPr>
          <p:cNvSpPr/>
          <p:nvPr/>
        </p:nvSpPr>
        <p:spPr>
          <a:xfrm>
            <a:off x="135229" y="4535704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Session Overview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2" name="Google Shape;72;p16"/>
          <p:cNvSpPr/>
          <p:nvPr/>
        </p:nvSpPr>
        <p:spPr>
          <a:xfrm>
            <a:off x="360075" y="1141075"/>
            <a:ext cx="8472300" cy="3231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Introductions</a:t>
            </a:r>
            <a:endParaRPr sz="20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Why Early Childhood Education?</a:t>
            </a:r>
            <a:endParaRPr sz="16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What is an Apprenticeship?</a:t>
            </a:r>
            <a:endParaRPr sz="20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Early Childhood Education Registered Teacher Apprenticeship Program</a:t>
            </a:r>
            <a:endParaRPr sz="16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Roles &amp; Responsibilities</a:t>
            </a:r>
            <a:endParaRPr sz="1600" b="1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 b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Questions &amp; Answers</a:t>
            </a:r>
            <a:endParaRPr sz="1800" b="1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C96C51-65E3-520A-5CF7-ADE84B138F1C}"/>
              </a:ext>
            </a:extLst>
          </p:cNvPr>
          <p:cNvSpPr/>
          <p:nvPr/>
        </p:nvSpPr>
        <p:spPr>
          <a:xfrm>
            <a:off x="228600" y="469847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/>
          <p:nvPr/>
        </p:nvSpPr>
        <p:spPr>
          <a:xfrm>
            <a:off x="4470002" y="2448813"/>
            <a:ext cx="1675500" cy="1202975"/>
          </a:xfrm>
          <a:prstGeom prst="flowChartOffpageConnector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Early childhood education apprenticeship team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4" name="Google Shape;234;p35"/>
          <p:cNvSpPr txBox="1"/>
          <p:nvPr/>
        </p:nvSpPr>
        <p:spPr>
          <a:xfrm>
            <a:off x="4206602" y="2707325"/>
            <a:ext cx="22023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96275" rIns="96275" bIns="96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Traci Marshall</a:t>
            </a:r>
            <a:endParaRPr sz="1700" b="1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tmarshall134@ivytech.edu</a:t>
            </a:r>
            <a:endParaRPr sz="13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9" name="Google Shape;239;p35"/>
          <p:cNvSpPr/>
          <p:nvPr/>
        </p:nvSpPr>
        <p:spPr>
          <a:xfrm>
            <a:off x="4206602" y="2200675"/>
            <a:ext cx="2293350" cy="47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19DE7"/>
              </a:gs>
              <a:gs pos="100000">
                <a:srgbClr val="4C7ED3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Asst. Director, ECE Pathways &amp; Initiatives, RAP and WBL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42" name="Google Shape;242;p35"/>
          <p:cNvSpPr/>
          <p:nvPr/>
        </p:nvSpPr>
        <p:spPr>
          <a:xfrm>
            <a:off x="2160750" y="2452787"/>
            <a:ext cx="1675500" cy="1202975"/>
          </a:xfrm>
          <a:prstGeom prst="flowChartOffpageConnector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5"/>
          <p:cNvSpPr/>
          <p:nvPr/>
        </p:nvSpPr>
        <p:spPr>
          <a:xfrm>
            <a:off x="1987200" y="2203274"/>
            <a:ext cx="2022600" cy="47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19DE7"/>
              </a:gs>
              <a:gs pos="100000">
                <a:srgbClr val="4C7ED3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Executive Director, ECE Pathways &amp; Initiatives</a:t>
            </a:r>
            <a:endParaRPr sz="1300" b="1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4" name="Google Shape;244;p35"/>
          <p:cNvSpPr txBox="1"/>
          <p:nvPr/>
        </p:nvSpPr>
        <p:spPr>
          <a:xfrm>
            <a:off x="2160750" y="2781606"/>
            <a:ext cx="1675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Dr. Kelli Servizzi</a:t>
            </a:r>
            <a:endParaRPr sz="1700" b="1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  </a:t>
            </a:r>
            <a:r>
              <a:rPr lang="en" sz="1300" dirty="0" err="1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kservizzi@ivytech.edu</a:t>
            </a:r>
            <a:endParaRPr sz="1300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37B16F-D0C7-C056-143C-76352F261738}"/>
              </a:ext>
            </a:extLst>
          </p:cNvPr>
          <p:cNvSpPr/>
          <p:nvPr/>
        </p:nvSpPr>
        <p:spPr>
          <a:xfrm>
            <a:off x="289666" y="4698475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0363" y="671350"/>
            <a:ext cx="5803274" cy="32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6"/>
          <p:cNvSpPr txBox="1"/>
          <p:nvPr/>
        </p:nvSpPr>
        <p:spPr>
          <a:xfrm>
            <a:off x="3672800" y="3680675"/>
            <a:ext cx="38007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7B8446-21D3-CAAF-9F6C-0841646AB909}"/>
              </a:ext>
            </a:extLst>
          </p:cNvPr>
          <p:cNvSpPr/>
          <p:nvPr/>
        </p:nvSpPr>
        <p:spPr>
          <a:xfrm>
            <a:off x="135229" y="4535704"/>
            <a:ext cx="2862072" cy="40112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/>
          <p:nvPr/>
        </p:nvSpPr>
        <p:spPr>
          <a:xfrm>
            <a:off x="308625" y="369550"/>
            <a:ext cx="4054800" cy="6297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412975" y="369550"/>
            <a:ext cx="3813300" cy="62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introductions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9" name="Google Shape;79;p17"/>
          <p:cNvSpPr/>
          <p:nvPr/>
        </p:nvSpPr>
        <p:spPr>
          <a:xfrm>
            <a:off x="617225" y="1389675"/>
            <a:ext cx="2791200" cy="7191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19DE7"/>
              </a:gs>
              <a:gs pos="100000">
                <a:srgbClr val="4C7ED3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Reflect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0" name="Google Shape;80;p17"/>
          <p:cNvSpPr/>
          <p:nvPr/>
        </p:nvSpPr>
        <p:spPr>
          <a:xfrm>
            <a:off x="1322807" y="2457423"/>
            <a:ext cx="2791200" cy="7191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19DE7"/>
              </a:gs>
              <a:gs pos="100000">
                <a:srgbClr val="4C7ED3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Identify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1940938" y="3525170"/>
            <a:ext cx="2791200" cy="7191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19DE7"/>
              </a:gs>
              <a:gs pos="100000">
                <a:srgbClr val="4C7ED3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Share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D9C888-145F-33A8-54D5-CE3B387264F6}"/>
              </a:ext>
            </a:extLst>
          </p:cNvPr>
          <p:cNvSpPr/>
          <p:nvPr/>
        </p:nvSpPr>
        <p:spPr>
          <a:xfrm>
            <a:off x="228600" y="469847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Breadth of the ECE Field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360075" y="1141075"/>
            <a:ext cx="4311900" cy="3231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Work in groups of two to three people</a:t>
            </a:r>
            <a:endParaRPr sz="20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Brainstorm all of the roles/jobs that make up the ECE field</a:t>
            </a:r>
            <a:endParaRPr sz="20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List the roles/jobs on sticky notes</a:t>
            </a:r>
            <a:endParaRPr sz="20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8" name="Google Shape;88;p1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13657" r="13657"/>
          <a:stretch/>
        </p:blipFill>
        <p:spPr>
          <a:xfrm>
            <a:off x="5064917" y="1293899"/>
            <a:ext cx="3659136" cy="2806255"/>
          </a:xfrm>
          <a:prstGeom prst="rect">
            <a:avLst/>
          </a:prstGeom>
          <a:noFill/>
          <a:ln w="28575" cap="flat" cmpd="sng">
            <a:solidFill>
              <a:srgbClr val="F57E2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9" name="Google Shape;89;p18"/>
          <p:cNvSpPr txBox="1"/>
          <p:nvPr/>
        </p:nvSpPr>
        <p:spPr>
          <a:xfrm>
            <a:off x="6145549" y="2556915"/>
            <a:ext cx="1497900" cy="400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Roles in ECE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0B61CB-DF47-E45C-B3A8-AEA4E9884E07}"/>
              </a:ext>
            </a:extLst>
          </p:cNvPr>
          <p:cNvSpPr/>
          <p:nvPr/>
        </p:nvSpPr>
        <p:spPr>
          <a:xfrm>
            <a:off x="228600" y="469847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Breadth of the ECE Field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95" name="Google Shape;95;p1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13657" r="13657"/>
          <a:stretch/>
        </p:blipFill>
        <p:spPr>
          <a:xfrm>
            <a:off x="2298763" y="1111608"/>
            <a:ext cx="4440425" cy="3405440"/>
          </a:xfrm>
          <a:prstGeom prst="rect">
            <a:avLst/>
          </a:prstGeom>
          <a:noFill/>
          <a:ln w="19050" cap="flat" cmpd="sng">
            <a:solidFill>
              <a:srgbClr val="F57E2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6" name="Google Shape;96;p19"/>
          <p:cNvSpPr txBox="1"/>
          <p:nvPr/>
        </p:nvSpPr>
        <p:spPr>
          <a:xfrm>
            <a:off x="2174786" y="2718320"/>
            <a:ext cx="149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Preschool </a:t>
            </a:r>
            <a:r>
              <a:rPr lang="en" sz="16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Educator</a:t>
            </a:r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4790981" y="1938688"/>
            <a:ext cx="776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Child Care Coach</a:t>
            </a:r>
            <a:endParaRPr/>
          </a:p>
        </p:txBody>
      </p:sp>
      <p:sp>
        <p:nvSpPr>
          <p:cNvPr id="98" name="Google Shape;98;p19"/>
          <p:cNvSpPr txBox="1"/>
          <p:nvPr/>
        </p:nvSpPr>
        <p:spPr>
          <a:xfrm>
            <a:off x="2981909" y="1754976"/>
            <a:ext cx="149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Family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Educator</a:t>
            </a:r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5214655" y="3129413"/>
            <a:ext cx="973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Mental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Health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Consultant</a:t>
            </a:r>
            <a:endParaRPr/>
          </a:p>
        </p:txBody>
      </p:sp>
      <p:sp>
        <p:nvSpPr>
          <p:cNvPr id="100" name="Google Shape;100;p19"/>
          <p:cNvSpPr txBox="1"/>
          <p:nvPr/>
        </p:nvSpPr>
        <p:spPr>
          <a:xfrm>
            <a:off x="4411167" y="3686947"/>
            <a:ext cx="986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State Administrator</a:t>
            </a:r>
            <a:endParaRPr/>
          </a:p>
        </p:txBody>
      </p:sp>
      <p:sp>
        <p:nvSpPr>
          <p:cNvPr id="101" name="Google Shape;101;p19"/>
          <p:cNvSpPr txBox="1"/>
          <p:nvPr/>
        </p:nvSpPr>
        <p:spPr>
          <a:xfrm>
            <a:off x="5471260" y="1636920"/>
            <a:ext cx="1497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Early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Interventionist</a:t>
            </a:r>
            <a:endParaRPr/>
          </a:p>
        </p:txBody>
      </p:sp>
      <p:sp>
        <p:nvSpPr>
          <p:cNvPr id="102" name="Google Shape;102;p19"/>
          <p:cNvSpPr txBox="1"/>
          <p:nvPr/>
        </p:nvSpPr>
        <p:spPr>
          <a:xfrm>
            <a:off x="3331650" y="2499196"/>
            <a:ext cx="8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Licensing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Consultant</a:t>
            </a:r>
            <a:endParaRPr/>
          </a:p>
        </p:txBody>
      </p:sp>
      <p:sp>
        <p:nvSpPr>
          <p:cNvPr id="103" name="Google Shape;103;p19"/>
          <p:cNvSpPr txBox="1"/>
          <p:nvPr/>
        </p:nvSpPr>
        <p:spPr>
          <a:xfrm>
            <a:off x="5206227" y="2331387"/>
            <a:ext cx="149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Center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Director</a:t>
            </a:r>
            <a:endParaRPr/>
          </a:p>
        </p:txBody>
      </p:sp>
      <p:sp>
        <p:nvSpPr>
          <p:cNvPr id="104" name="Google Shape;104;p19"/>
          <p:cNvSpPr txBox="1"/>
          <p:nvPr/>
        </p:nvSpPr>
        <p:spPr>
          <a:xfrm>
            <a:off x="4390722" y="2754005"/>
            <a:ext cx="9861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Family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Child Care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Owner</a:t>
            </a:r>
            <a:endParaRPr/>
          </a:p>
        </p:txBody>
      </p:sp>
      <p:sp>
        <p:nvSpPr>
          <p:cNvPr id="105" name="Google Shape;105;p19"/>
          <p:cNvSpPr txBox="1"/>
          <p:nvPr/>
        </p:nvSpPr>
        <p:spPr>
          <a:xfrm>
            <a:off x="4050366" y="1385519"/>
            <a:ext cx="804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Home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Visitor</a:t>
            </a:r>
            <a:endParaRPr/>
          </a:p>
        </p:txBody>
      </p:sp>
      <p:sp>
        <p:nvSpPr>
          <p:cNvPr id="106" name="Google Shape;106;p19"/>
          <p:cNvSpPr txBox="1"/>
          <p:nvPr/>
        </p:nvSpPr>
        <p:spPr>
          <a:xfrm>
            <a:off x="2346911" y="1999589"/>
            <a:ext cx="117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Operations Manager</a:t>
            </a:r>
            <a:endParaRPr/>
          </a:p>
        </p:txBody>
      </p:sp>
      <p:sp>
        <p:nvSpPr>
          <p:cNvPr id="107" name="Google Shape;107;p19"/>
          <p:cNvSpPr txBox="1"/>
          <p:nvPr/>
        </p:nvSpPr>
        <p:spPr>
          <a:xfrm>
            <a:off x="2215412" y="3357294"/>
            <a:ext cx="90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Infant Toddler Specialist</a:t>
            </a:r>
            <a:endParaRPr/>
          </a:p>
        </p:txBody>
      </p:sp>
      <p:sp>
        <p:nvSpPr>
          <p:cNvPr id="108" name="Google Shape;108;p19"/>
          <p:cNvSpPr txBox="1"/>
          <p:nvPr/>
        </p:nvSpPr>
        <p:spPr>
          <a:xfrm>
            <a:off x="4069343" y="2244204"/>
            <a:ext cx="721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Trainer</a:t>
            </a:r>
            <a:endParaRPr/>
          </a:p>
        </p:txBody>
      </p:sp>
      <p:sp>
        <p:nvSpPr>
          <p:cNvPr id="109" name="Google Shape;109;p19"/>
          <p:cNvSpPr txBox="1"/>
          <p:nvPr/>
        </p:nvSpPr>
        <p:spPr>
          <a:xfrm>
            <a:off x="5883224" y="3275101"/>
            <a:ext cx="108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College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Professor</a:t>
            </a:r>
            <a:endParaRPr/>
          </a:p>
        </p:txBody>
      </p:sp>
      <p:sp>
        <p:nvSpPr>
          <p:cNvPr id="110" name="Google Shape;110;p19"/>
          <p:cNvSpPr txBox="1"/>
          <p:nvPr/>
        </p:nvSpPr>
        <p:spPr>
          <a:xfrm>
            <a:off x="4729127" y="1312103"/>
            <a:ext cx="776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Federal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Technical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Assistance</a:t>
            </a:r>
            <a:endParaRPr/>
          </a:p>
        </p:txBody>
      </p:sp>
      <p:sp>
        <p:nvSpPr>
          <p:cNvPr id="111" name="Google Shape;111;p19"/>
          <p:cNvSpPr txBox="1"/>
          <p:nvPr/>
        </p:nvSpPr>
        <p:spPr>
          <a:xfrm>
            <a:off x="3559946" y="3129413"/>
            <a:ext cx="1087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Special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Education </a:t>
            </a:r>
            <a:r>
              <a:rPr lang="en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Educator</a:t>
            </a:r>
            <a:endParaRPr/>
          </a:p>
        </p:txBody>
      </p:sp>
      <p:sp>
        <p:nvSpPr>
          <p:cNvPr id="112" name="Google Shape;112;p19"/>
          <p:cNvSpPr txBox="1"/>
          <p:nvPr/>
        </p:nvSpPr>
        <p:spPr>
          <a:xfrm>
            <a:off x="3011360" y="3458303"/>
            <a:ext cx="69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Assistant Teacher</a:t>
            </a: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414F53-7DE9-6E20-E352-06874FE57CB6}"/>
              </a:ext>
            </a:extLst>
          </p:cNvPr>
          <p:cNvSpPr/>
          <p:nvPr/>
        </p:nvSpPr>
        <p:spPr>
          <a:xfrm>
            <a:off x="259940" y="473552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/>
          <p:nvPr/>
        </p:nvSpPr>
        <p:spPr>
          <a:xfrm>
            <a:off x="308625" y="369550"/>
            <a:ext cx="4054800" cy="6297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412975" y="369550"/>
            <a:ext cx="3813300" cy="62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Why ECE?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1C3B4A-70F2-4322-2EAD-63C2AD5D66DA}"/>
              </a:ext>
            </a:extLst>
          </p:cNvPr>
          <p:cNvSpPr/>
          <p:nvPr/>
        </p:nvSpPr>
        <p:spPr>
          <a:xfrm>
            <a:off x="259940" y="473552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125;p21">
            <a:extLst>
              <a:ext uri="{FF2B5EF4-FFF2-40B4-BE49-F238E27FC236}">
                <a16:creationId xmlns:a16="http://schemas.microsoft.com/office/drawing/2014/main" id="{80E49B54-83A0-EB95-4863-2E3D5339FDEE}"/>
              </a:ext>
            </a:extLst>
          </p:cNvPr>
          <p:cNvSpPr/>
          <p:nvPr/>
        </p:nvSpPr>
        <p:spPr>
          <a:xfrm>
            <a:off x="514311" y="1130058"/>
            <a:ext cx="4311900" cy="3231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</a:pPr>
            <a:r>
              <a:rPr lang="en-US" sz="2000" dirty="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Why are you interested in working with young children? </a:t>
            </a:r>
            <a:endParaRPr sz="2000" strike="sngStrike" dirty="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What is an Apprenticeship?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5" name="Google Shape;125;p21"/>
          <p:cNvSpPr/>
          <p:nvPr/>
        </p:nvSpPr>
        <p:spPr>
          <a:xfrm>
            <a:off x="360075" y="1141075"/>
            <a:ext cx="4311900" cy="3231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Related Instruction</a:t>
            </a:r>
            <a:endParaRPr sz="2000" strike="sngStrike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Supported On-the-Job Training</a:t>
            </a:r>
            <a:endParaRPr sz="2000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3161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1F3161"/>
                </a:solidFill>
                <a:latin typeface="Oswald"/>
                <a:ea typeface="Oswald"/>
                <a:cs typeface="Oswald"/>
                <a:sym typeface="Oswald"/>
              </a:rPr>
              <a:t>Paid Work Experience</a:t>
            </a:r>
            <a:endParaRPr sz="2000" strike="sngStrike">
              <a:solidFill>
                <a:srgbClr val="1F316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6" name="Google Shape;126;p21" descr="A person and a child smiling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6354" r="6354"/>
          <a:stretch/>
        </p:blipFill>
        <p:spPr>
          <a:xfrm>
            <a:off x="5070292" y="1353899"/>
            <a:ext cx="3659134" cy="2806255"/>
          </a:xfrm>
          <a:prstGeom prst="rect">
            <a:avLst/>
          </a:prstGeom>
          <a:noFill/>
          <a:ln w="28575" cap="flat" cmpd="sng">
            <a:solidFill>
              <a:srgbClr val="FEBD3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0E18DB1-169E-E0F8-3EC7-085F87F8AA6E}"/>
              </a:ext>
            </a:extLst>
          </p:cNvPr>
          <p:cNvSpPr/>
          <p:nvPr/>
        </p:nvSpPr>
        <p:spPr>
          <a:xfrm>
            <a:off x="259940" y="473552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2" descr="A colorful circle with people in the cent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34809" t="23648" r="34623" b="22347"/>
          <a:stretch/>
        </p:blipFill>
        <p:spPr>
          <a:xfrm>
            <a:off x="2415456" y="179859"/>
            <a:ext cx="4313100" cy="4286700"/>
          </a:xfrm>
          <a:prstGeom prst="flowChartConnector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01BA5D-CEC2-9509-8313-BCE537FCF2CC}"/>
              </a:ext>
            </a:extLst>
          </p:cNvPr>
          <p:cNvSpPr/>
          <p:nvPr/>
        </p:nvSpPr>
        <p:spPr>
          <a:xfrm>
            <a:off x="131924" y="4466558"/>
            <a:ext cx="2862072" cy="42548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Related instruction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graphicFrame>
        <p:nvGraphicFramePr>
          <p:cNvPr id="137" name="Google Shape;137;p23"/>
          <p:cNvGraphicFramePr/>
          <p:nvPr/>
        </p:nvGraphicFramePr>
        <p:xfrm>
          <a:off x="241815" y="1421106"/>
          <a:ext cx="8660375" cy="2077375"/>
        </p:xfrm>
        <a:graphic>
          <a:graphicData uri="http://schemas.openxmlformats.org/drawingml/2006/table">
            <a:tbl>
              <a:tblPr firstRow="1" bandRow="1">
                <a:noFill/>
                <a:tableStyleId>{64A97681-8F05-4124-8A6F-75B6892D0586}</a:tableStyleId>
              </a:tblPr>
              <a:tblGrid>
                <a:gridCol w="1961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1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8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Principles</a:t>
                      </a:r>
                      <a:endParaRPr sz="2000" b="1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FEBD3E"/>
                        </a:gs>
                        <a:gs pos="100000">
                          <a:srgbClr val="F57E22"/>
                        </a:gs>
                      </a:gsLst>
                      <a:lin ang="54007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CTE Concentrator A</a:t>
                      </a:r>
                      <a:endParaRPr sz="2000" b="1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FEBD3E"/>
                        </a:gs>
                        <a:gs pos="100000">
                          <a:srgbClr val="F57E22"/>
                        </a:gs>
                      </a:gsLst>
                      <a:lin ang="54007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CTE Concentrator B</a:t>
                      </a:r>
                      <a:endParaRPr sz="2000" b="1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FEBD3E"/>
                        </a:gs>
                        <a:gs pos="100000">
                          <a:srgbClr val="F57E22"/>
                        </a:gs>
                      </a:gsLst>
                      <a:lin ang="54007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Pathway Capstone</a:t>
                      </a:r>
                      <a:endParaRPr sz="2000" b="1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FEBD3E"/>
                        </a:gs>
                        <a:gs pos="100000">
                          <a:srgbClr val="F57E22"/>
                        </a:gs>
                      </a:gsLst>
                      <a:lin ang="54007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Principles of Early Childhood Education</a:t>
                      </a:r>
                      <a:endParaRPr sz="200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Early Childhood Education Curriculum</a:t>
                      </a:r>
                      <a:endParaRPr sz="200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Early Childhood Education Guidance</a:t>
                      </a:r>
                      <a:endParaRPr sz="200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none" strike="noStrike" cap="none">
                          <a:latin typeface="Oswald"/>
                          <a:ea typeface="Oswald"/>
                          <a:cs typeface="Oswald"/>
                          <a:sym typeface="Oswald"/>
                        </a:rPr>
                        <a:t>Early Childhood Education Capstone</a:t>
                      </a:r>
                      <a:endParaRPr sz="200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FC7346CE-2486-D689-B1D9-F3BE971B3CB1}"/>
              </a:ext>
            </a:extLst>
          </p:cNvPr>
          <p:cNvSpPr/>
          <p:nvPr/>
        </p:nvSpPr>
        <p:spPr>
          <a:xfrm>
            <a:off x="259940" y="4735526"/>
            <a:ext cx="2862072" cy="34901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260FD1725AF8498F095E4EA8F80285" ma:contentTypeVersion="10" ma:contentTypeDescription="Create a new document." ma:contentTypeScope="" ma:versionID="7232c348298c4fb537d44370bbcdc4f1">
  <xsd:schema xmlns:xsd="http://www.w3.org/2001/XMLSchema" xmlns:xs="http://www.w3.org/2001/XMLSchema" xmlns:p="http://schemas.microsoft.com/office/2006/metadata/properties" xmlns:ns2="d91a5e48-5fa3-4bc3-8e51-b5d83f4a1c64" xmlns:ns3="e68a17f4-7f23-47d1-9df3-027ad3ebde5f" targetNamespace="http://schemas.microsoft.com/office/2006/metadata/properties" ma:root="true" ma:fieldsID="1f20a4c16c4ba292ee3a0fbff2e30566" ns2:_="" ns3:_="">
    <xsd:import namespace="d91a5e48-5fa3-4bc3-8e51-b5d83f4a1c64"/>
    <xsd:import namespace="e68a17f4-7f23-47d1-9df3-027ad3ebd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1a5e48-5fa3-4bc3-8e51-b5d83f4a1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a17f4-7f23-47d1-9df3-027ad3ebde5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9f92402-2241-4b8b-ab56-a0f4cb7293eb}" ma:internalName="TaxCatchAll" ma:showField="CatchAllData" ma:web="e68a17f4-7f23-47d1-9df3-027ad3ebd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1a5e48-5fa3-4bc3-8e51-b5d83f4a1c64">
      <Terms xmlns="http://schemas.microsoft.com/office/infopath/2007/PartnerControls"/>
    </lcf76f155ced4ddcb4097134ff3c332f>
    <TaxCatchAll xmlns="e68a17f4-7f23-47d1-9df3-027ad3ebde5f" xsi:nil="true"/>
  </documentManagement>
</p:properties>
</file>

<file path=customXml/itemProps1.xml><?xml version="1.0" encoding="utf-8"?>
<ds:datastoreItem xmlns:ds="http://schemas.openxmlformats.org/officeDocument/2006/customXml" ds:itemID="{6AF990CF-D0E5-462A-A85D-F2B24246FFB1}"/>
</file>

<file path=customXml/itemProps2.xml><?xml version="1.0" encoding="utf-8"?>
<ds:datastoreItem xmlns:ds="http://schemas.openxmlformats.org/officeDocument/2006/customXml" ds:itemID="{A188AB34-1702-46A8-A61D-AC0B961962AB}"/>
</file>

<file path=customXml/itemProps3.xml><?xml version="1.0" encoding="utf-8"?>
<ds:datastoreItem xmlns:ds="http://schemas.openxmlformats.org/officeDocument/2006/customXml" ds:itemID="{6037D686-E452-4958-8512-A9B4B67E2C32}"/>
</file>

<file path=docProps/app.xml><?xml version="1.0" encoding="utf-8"?>
<Properties xmlns="http://schemas.openxmlformats.org/officeDocument/2006/extended-properties" xmlns:vt="http://schemas.openxmlformats.org/officeDocument/2006/docPropsVTypes">
  <TotalTime>7474</TotalTime>
  <Words>488</Words>
  <Application>Microsoft Macintosh PowerPoint</Application>
  <PresentationFormat>On-screen Show (16:9)</PresentationFormat>
  <Paragraphs>127</Paragraphs>
  <Slides>21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Oswald</vt:lpstr>
      <vt:lpstr>Arial</vt:lpstr>
      <vt:lpstr>Bebas Neue</vt:lpstr>
      <vt:lpstr>Simple Light</vt:lpstr>
      <vt:lpstr>Apprentice    Orientation</vt:lpstr>
      <vt:lpstr>Session Overview</vt:lpstr>
      <vt:lpstr>introductions</vt:lpstr>
      <vt:lpstr>Breadth of the ECE Field</vt:lpstr>
      <vt:lpstr>Breadth of the ECE Field</vt:lpstr>
      <vt:lpstr>Why ECE?</vt:lpstr>
      <vt:lpstr>What is an Apprenticeship?</vt:lpstr>
      <vt:lpstr>PowerPoint Presentation</vt:lpstr>
      <vt:lpstr>Related instruction</vt:lpstr>
      <vt:lpstr>PowerPoint Presentation</vt:lpstr>
      <vt:lpstr>Child Development Associate Credential</vt:lpstr>
      <vt:lpstr>Supported On-the-Job Training/Paid Work Experience</vt:lpstr>
      <vt:lpstr>ECE RTAP Competencies</vt:lpstr>
      <vt:lpstr>What your mentor teacher will do for you During OTJ Learning</vt:lpstr>
      <vt:lpstr>Rewards for Skills Gains and apprenticeship benefits</vt:lpstr>
      <vt:lpstr>Apprentice Responsibilities and Documentation</vt:lpstr>
      <vt:lpstr>Mentor Responsibilities and Documentation</vt:lpstr>
      <vt:lpstr>Next Steps for apprentices</vt:lpstr>
      <vt:lpstr>PowerPoint Presentation</vt:lpstr>
      <vt:lpstr>Early childhood education apprenticeship team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Kelli Servizzi</cp:lastModifiedBy>
  <cp:revision>4</cp:revision>
  <dcterms:modified xsi:type="dcterms:W3CDTF">2026-04-29T20:16:36Z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0x010100CC260FD1725AF8498F095E4EA8F80285</vt:lpwstr>
  </property>
</Properties>
</file>