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embeddedFontLst>
    <p:embeddedFont>
      <p:font typeface="Bebas Neue" panose="020B0606020202050201" pitchFamily="34" charset="77"/>
      <p:regular r:id="rId24"/>
    </p:embeddedFont>
    <p:embeddedFont>
      <p:font typeface="Quattrocento Sans" panose="020B0502050000020003"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g193rLp9zK00w74O4hPYFQsr42d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731789-D117-F841-9DF7-CCEE4AAAD475}" v="21" dt="2026-03-31T13:41:45.9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55"/>
    <p:restoredTop sz="85420"/>
  </p:normalViewPr>
  <p:slideViewPr>
    <p:cSldViewPr snapToGrid="0">
      <p:cViewPr varScale="1">
        <p:scale>
          <a:sx n="113" d="100"/>
          <a:sy n="113" d="100"/>
        </p:scale>
        <p:origin x="184" y="23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customschemas.google.com/relationships/presentationmetadata" Target="metadata"/><Relationship Id="rId37" Type="http://schemas.microsoft.com/office/2016/11/relationships/changesInfo" Target="changesInfos/changesInfo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i Servizzi" userId="b89d2322-77b5-4835-95f6-5924e1a787f5" providerId="ADAL" clId="{D77DCCDD-234E-560B-A69F-B8FA3646A372}"/>
    <pc:docChg chg="undo custSel modSld">
      <pc:chgData name="Kelli Servizzi" userId="b89d2322-77b5-4835-95f6-5924e1a787f5" providerId="ADAL" clId="{D77DCCDD-234E-560B-A69F-B8FA3646A372}" dt="2026-03-31T13:41:48.949" v="106" actId="14100"/>
      <pc:docMkLst>
        <pc:docMk/>
      </pc:docMkLst>
      <pc:sldChg chg="addSp delSp modSp mod">
        <pc:chgData name="Kelli Servizzi" userId="b89d2322-77b5-4835-95f6-5924e1a787f5" providerId="ADAL" clId="{D77DCCDD-234E-560B-A69F-B8FA3646A372}" dt="2026-03-31T13:35:33.540" v="5" actId="2085"/>
        <pc:sldMkLst>
          <pc:docMk/>
          <pc:sldMk cId="0" sldId="256"/>
        </pc:sldMkLst>
        <pc:spChg chg="add del">
          <ac:chgData name="Kelli Servizzi" userId="b89d2322-77b5-4835-95f6-5924e1a787f5" providerId="ADAL" clId="{D77DCCDD-234E-560B-A69F-B8FA3646A372}" dt="2026-03-31T13:34:54.869" v="1" actId="22"/>
          <ac:spMkLst>
            <pc:docMk/>
            <pc:sldMk cId="0" sldId="256"/>
            <ac:spMk id="3" creationId="{A99679F7-7464-0518-EBAE-70B69DD50E8F}"/>
          </ac:spMkLst>
        </pc:spChg>
        <pc:spChg chg="add mod">
          <ac:chgData name="Kelli Servizzi" userId="b89d2322-77b5-4835-95f6-5924e1a787f5" providerId="ADAL" clId="{D77DCCDD-234E-560B-A69F-B8FA3646A372}" dt="2026-03-31T13:35:33.540" v="5" actId="2085"/>
          <ac:spMkLst>
            <pc:docMk/>
            <pc:sldMk cId="0" sldId="256"/>
            <ac:spMk id="4" creationId="{D7DC02A6-13A2-053F-7B5A-75B102A05E55}"/>
          </ac:spMkLst>
        </pc:spChg>
      </pc:sldChg>
      <pc:sldChg chg="addSp modSp mod">
        <pc:chgData name="Kelli Servizzi" userId="b89d2322-77b5-4835-95f6-5924e1a787f5" providerId="ADAL" clId="{D77DCCDD-234E-560B-A69F-B8FA3646A372}" dt="2026-03-31T13:35:44.159" v="11" actId="14100"/>
        <pc:sldMkLst>
          <pc:docMk/>
          <pc:sldMk cId="0" sldId="257"/>
        </pc:sldMkLst>
        <pc:spChg chg="add mod">
          <ac:chgData name="Kelli Servizzi" userId="b89d2322-77b5-4835-95f6-5924e1a787f5" providerId="ADAL" clId="{D77DCCDD-234E-560B-A69F-B8FA3646A372}" dt="2026-03-31T13:35:44.159" v="11" actId="14100"/>
          <ac:spMkLst>
            <pc:docMk/>
            <pc:sldMk cId="0" sldId="257"/>
            <ac:spMk id="2" creationId="{7D04DC1A-4579-A949-6537-FC778B8F6093}"/>
          </ac:spMkLst>
        </pc:spChg>
      </pc:sldChg>
      <pc:sldChg chg="addSp modSp">
        <pc:chgData name="Kelli Servizzi" userId="b89d2322-77b5-4835-95f6-5924e1a787f5" providerId="ADAL" clId="{D77DCCDD-234E-560B-A69F-B8FA3646A372}" dt="2026-03-31T13:35:47.575" v="12"/>
        <pc:sldMkLst>
          <pc:docMk/>
          <pc:sldMk cId="0" sldId="258"/>
        </pc:sldMkLst>
        <pc:spChg chg="add mod">
          <ac:chgData name="Kelli Servizzi" userId="b89d2322-77b5-4835-95f6-5924e1a787f5" providerId="ADAL" clId="{D77DCCDD-234E-560B-A69F-B8FA3646A372}" dt="2026-03-31T13:35:47.575" v="12"/>
          <ac:spMkLst>
            <pc:docMk/>
            <pc:sldMk cId="0" sldId="258"/>
            <ac:spMk id="2" creationId="{05D5A61A-17DE-7359-AE15-B82F603F1937}"/>
          </ac:spMkLst>
        </pc:spChg>
      </pc:sldChg>
      <pc:sldChg chg="addSp modSp mod">
        <pc:chgData name="Kelli Servizzi" userId="b89d2322-77b5-4835-95f6-5924e1a787f5" providerId="ADAL" clId="{D77DCCDD-234E-560B-A69F-B8FA3646A372}" dt="2026-03-31T13:35:56.763" v="15" actId="14100"/>
        <pc:sldMkLst>
          <pc:docMk/>
          <pc:sldMk cId="0" sldId="259"/>
        </pc:sldMkLst>
        <pc:spChg chg="add mod">
          <ac:chgData name="Kelli Servizzi" userId="b89d2322-77b5-4835-95f6-5924e1a787f5" providerId="ADAL" clId="{D77DCCDD-234E-560B-A69F-B8FA3646A372}" dt="2026-03-31T13:35:56.763" v="15" actId="14100"/>
          <ac:spMkLst>
            <pc:docMk/>
            <pc:sldMk cId="0" sldId="259"/>
            <ac:spMk id="2" creationId="{0E30ED59-E8CC-B4F9-19F9-F8035E2963CB}"/>
          </ac:spMkLst>
        </pc:spChg>
      </pc:sldChg>
      <pc:sldChg chg="addSp modSp modNotesTx">
        <pc:chgData name="Kelli Servizzi" userId="b89d2322-77b5-4835-95f6-5924e1a787f5" providerId="ADAL" clId="{D77DCCDD-234E-560B-A69F-B8FA3646A372}" dt="2026-03-31T13:38:31.413" v="72"/>
        <pc:sldMkLst>
          <pc:docMk/>
          <pc:sldMk cId="0" sldId="260"/>
        </pc:sldMkLst>
        <pc:spChg chg="add mod">
          <ac:chgData name="Kelli Servizzi" userId="b89d2322-77b5-4835-95f6-5924e1a787f5" providerId="ADAL" clId="{D77DCCDD-234E-560B-A69F-B8FA3646A372}" dt="2026-03-31T13:38:31.413" v="72"/>
          <ac:spMkLst>
            <pc:docMk/>
            <pc:sldMk cId="0" sldId="260"/>
            <ac:spMk id="2" creationId="{43DE7648-AC70-C580-5A05-1B8E4E5B9F6E}"/>
          </ac:spMkLst>
        </pc:spChg>
      </pc:sldChg>
      <pc:sldChg chg="addSp delSp modSp mod modNotesTx">
        <pc:chgData name="Kelli Servizzi" userId="b89d2322-77b5-4835-95f6-5924e1a787f5" providerId="ADAL" clId="{D77DCCDD-234E-560B-A69F-B8FA3646A372}" dt="2026-03-31T13:38:19.597" v="71" actId="20577"/>
        <pc:sldMkLst>
          <pc:docMk/>
          <pc:sldMk cId="0" sldId="261"/>
        </pc:sldMkLst>
        <pc:spChg chg="add mod">
          <ac:chgData name="Kelli Servizzi" userId="b89d2322-77b5-4835-95f6-5924e1a787f5" providerId="ADAL" clId="{D77DCCDD-234E-560B-A69F-B8FA3646A372}" dt="2026-03-31T13:37:38.229" v="66"/>
          <ac:spMkLst>
            <pc:docMk/>
            <pc:sldMk cId="0" sldId="261"/>
            <ac:spMk id="2" creationId="{AAA2FAE1-78BF-DE54-DB7C-AB475114B16F}"/>
          </ac:spMkLst>
        </pc:spChg>
        <pc:spChg chg="del mod">
          <ac:chgData name="Kelli Servizzi" userId="b89d2322-77b5-4835-95f6-5924e1a787f5" providerId="ADAL" clId="{D77DCCDD-234E-560B-A69F-B8FA3646A372}" dt="2026-03-31T13:37:36.701" v="65" actId="478"/>
          <ac:spMkLst>
            <pc:docMk/>
            <pc:sldMk cId="0" sldId="261"/>
            <ac:spMk id="91" creationId="{00000000-0000-0000-0000-000000000000}"/>
          </ac:spMkLst>
        </pc:spChg>
      </pc:sldChg>
      <pc:sldChg chg="addSp delSp modSp mod modNotesTx">
        <pc:chgData name="Kelli Servizzi" userId="b89d2322-77b5-4835-95f6-5924e1a787f5" providerId="ADAL" clId="{D77DCCDD-234E-560B-A69F-B8FA3646A372}" dt="2026-03-31T13:39:20.246" v="85"/>
        <pc:sldMkLst>
          <pc:docMk/>
          <pc:sldMk cId="0" sldId="262"/>
        </pc:sldMkLst>
        <pc:spChg chg="add mod">
          <ac:chgData name="Kelli Servizzi" userId="b89d2322-77b5-4835-95f6-5924e1a787f5" providerId="ADAL" clId="{D77DCCDD-234E-560B-A69F-B8FA3646A372}" dt="2026-03-31T13:38:34.899" v="73"/>
          <ac:spMkLst>
            <pc:docMk/>
            <pc:sldMk cId="0" sldId="262"/>
            <ac:spMk id="2" creationId="{C7B8DD17-225A-5C85-878D-07DC94C71853}"/>
          </ac:spMkLst>
        </pc:spChg>
        <pc:spChg chg="add mod">
          <ac:chgData name="Kelli Servizzi" userId="b89d2322-77b5-4835-95f6-5924e1a787f5" providerId="ADAL" clId="{D77DCCDD-234E-560B-A69F-B8FA3646A372}" dt="2026-03-31T13:39:20.246" v="85"/>
          <ac:spMkLst>
            <pc:docMk/>
            <pc:sldMk cId="0" sldId="262"/>
            <ac:spMk id="3" creationId="{D74AE2F0-53AD-F0A6-53B6-BF1F5E3AF7CD}"/>
          </ac:spMkLst>
        </pc:spChg>
        <pc:spChg chg="del">
          <ac:chgData name="Kelli Servizzi" userId="b89d2322-77b5-4835-95f6-5924e1a787f5" providerId="ADAL" clId="{D77DCCDD-234E-560B-A69F-B8FA3646A372}" dt="2026-03-31T13:38:41.616" v="75" actId="478"/>
          <ac:spMkLst>
            <pc:docMk/>
            <pc:sldMk cId="0" sldId="262"/>
            <ac:spMk id="100" creationId="{00000000-0000-0000-0000-000000000000}"/>
          </ac:spMkLst>
        </pc:spChg>
        <pc:spChg chg="mod">
          <ac:chgData name="Kelli Servizzi" userId="b89d2322-77b5-4835-95f6-5924e1a787f5" providerId="ADAL" clId="{D77DCCDD-234E-560B-A69F-B8FA3646A372}" dt="2026-03-31T13:38:45.319" v="76" actId="1076"/>
          <ac:spMkLst>
            <pc:docMk/>
            <pc:sldMk cId="0" sldId="262"/>
            <ac:spMk id="102" creationId="{00000000-0000-0000-0000-000000000000}"/>
          </ac:spMkLst>
        </pc:spChg>
      </pc:sldChg>
      <pc:sldChg chg="addSp modSp mod">
        <pc:chgData name="Kelli Servizzi" userId="b89d2322-77b5-4835-95f6-5924e1a787f5" providerId="ADAL" clId="{D77DCCDD-234E-560B-A69F-B8FA3646A372}" dt="2026-03-31T13:39:23.779" v="86"/>
        <pc:sldMkLst>
          <pc:docMk/>
          <pc:sldMk cId="0" sldId="263"/>
        </pc:sldMkLst>
        <pc:spChg chg="add mod">
          <ac:chgData name="Kelli Servizzi" userId="b89d2322-77b5-4835-95f6-5924e1a787f5" providerId="ADAL" clId="{D77DCCDD-234E-560B-A69F-B8FA3646A372}" dt="2026-03-31T13:39:23.779" v="86"/>
          <ac:spMkLst>
            <pc:docMk/>
            <pc:sldMk cId="0" sldId="263"/>
            <ac:spMk id="2" creationId="{FBD19BC2-DC9B-C33B-57AE-E17966E54895}"/>
          </ac:spMkLst>
        </pc:spChg>
        <pc:spChg chg="mod">
          <ac:chgData name="Kelli Servizzi" userId="b89d2322-77b5-4835-95f6-5924e1a787f5" providerId="ADAL" clId="{D77DCCDD-234E-560B-A69F-B8FA3646A372}" dt="2026-03-31T13:35:36.810" v="7" actId="27636"/>
          <ac:spMkLst>
            <pc:docMk/>
            <pc:sldMk cId="0" sldId="263"/>
            <ac:spMk id="109" creationId="{00000000-0000-0000-0000-000000000000}"/>
          </ac:spMkLst>
        </pc:spChg>
      </pc:sldChg>
      <pc:sldChg chg="addSp modSp modNotesTx">
        <pc:chgData name="Kelli Servizzi" userId="b89d2322-77b5-4835-95f6-5924e1a787f5" providerId="ADAL" clId="{D77DCCDD-234E-560B-A69F-B8FA3646A372}" dt="2026-03-31T13:39:50.602" v="88" actId="20577"/>
        <pc:sldMkLst>
          <pc:docMk/>
          <pc:sldMk cId="0" sldId="264"/>
        </pc:sldMkLst>
        <pc:spChg chg="add mod">
          <ac:chgData name="Kelli Servizzi" userId="b89d2322-77b5-4835-95f6-5924e1a787f5" providerId="ADAL" clId="{D77DCCDD-234E-560B-A69F-B8FA3646A372}" dt="2026-03-31T13:39:32.047" v="87"/>
          <ac:spMkLst>
            <pc:docMk/>
            <pc:sldMk cId="0" sldId="264"/>
            <ac:spMk id="2" creationId="{01D76419-C7AB-50EB-F7B9-BC740DEAE920}"/>
          </ac:spMkLst>
        </pc:spChg>
      </pc:sldChg>
      <pc:sldChg chg="addSp modSp modNotesTx">
        <pc:chgData name="Kelli Servizzi" userId="b89d2322-77b5-4835-95f6-5924e1a787f5" providerId="ADAL" clId="{D77DCCDD-234E-560B-A69F-B8FA3646A372}" dt="2026-03-31T13:40:24.791" v="92"/>
        <pc:sldMkLst>
          <pc:docMk/>
          <pc:sldMk cId="0" sldId="265"/>
        </pc:sldMkLst>
        <pc:spChg chg="add mod">
          <ac:chgData name="Kelli Servizzi" userId="b89d2322-77b5-4835-95f6-5924e1a787f5" providerId="ADAL" clId="{D77DCCDD-234E-560B-A69F-B8FA3646A372}" dt="2026-03-31T13:40:24.791" v="92"/>
          <ac:spMkLst>
            <pc:docMk/>
            <pc:sldMk cId="0" sldId="265"/>
            <ac:spMk id="2" creationId="{45BAC572-B6D6-D02B-E473-9CAD1468DBB9}"/>
          </ac:spMkLst>
        </pc:spChg>
      </pc:sldChg>
      <pc:sldChg chg="addSp modSp">
        <pc:chgData name="Kelli Servizzi" userId="b89d2322-77b5-4835-95f6-5924e1a787f5" providerId="ADAL" clId="{D77DCCDD-234E-560B-A69F-B8FA3646A372}" dt="2026-03-31T13:40:27.450" v="93"/>
        <pc:sldMkLst>
          <pc:docMk/>
          <pc:sldMk cId="0" sldId="266"/>
        </pc:sldMkLst>
        <pc:spChg chg="add mod">
          <ac:chgData name="Kelli Servizzi" userId="b89d2322-77b5-4835-95f6-5924e1a787f5" providerId="ADAL" clId="{D77DCCDD-234E-560B-A69F-B8FA3646A372}" dt="2026-03-31T13:40:27.450" v="93"/>
          <ac:spMkLst>
            <pc:docMk/>
            <pc:sldMk cId="0" sldId="266"/>
            <ac:spMk id="2" creationId="{4E3492DD-A77F-AAAE-D356-6BB64BE03F69}"/>
          </ac:spMkLst>
        </pc:spChg>
      </pc:sldChg>
      <pc:sldChg chg="addSp modSp">
        <pc:chgData name="Kelli Servizzi" userId="b89d2322-77b5-4835-95f6-5924e1a787f5" providerId="ADAL" clId="{D77DCCDD-234E-560B-A69F-B8FA3646A372}" dt="2026-03-31T13:40:32.913" v="94"/>
        <pc:sldMkLst>
          <pc:docMk/>
          <pc:sldMk cId="0" sldId="267"/>
        </pc:sldMkLst>
        <pc:spChg chg="add mod">
          <ac:chgData name="Kelli Servizzi" userId="b89d2322-77b5-4835-95f6-5924e1a787f5" providerId="ADAL" clId="{D77DCCDD-234E-560B-A69F-B8FA3646A372}" dt="2026-03-31T13:40:32.913" v="94"/>
          <ac:spMkLst>
            <pc:docMk/>
            <pc:sldMk cId="0" sldId="267"/>
            <ac:spMk id="2" creationId="{5EAC94C8-1C72-9321-1928-B478AFC7CBB6}"/>
          </ac:spMkLst>
        </pc:spChg>
      </pc:sldChg>
      <pc:sldChg chg="addSp modSp modNotesTx">
        <pc:chgData name="Kelli Servizzi" userId="b89d2322-77b5-4835-95f6-5924e1a787f5" providerId="ADAL" clId="{D77DCCDD-234E-560B-A69F-B8FA3646A372}" dt="2026-03-31T13:40:59.175" v="97" actId="20577"/>
        <pc:sldMkLst>
          <pc:docMk/>
          <pc:sldMk cId="0" sldId="268"/>
        </pc:sldMkLst>
        <pc:spChg chg="add mod">
          <ac:chgData name="Kelli Servizzi" userId="b89d2322-77b5-4835-95f6-5924e1a787f5" providerId="ADAL" clId="{D77DCCDD-234E-560B-A69F-B8FA3646A372}" dt="2026-03-31T13:40:46.684" v="95"/>
          <ac:spMkLst>
            <pc:docMk/>
            <pc:sldMk cId="0" sldId="268"/>
            <ac:spMk id="2" creationId="{42AE0395-D8AD-06D8-12B2-E466187AC2E7}"/>
          </ac:spMkLst>
        </pc:spChg>
      </pc:sldChg>
      <pc:sldChg chg="addSp modSp">
        <pc:chgData name="Kelli Servizzi" userId="b89d2322-77b5-4835-95f6-5924e1a787f5" providerId="ADAL" clId="{D77DCCDD-234E-560B-A69F-B8FA3646A372}" dt="2026-03-31T13:41:08.962" v="98"/>
        <pc:sldMkLst>
          <pc:docMk/>
          <pc:sldMk cId="0" sldId="269"/>
        </pc:sldMkLst>
        <pc:spChg chg="add mod">
          <ac:chgData name="Kelli Servizzi" userId="b89d2322-77b5-4835-95f6-5924e1a787f5" providerId="ADAL" clId="{D77DCCDD-234E-560B-A69F-B8FA3646A372}" dt="2026-03-31T13:41:08.962" v="98"/>
          <ac:spMkLst>
            <pc:docMk/>
            <pc:sldMk cId="0" sldId="269"/>
            <ac:spMk id="2" creationId="{70AE9D2B-E3D0-ADD1-68F2-8F73F88F78D1}"/>
          </ac:spMkLst>
        </pc:spChg>
      </pc:sldChg>
      <pc:sldChg chg="modSp mod">
        <pc:chgData name="Kelli Servizzi" userId="b89d2322-77b5-4835-95f6-5924e1a787f5" providerId="ADAL" clId="{D77DCCDD-234E-560B-A69F-B8FA3646A372}" dt="2026-03-31T13:35:36.822" v="8" actId="27636"/>
        <pc:sldMkLst>
          <pc:docMk/>
          <pc:sldMk cId="0" sldId="270"/>
        </pc:sldMkLst>
        <pc:spChg chg="mod">
          <ac:chgData name="Kelli Servizzi" userId="b89d2322-77b5-4835-95f6-5924e1a787f5" providerId="ADAL" clId="{D77DCCDD-234E-560B-A69F-B8FA3646A372}" dt="2026-03-31T13:35:36.822" v="8" actId="27636"/>
          <ac:spMkLst>
            <pc:docMk/>
            <pc:sldMk cId="0" sldId="270"/>
            <ac:spMk id="164" creationId="{00000000-0000-0000-0000-000000000000}"/>
          </ac:spMkLst>
        </pc:spChg>
      </pc:sldChg>
      <pc:sldChg chg="addSp modSp">
        <pc:chgData name="Kelli Servizzi" userId="b89d2322-77b5-4835-95f6-5924e1a787f5" providerId="ADAL" clId="{D77DCCDD-234E-560B-A69F-B8FA3646A372}" dt="2026-03-31T13:41:16.315" v="99"/>
        <pc:sldMkLst>
          <pc:docMk/>
          <pc:sldMk cId="0" sldId="271"/>
        </pc:sldMkLst>
        <pc:spChg chg="add mod">
          <ac:chgData name="Kelli Servizzi" userId="b89d2322-77b5-4835-95f6-5924e1a787f5" providerId="ADAL" clId="{D77DCCDD-234E-560B-A69F-B8FA3646A372}" dt="2026-03-31T13:41:16.315" v="99"/>
          <ac:spMkLst>
            <pc:docMk/>
            <pc:sldMk cId="0" sldId="271"/>
            <ac:spMk id="2" creationId="{36B6B6F1-C47F-D67A-705A-ED05134ED760}"/>
          </ac:spMkLst>
        </pc:spChg>
      </pc:sldChg>
      <pc:sldChg chg="addSp modSp">
        <pc:chgData name="Kelli Servizzi" userId="b89d2322-77b5-4835-95f6-5924e1a787f5" providerId="ADAL" clId="{D77DCCDD-234E-560B-A69F-B8FA3646A372}" dt="2026-03-31T13:41:25.711" v="100"/>
        <pc:sldMkLst>
          <pc:docMk/>
          <pc:sldMk cId="0" sldId="272"/>
        </pc:sldMkLst>
        <pc:spChg chg="add mod">
          <ac:chgData name="Kelli Servizzi" userId="b89d2322-77b5-4835-95f6-5924e1a787f5" providerId="ADAL" clId="{D77DCCDD-234E-560B-A69F-B8FA3646A372}" dt="2026-03-31T13:41:25.711" v="100"/>
          <ac:spMkLst>
            <pc:docMk/>
            <pc:sldMk cId="0" sldId="272"/>
            <ac:spMk id="2" creationId="{9C865BA9-8545-3AB5-C14F-6B7FB7F024CE}"/>
          </ac:spMkLst>
        </pc:spChg>
      </pc:sldChg>
      <pc:sldChg chg="addSp modSp mod">
        <pc:chgData name="Kelli Servizzi" userId="b89d2322-77b5-4835-95f6-5924e1a787f5" providerId="ADAL" clId="{D77DCCDD-234E-560B-A69F-B8FA3646A372}" dt="2026-03-31T13:41:38.447" v="102" actId="14100"/>
        <pc:sldMkLst>
          <pc:docMk/>
          <pc:sldMk cId="0" sldId="273"/>
        </pc:sldMkLst>
        <pc:spChg chg="add mod">
          <ac:chgData name="Kelli Servizzi" userId="b89d2322-77b5-4835-95f6-5924e1a787f5" providerId="ADAL" clId="{D77DCCDD-234E-560B-A69F-B8FA3646A372}" dt="2026-03-31T13:41:38.447" v="102" actId="14100"/>
          <ac:spMkLst>
            <pc:docMk/>
            <pc:sldMk cId="0" sldId="273"/>
            <ac:spMk id="2" creationId="{63E409FF-90E1-BC5B-CA6A-EDC4EB8F7ECB}"/>
          </ac:spMkLst>
        </pc:spChg>
      </pc:sldChg>
      <pc:sldChg chg="addSp modSp">
        <pc:chgData name="Kelli Servizzi" userId="b89d2322-77b5-4835-95f6-5924e1a787f5" providerId="ADAL" clId="{D77DCCDD-234E-560B-A69F-B8FA3646A372}" dt="2026-03-31T13:41:40.535" v="103"/>
        <pc:sldMkLst>
          <pc:docMk/>
          <pc:sldMk cId="0" sldId="274"/>
        </pc:sldMkLst>
        <pc:spChg chg="add mod">
          <ac:chgData name="Kelli Servizzi" userId="b89d2322-77b5-4835-95f6-5924e1a787f5" providerId="ADAL" clId="{D77DCCDD-234E-560B-A69F-B8FA3646A372}" dt="2026-03-31T13:41:40.535" v="103"/>
          <ac:spMkLst>
            <pc:docMk/>
            <pc:sldMk cId="0" sldId="274"/>
            <ac:spMk id="2" creationId="{1A47A7FC-F596-4272-7413-AC427C4B459D}"/>
          </ac:spMkLst>
        </pc:spChg>
      </pc:sldChg>
      <pc:sldChg chg="addSp modSp">
        <pc:chgData name="Kelli Servizzi" userId="b89d2322-77b5-4835-95f6-5924e1a787f5" providerId="ADAL" clId="{D77DCCDD-234E-560B-A69F-B8FA3646A372}" dt="2026-03-31T13:41:43.832" v="104"/>
        <pc:sldMkLst>
          <pc:docMk/>
          <pc:sldMk cId="0" sldId="275"/>
        </pc:sldMkLst>
        <pc:spChg chg="add mod">
          <ac:chgData name="Kelli Servizzi" userId="b89d2322-77b5-4835-95f6-5924e1a787f5" providerId="ADAL" clId="{D77DCCDD-234E-560B-A69F-B8FA3646A372}" dt="2026-03-31T13:41:43.832" v="104"/>
          <ac:spMkLst>
            <pc:docMk/>
            <pc:sldMk cId="0" sldId="275"/>
            <ac:spMk id="2" creationId="{BBB3FAA6-35DB-F49C-48EC-08061099E704}"/>
          </ac:spMkLst>
        </pc:spChg>
      </pc:sldChg>
      <pc:sldChg chg="addSp modSp mod">
        <pc:chgData name="Kelli Servizzi" userId="b89d2322-77b5-4835-95f6-5924e1a787f5" providerId="ADAL" clId="{D77DCCDD-234E-560B-A69F-B8FA3646A372}" dt="2026-03-31T13:41:48.949" v="106" actId="14100"/>
        <pc:sldMkLst>
          <pc:docMk/>
          <pc:sldMk cId="0" sldId="276"/>
        </pc:sldMkLst>
        <pc:spChg chg="add mod">
          <ac:chgData name="Kelli Servizzi" userId="b89d2322-77b5-4835-95f6-5924e1a787f5" providerId="ADAL" clId="{D77DCCDD-234E-560B-A69F-B8FA3646A372}" dt="2026-03-31T13:41:48.949" v="106" actId="14100"/>
          <ac:spMkLst>
            <pc:docMk/>
            <pc:sldMk cId="0" sldId="276"/>
            <ac:spMk id="2" creationId="{1CC39D7D-39D3-1B3C-B166-196E58B938C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inaeyc.org/conference/2025-conference/?utm_source=chatgpt.co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Welcome to session # 5 of our Community of Practice!  Today our focus is on negotiation the relationship between mentor and apprentice.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US" b="0" i="0" u="none" strike="noStrike" dirty="0">
                <a:solidFill>
                  <a:srgbClr val="000000"/>
                </a:solidFill>
              </a:rPr>
              <a:t>One of the most important habits we can help our apprentices develop is becoming a reflective practitioner. Reflection isn’t just about identifying areas for improvement—it’s also about recognizing and celebrating what went well. Remind your apprentice that this journey is a continual learning experience, and reflection is a valuable tool for growth. Encourage them to engage in different forms of reflection, such as:</a:t>
            </a:r>
            <a:endParaRPr dirty="0"/>
          </a:p>
          <a:p>
            <a:pPr marL="457200" marR="0" lvl="0" indent="-228600" algn="l" rtl="0">
              <a:lnSpc>
                <a:spcPct val="100000"/>
              </a:lnSpc>
              <a:spcBef>
                <a:spcPts val="0"/>
              </a:spcBef>
              <a:spcAft>
                <a:spcPts val="0"/>
              </a:spcAft>
              <a:buClr>
                <a:srgbClr val="000000"/>
              </a:buClr>
              <a:buSzPts val="1100"/>
              <a:buFont typeface="Arial"/>
              <a:buNone/>
            </a:pPr>
            <a:endParaRPr b="0" i="0" u="none" strike="noStrike" dirty="0">
              <a:solidFill>
                <a:srgbClr val="000000"/>
              </a:solidFill>
            </a:endParaRPr>
          </a:p>
          <a:p>
            <a:pPr marL="457200" lvl="0" indent="-228600" algn="l" rtl="0">
              <a:lnSpc>
                <a:spcPct val="100000"/>
              </a:lnSpc>
              <a:spcBef>
                <a:spcPts val="0"/>
              </a:spcBef>
              <a:spcAft>
                <a:spcPts val="0"/>
              </a:spcAft>
              <a:buSzPts val="1100"/>
              <a:buNone/>
            </a:pPr>
            <a:endParaRPr b="0" i="0" u="none" strike="noStrike" dirty="0">
              <a:solidFill>
                <a:srgbClr val="000000"/>
              </a:solidFill>
            </a:endParaRPr>
          </a:p>
          <a:p>
            <a:pPr marL="457200" lvl="0" indent="-298450" algn="l" rtl="0">
              <a:lnSpc>
                <a:spcPct val="100000"/>
              </a:lnSpc>
              <a:spcBef>
                <a:spcPts val="0"/>
              </a:spcBef>
              <a:spcAft>
                <a:spcPts val="0"/>
              </a:spcAft>
              <a:buSzPts val="1100"/>
              <a:buChar char="●"/>
            </a:pPr>
            <a:r>
              <a:rPr lang="en-US" b="0" i="0" u="none" strike="noStrike" dirty="0">
                <a:solidFill>
                  <a:srgbClr val="000000"/>
                </a:solidFill>
              </a:rPr>
              <a:t>Reflective journaling – Writing down thoughts, successes, and challenges to track progress over time.</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Verbal reflection – Discussing the day’s activities with colleagues to gain new perspectives and insights.</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Solitary reflection – Taking time alone to think about what worked, what didn’t, and how to improve.</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Making notes about questions – Jotting down uncertainties or curiosities to revisit later for deeper understanding.</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By incorporating these habits into their daily routine, apprentices will develop a stronger sense of self-awareness and professional growth.</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t>Answer is D.</a:t>
            </a:r>
            <a:endParaRPr/>
          </a:p>
          <a:p>
            <a:pPr marL="0" marR="0" lvl="0" indent="0" algn="l" rtl="0">
              <a:lnSpc>
                <a:spcPct val="100000"/>
              </a:lnSpc>
              <a:spcBef>
                <a:spcPts val="0"/>
              </a:spcBef>
              <a:spcAft>
                <a:spcPts val="0"/>
              </a:spcAft>
              <a:buClr>
                <a:srgbClr val="000000"/>
              </a:buClr>
              <a:buSzPts val="1100"/>
              <a:buFont typeface="Arial"/>
              <a:buNone/>
            </a:pPr>
            <a:endParaRPr/>
          </a:p>
          <a:p>
            <a:pPr marL="0" marR="0" lvl="0" indent="0" algn="l" rtl="0">
              <a:lnSpc>
                <a:spcPct val="100000"/>
              </a:lnSpc>
              <a:spcBef>
                <a:spcPts val="0"/>
              </a:spcBef>
              <a:spcAft>
                <a:spcPts val="0"/>
              </a:spcAft>
              <a:buClr>
                <a:srgbClr val="000000"/>
              </a:buClr>
              <a:buSzPts val="1100"/>
              <a:buFont typeface="Arial"/>
              <a:buNone/>
            </a:pPr>
            <a:r>
              <a:rPr lang="en-US"/>
              <a:t>We will ask mentors for examples of A, B, and C.</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b="0" i="0" u="none" strike="noStrike" dirty="0">
                <a:solidFill>
                  <a:srgbClr val="000000"/>
                </a:solidFill>
              </a:rPr>
              <a:t>As mentors, one of our key responsibilities is to model effective, research-based teaching strategies for our apprentices. They need to understand not only what good teaching looks like but also why these strategies are effective.</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Make sure your apprentice is clear on expectations for planning and implementing activities by focusing on these core strategies:</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Set clear learning objectives - Ensure that students (and the apprentice) know what they are working toward and why it matters.</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Provide active learning - Engage students with hands-on activities, discussions, and problem-solving rather than passive listening.</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Differentiate instruction - Adapt lessons to meet the diverse needs of students, whether through scaffolding, varied resources, or flexible grouping.</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Provide positive feedback - Encourage student growth by reinforcing strengths and offering constructive guidance for improvement.</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By modeling these strategies consistently, we help apprentices build strong instructional habits that will serve them throughout their teaching careers.</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Teaching strategies are included throughout the competency tracker: </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Job Function 1: Supports the learning and development of young children</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1.1 Interacts with children according to their individual learning style and developmental period</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1.3 Creates anecdotal notes to guide development of activities for children</a:t>
            </a:r>
            <a:endParaRPr dirty="0"/>
          </a:p>
          <a:p>
            <a:pPr marL="457200" lvl="0" indent="-228600" algn="l" rtl="0">
              <a:lnSpc>
                <a:spcPct val="100000"/>
              </a:lnSpc>
              <a:spcBef>
                <a:spcPts val="0"/>
              </a:spcBef>
              <a:spcAft>
                <a:spcPts val="0"/>
              </a:spcAft>
              <a:buSzPts val="1100"/>
              <a:buNone/>
            </a:pPr>
            <a:endParaRPr b="0" i="0" u="none" strike="noStrike" dirty="0">
              <a:solidFill>
                <a:srgbClr val="000000"/>
              </a:solidFill>
            </a:endParaRPr>
          </a:p>
          <a:p>
            <a:pPr marL="457200" lvl="0" indent="-298450" algn="l" rtl="0">
              <a:lnSpc>
                <a:spcPct val="100000"/>
              </a:lnSpc>
              <a:spcBef>
                <a:spcPts val="0"/>
              </a:spcBef>
              <a:spcAft>
                <a:spcPts val="0"/>
              </a:spcAft>
              <a:buSzPts val="1100"/>
              <a:buChar char="●"/>
            </a:pPr>
            <a:r>
              <a:rPr lang="en-US" b="0" i="0" u="none" strike="noStrike" dirty="0">
                <a:solidFill>
                  <a:srgbClr val="000000"/>
                </a:solidFill>
              </a:rPr>
              <a:t>Job Function 2: Plans and implements intentional, developmentally, culturally, and linguistically appropriate learning experiences</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2.1 Collaborates with other early childhood educators in the development and implementation of early learning activities</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2.2 Provides supports to help ensure children engage in activities with small groups and whole group</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2.3 Reads, begins to understand, and follows state early learning guidelines, guidance from Head Start, public pre-K, and elementary education</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2.4 Supports purposeful play in the environment with a focus on learning</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2.5 Works towards planning learning activities that allow all children to feel included</a:t>
            </a:r>
            <a:endParaRPr dirty="0"/>
          </a:p>
          <a:p>
            <a:pPr marL="457200" lvl="0" indent="-228600" algn="l" rtl="0">
              <a:lnSpc>
                <a:spcPct val="100000"/>
              </a:lnSpc>
              <a:spcBef>
                <a:spcPts val="0"/>
              </a:spcBef>
              <a:spcAft>
                <a:spcPts val="0"/>
              </a:spcAft>
              <a:buSzPts val="1100"/>
              <a:buFont typeface="Arial"/>
              <a:buNone/>
            </a:pPr>
            <a:endParaRPr b="0" i="0" u="none" strike="noStrike" dirty="0">
              <a:solidFill>
                <a:srgbClr val="000000"/>
              </a:solidFill>
            </a:endParaRPr>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Job Function 3: Observes, documents, and assesses children's learning and development</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3.1 Supports the assessment of each child in the classroom by completing anecdotal notes</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3.3 Uses approved assessments accurately and ethically</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3.4 Tracks children’s developmental and academic progress</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We will direct participants to the  competency tracker and explain competencies 4.1, 4.2 and 4.3:</a:t>
            </a:r>
            <a:endParaRPr dirty="0"/>
          </a:p>
          <a:p>
            <a:pPr marL="0" lvl="0" indent="0" algn="l" rtl="0">
              <a:lnSpc>
                <a:spcPct val="100000"/>
              </a:lnSpc>
              <a:spcBef>
                <a:spcPts val="0"/>
              </a:spcBef>
              <a:spcAft>
                <a:spcPts val="0"/>
              </a:spcAft>
              <a:buSzPts val="1100"/>
              <a:buNone/>
            </a:pPr>
            <a:r>
              <a:rPr lang="en-US" dirty="0"/>
              <a:t>Job Function 4:Develops reciprocal, culturally responsive relationships with families and communities Competencies Mentor Initials Date teachers. </a:t>
            </a:r>
            <a:endParaRPr dirty="0"/>
          </a:p>
          <a:p>
            <a:pPr marL="0" lvl="0" indent="0" algn="l" rtl="0">
              <a:lnSpc>
                <a:spcPct val="100000"/>
              </a:lnSpc>
              <a:spcBef>
                <a:spcPts val="0"/>
              </a:spcBef>
              <a:spcAft>
                <a:spcPts val="0"/>
              </a:spcAft>
              <a:buSzPts val="1100"/>
              <a:buNone/>
            </a:pPr>
            <a:r>
              <a:rPr lang="en-US" dirty="0"/>
              <a:t>A. Learns about each child’s cultural backgrounds. </a:t>
            </a:r>
            <a:endParaRPr dirty="0"/>
          </a:p>
          <a:p>
            <a:pPr marL="0" lvl="0" indent="0" algn="l" rtl="0">
              <a:lnSpc>
                <a:spcPct val="100000"/>
              </a:lnSpc>
              <a:spcBef>
                <a:spcPts val="0"/>
              </a:spcBef>
              <a:spcAft>
                <a:spcPts val="0"/>
              </a:spcAft>
              <a:buSzPts val="1100"/>
              <a:buNone/>
            </a:pPr>
            <a:r>
              <a:rPr lang="en-US" dirty="0"/>
              <a:t>B. Respects and values parents/caregivers as children’s first teachers.</a:t>
            </a:r>
            <a:endParaRPr dirty="0"/>
          </a:p>
          <a:p>
            <a:pPr marL="0" lvl="0" indent="0" algn="l" rtl="0">
              <a:lnSpc>
                <a:spcPct val="100000"/>
              </a:lnSpc>
              <a:spcBef>
                <a:spcPts val="0"/>
              </a:spcBef>
              <a:spcAft>
                <a:spcPts val="0"/>
              </a:spcAft>
              <a:buSzPts val="1100"/>
              <a:buNone/>
            </a:pPr>
            <a:r>
              <a:rPr lang="en-US" dirty="0"/>
              <a:t>C. Supports collaborative relationships with co-workers and service providers working with children.</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We will also include competency 1.2 – Ensures each child’s family is represented in the classroom.</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Give an example of a morning meeting. </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Related competencies:</a:t>
            </a:r>
            <a:endParaRPr dirty="0"/>
          </a:p>
          <a:p>
            <a:pPr marL="0" marR="0" lvl="0" indent="0" algn="l" rtl="0">
              <a:lnSpc>
                <a:spcPct val="100000"/>
              </a:lnSpc>
              <a:spcBef>
                <a:spcPts val="0"/>
              </a:spcBef>
              <a:spcAft>
                <a:spcPts val="0"/>
              </a:spcAft>
              <a:buClr>
                <a:srgbClr val="000000"/>
              </a:buClr>
              <a:buSzPts val="1100"/>
              <a:buFont typeface="Arial"/>
              <a:buNone/>
            </a:pPr>
            <a:r>
              <a:rPr lang="en-US" dirty="0"/>
              <a:t>1.1 </a:t>
            </a:r>
            <a:r>
              <a:rPr lang="en-US" sz="1800" dirty="0">
                <a:latin typeface="Arial"/>
                <a:ea typeface="Arial"/>
                <a:cs typeface="Arial"/>
                <a:sym typeface="Arial"/>
              </a:rPr>
              <a:t> Interacts with children according to their individual learning style and developmental period (from birth through age 5) with physical, </a:t>
            </a:r>
            <a:r>
              <a:rPr lang="en-US" sz="1800" b="0" dirty="0">
                <a:latin typeface="Arial"/>
                <a:ea typeface="Arial"/>
                <a:cs typeface="Arial"/>
                <a:sym typeface="Arial"/>
              </a:rPr>
              <a:t>cognitive, student wellbeing, and linguistic </a:t>
            </a:r>
            <a:r>
              <a:rPr lang="en-US" sz="1800" dirty="0">
                <a:latin typeface="Arial"/>
                <a:ea typeface="Arial"/>
                <a:cs typeface="Arial"/>
                <a:sym typeface="Arial"/>
              </a:rPr>
              <a:t>activities. </a:t>
            </a:r>
            <a:endParaRPr dirty="0"/>
          </a:p>
          <a:p>
            <a:pPr marL="0" marR="0" lvl="0" indent="0" algn="l" rtl="0">
              <a:lnSpc>
                <a:spcPct val="100000"/>
              </a:lnSpc>
              <a:spcBef>
                <a:spcPts val="0"/>
              </a:spcBef>
              <a:spcAft>
                <a:spcPts val="0"/>
              </a:spcAft>
              <a:buClr>
                <a:srgbClr val="000000"/>
              </a:buClr>
              <a:buSzPts val="1100"/>
              <a:buFont typeface="Arial"/>
              <a:buNone/>
            </a:pPr>
            <a:r>
              <a:rPr lang="en-US" sz="1800" dirty="0">
                <a:latin typeface="Arial"/>
                <a:ea typeface="Arial"/>
                <a:cs typeface="Arial"/>
                <a:sym typeface="Arial"/>
              </a:rPr>
              <a:t>1.5 Acclimates children to the early learning environment so the transition between home and school is smooth. This includes assisting the child in developing social skills to get along with other children and emotional regulation to adjust to being away from home.</a:t>
            </a:r>
            <a:endParaRPr dirty="0"/>
          </a:p>
          <a:p>
            <a:pPr marL="0" marR="0" lvl="0" indent="0" algn="l" rtl="0">
              <a:lnSpc>
                <a:spcPct val="100000"/>
              </a:lnSpc>
              <a:spcBef>
                <a:spcPts val="0"/>
              </a:spcBef>
              <a:spcAft>
                <a:spcPts val="0"/>
              </a:spcAft>
              <a:buClr>
                <a:srgbClr val="000000"/>
              </a:buClr>
              <a:buSzPts val="1100"/>
              <a:buFont typeface="Arial"/>
              <a:buNone/>
            </a:pPr>
            <a:r>
              <a:rPr lang="en-US" sz="1800" dirty="0">
                <a:latin typeface="Arial"/>
                <a:ea typeface="Arial"/>
                <a:cs typeface="Arial"/>
                <a:sym typeface="Arial"/>
              </a:rPr>
              <a:t>2.2 Ensure individual activities are created based on child’s unique development determined by anecdotal notes and assessments. </a:t>
            </a:r>
            <a:endParaRPr dirty="0"/>
          </a:p>
          <a:p>
            <a:pPr marL="0" marR="0" lvl="0" indent="0" algn="l" rtl="0">
              <a:lnSpc>
                <a:spcPct val="100000"/>
              </a:lnSpc>
              <a:spcBef>
                <a:spcPts val="0"/>
              </a:spcBef>
              <a:spcAft>
                <a:spcPts val="0"/>
              </a:spcAft>
              <a:buClr>
                <a:srgbClr val="000000"/>
              </a:buClr>
              <a:buSzPts val="1100"/>
              <a:buFont typeface="Arial"/>
              <a:buNone/>
            </a:pPr>
            <a:r>
              <a:rPr lang="en-US" sz="1800" dirty="0">
                <a:latin typeface="Arial"/>
                <a:ea typeface="Arial"/>
                <a:cs typeface="Arial"/>
                <a:sym typeface="Arial"/>
              </a:rPr>
              <a:t>2.5 Works towards planning learning activities that allow all children to feel included. </a:t>
            </a:r>
            <a:endParaRPr dirty="0"/>
          </a:p>
          <a:p>
            <a:pPr marL="0" marR="0" lvl="0" indent="0" algn="l" rtl="0">
              <a:lnSpc>
                <a:spcPct val="100000"/>
              </a:lnSpc>
              <a:spcBef>
                <a:spcPts val="0"/>
              </a:spcBef>
              <a:spcAft>
                <a:spcPts val="0"/>
              </a:spcAft>
              <a:buClr>
                <a:srgbClr val="000000"/>
              </a:buClr>
              <a:buSzPts val="1100"/>
              <a:buFont typeface="Arial"/>
              <a:buNone/>
            </a:pPr>
            <a:endParaRPr dirty="0"/>
          </a:p>
          <a:p>
            <a:pPr marL="0" marR="0" lvl="0" indent="0" algn="l" rtl="0">
              <a:lnSpc>
                <a:spcPct val="100000"/>
              </a:lnSpc>
              <a:spcBef>
                <a:spcPts val="0"/>
              </a:spcBef>
              <a:spcAft>
                <a:spcPts val="0"/>
              </a:spcAft>
              <a:buClr>
                <a:srgbClr val="000000"/>
              </a:buClr>
              <a:buSzPts val="1100"/>
              <a:buFont typeface="Arial"/>
              <a:buNone/>
            </a:pPr>
            <a:endParaRPr dirty="0"/>
          </a:p>
          <a:p>
            <a:pPr marL="0" marR="0" lvl="0" indent="0" algn="l" rtl="0">
              <a:lnSpc>
                <a:spcPct val="100000"/>
              </a:lnSpc>
              <a:spcBef>
                <a:spcPts val="0"/>
              </a:spcBef>
              <a:spcAft>
                <a:spcPts val="0"/>
              </a:spcAft>
              <a:buClr>
                <a:srgbClr val="000000"/>
              </a:buClr>
              <a:buSzPts val="1100"/>
              <a:buFont typeface="Arial"/>
              <a:buNone/>
            </a:pP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t>The answer is A.</a:t>
            </a:r>
            <a:endParaRPr/>
          </a:p>
          <a:p>
            <a:pPr marL="0" marR="0" lvl="0" indent="0" algn="l" rtl="0">
              <a:lnSpc>
                <a:spcPct val="100000"/>
              </a:lnSpc>
              <a:spcBef>
                <a:spcPts val="0"/>
              </a:spcBef>
              <a:spcAft>
                <a:spcPts val="0"/>
              </a:spcAft>
              <a:buClr>
                <a:srgbClr val="000000"/>
              </a:buClr>
              <a:buSzPts val="1100"/>
              <a:buFont typeface="Arial"/>
              <a:buNone/>
            </a:pPr>
            <a:endParaRPr/>
          </a:p>
          <a:p>
            <a:pPr marL="0" marR="0" lvl="0" indent="0" algn="l" rtl="0">
              <a:lnSpc>
                <a:spcPct val="100000"/>
              </a:lnSpc>
              <a:spcBef>
                <a:spcPts val="0"/>
              </a:spcBef>
              <a:spcAft>
                <a:spcPts val="0"/>
              </a:spcAft>
              <a:buClr>
                <a:srgbClr val="000000"/>
              </a:buClr>
              <a:buSzPts val="1100"/>
              <a:buFont typeface="Arial"/>
              <a:buNone/>
            </a:pPr>
            <a:r>
              <a:rPr lang="en-US"/>
              <a:t>Name some other ways to help children with learning about student wellbeing.</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We will share Competency 6.3 – Models compassion and discuss. </a:t>
            </a:r>
            <a:endParaRPr dirty="0"/>
          </a:p>
          <a:p>
            <a:pPr marL="0" lvl="0" indent="0" algn="l" rtl="0">
              <a:lnSpc>
                <a:spcPct val="100000"/>
              </a:lnSpc>
              <a:spcBef>
                <a:spcPts val="0"/>
              </a:spcBef>
              <a:spcAft>
                <a:spcPts val="0"/>
              </a:spcAft>
              <a:buSzPts val="1100"/>
              <a:buNone/>
            </a:pPr>
            <a:endParaRPr b="0" i="0" u="none" strike="noStrike" dirty="0">
              <a:solidFill>
                <a:srgbClr val="000000"/>
              </a:solidFill>
            </a:endParaRPr>
          </a:p>
          <a:p>
            <a:pPr marL="0" lvl="0" indent="0" algn="l" rtl="0">
              <a:lnSpc>
                <a:spcPct val="100000"/>
              </a:lnSpc>
              <a:spcBef>
                <a:spcPts val="0"/>
              </a:spcBef>
              <a:spcAft>
                <a:spcPts val="0"/>
              </a:spcAft>
              <a:buSzPts val="1100"/>
              <a:buNone/>
            </a:pPr>
            <a:r>
              <a:rPr lang="en-US" b="0" i="0" u="none" strike="noStrike" dirty="0">
                <a:solidFill>
                  <a:srgbClr val="000000"/>
                </a:solidFill>
              </a:rPr>
              <a:t>As mentors, we want to guide our apprentices in developing self-awareness and intentionality in their practice. Encouraging mindfulness can help them stay present, regulate emotions, and build positive relationships with children and colleagues.</a:t>
            </a:r>
            <a:endParaRPr dirty="0"/>
          </a:p>
          <a:p>
            <a:pPr marL="0" lvl="0" indent="0" algn="l" rtl="0">
              <a:lnSpc>
                <a:spcPct val="100000"/>
              </a:lnSpc>
              <a:spcBef>
                <a:spcPts val="0"/>
              </a:spcBef>
              <a:spcAft>
                <a:spcPts val="0"/>
              </a:spcAft>
              <a:buSzPts val="1100"/>
              <a:buNone/>
            </a:pPr>
            <a:endParaRPr b="0" i="0" u="none" strike="noStrike" dirty="0">
              <a:solidFill>
                <a:srgbClr val="000000"/>
              </a:solidFill>
            </a:endParaRPr>
          </a:p>
          <a:p>
            <a:pPr marL="0" lvl="0" indent="0" algn="l" rtl="0">
              <a:lnSpc>
                <a:spcPct val="100000"/>
              </a:lnSpc>
              <a:spcBef>
                <a:spcPts val="0"/>
              </a:spcBef>
              <a:spcAft>
                <a:spcPts val="0"/>
              </a:spcAft>
              <a:buSzPts val="1100"/>
              <a:buNone/>
            </a:pPr>
            <a:r>
              <a:rPr lang="en-US" b="0" i="0" u="none" strike="noStrike" dirty="0">
                <a:solidFill>
                  <a:srgbClr val="000000"/>
                </a:solidFill>
              </a:rPr>
              <a:t>Remind them to:</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Observe their thoughts and emotions - Recognize reactions without judgment.</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Focus on the present moment - Be fully engaged with students and tasks.</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Practice body awareness - Notice posture, energy levels, and stress signals.</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Engage in mindful communication - Listen actively and respond with intention.</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We will also introduce Competency 6.3 - Models compassion, emphasizing how mindfulness supports empathy, patience, and thoughtful responses in the learning environment.</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dirty="0"/>
              <a:t>Competency 1.7 - </a:t>
            </a:r>
            <a:r>
              <a:rPr lang="en-US" sz="1800" dirty="0">
                <a:latin typeface="Arial"/>
                <a:ea typeface="Arial"/>
                <a:cs typeface="Arial"/>
                <a:sym typeface="Arial"/>
              </a:rPr>
              <a:t>. Complieswithstatelicensingrequirementsandcompanypolicieswithregard to safety (health, cleaning, sanitation). </a:t>
            </a:r>
            <a:endParaRPr sz="3200" dirty="0"/>
          </a:p>
          <a:p>
            <a:pPr marL="0" lvl="0" indent="0" algn="l" rtl="0">
              <a:lnSpc>
                <a:spcPct val="100000"/>
              </a:lnSpc>
              <a:spcBef>
                <a:spcPts val="0"/>
              </a:spcBef>
              <a:spcAft>
                <a:spcPts val="0"/>
              </a:spcAft>
              <a:buSzPts val="1100"/>
              <a:buNone/>
            </a:pPr>
            <a:endParaRPr sz="1800" dirty="0">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800" dirty="0">
                <a:latin typeface="Arial"/>
                <a:ea typeface="Arial"/>
                <a:cs typeface="Arial"/>
                <a:sym typeface="Arial"/>
              </a:rPr>
              <a:t>Competency 2.3 - Reads, understands, and follows state early learning guidelines, guidance from Head Start, public pre-k, and elementary education, and privately- owned childcare. </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Competency 6.4 – Maintains effective communication in a professional manner with peers, supervisors, parents, and community.</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This is the summary of this session. It may be helpful to use these questions to model professional growth for your apprentice.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Our agenda for today is to talk about encouraging growth; reflecting on practice; and our session wrap up.</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Each month we've been asking how you feel.  Today we'd like for you to identify in the chat how you are feeling about your apprentices' skills up at this point. You may provide a sentence of explanation if you so desire.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This slide introduces the theme of this </a:t>
            </a:r>
            <a:r>
              <a:rPr lang="en-US" dirty="0" err="1"/>
              <a:t>CoP.</a:t>
            </a:r>
            <a:r>
              <a:rPr lang="en-US" dirty="0"/>
              <a:t> </a:t>
            </a:r>
            <a:r>
              <a:rPr lang="en-US" b="0" i="0" dirty="0">
                <a:solidFill>
                  <a:srgbClr val="000000"/>
                </a:solidFill>
                <a:latin typeface="Quattrocento Sans"/>
                <a:ea typeface="Quattrocento Sans"/>
                <a:cs typeface="Quattrocento Sans"/>
                <a:sym typeface="Quattrocento Sans"/>
              </a:rPr>
              <a:t>Professional growth is important for an apprentice because it allows them to acquire valuable skills and knowledge within their chosen field, enhancing their career prospects by making them more competitive in the job market, increasing their earning potential, and building a strong foundation for future advancement within their company or industry; this is often facilitated through mentorship and on-the-job training provided during the apprenticeship program.</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A. We will direct participants to the monthly competency tracker and explain competency 6.1 - Takes advantage of available opportunities for professional development and continuous learning.</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B. As mentors, our role is to guide and support our apprentices in becoming skilled and knowledgeable early childhood educators. One part of their journey is completing essential training and education. </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One way for apprentices to build a strong foundation is by taking courses at an accredited college or university. These programs provide structured learning and credentials that will serve them throughout their careers. As mentors, we can help by guiding them toward the right institutions and supporting them through the coursework. Relationships built with experts in colleges or universities can help apprentices network within the field. </a:t>
            </a:r>
            <a:endParaRPr dirty="0"/>
          </a:p>
          <a:p>
            <a:pPr marL="0" lvl="0" indent="0" algn="l" rtl="0">
              <a:lnSpc>
                <a:spcPct val="100000"/>
              </a:lnSpc>
              <a:spcBef>
                <a:spcPts val="0"/>
              </a:spcBef>
              <a:spcAft>
                <a:spcPts val="0"/>
              </a:spcAft>
              <a:buSzPts val="1100"/>
              <a:buNone/>
            </a:pPr>
            <a:endParaRPr b="0" i="0" u="none" strike="noStrik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r>
              <a:rPr lang="en-US" b="0" i="0" u="none" strike="noStrike" dirty="0">
                <a:solidFill>
                  <a:srgbClr val="000000"/>
                </a:solidFill>
              </a:rPr>
              <a:t>Continuing education can take many forms, and we want to emphasize the incredible support available through the ECE RAP higher education partners. These institutions provide pathways for apprentices to advance their knowledge and skills. ECE RAP higher ed partners play a vital role in helping apprentices grow in their careers, ensuring they have access to quality education that aligns with the needs of the early childhood education field. </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C. Apprentices must complete a set number of clock hours in child development or early childhood education training. This hands-on experience is essential for building practical skills. We can support them by helping track their progress, recommending quality training programs, and providing opportunities to apply what they learn in real classroom settings.</a:t>
            </a:r>
            <a:endParaRPr dirty="0"/>
          </a:p>
          <a:p>
            <a:pPr marL="0" lvl="0" indent="0" algn="l" rtl="0">
              <a:lnSpc>
                <a:spcPct val="100000"/>
              </a:lnSpc>
              <a:spcBef>
                <a:spcPts val="0"/>
              </a:spcBef>
              <a:spcAft>
                <a:spcPts val="0"/>
              </a:spcAft>
              <a:buSzPts val="1100"/>
              <a:buNone/>
            </a:pPr>
            <a:endParaRPr b="0" i="0" u="none" strike="noStrik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Remind them of timesheet</a:t>
            </a:r>
            <a:endParaRPr dirty="0"/>
          </a:p>
          <a:p>
            <a:pPr marL="0" lvl="0" indent="0" algn="l" rtl="0">
              <a:lnSpc>
                <a:spcPct val="100000"/>
              </a:lnSpc>
              <a:spcBef>
                <a:spcPts val="0"/>
              </a:spcBef>
              <a:spcAft>
                <a:spcPts val="0"/>
              </a:spcAft>
              <a:buSzPts val="1100"/>
              <a:buNone/>
            </a:pPr>
            <a:endParaRPr b="0" i="0" u="none" strike="noStrik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These clock hours contribute to CDA requirements:</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120 hours of formal education/training in early childhood education (ECE) or child development.</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Training must cover the eight CDA competency standards, which include:</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Safe and Healthy Learning Environment</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Physical and Intellectual Development</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Social and Emotional Development</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Relationships with Families</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Program Management</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Professionalism</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Observing and Recording Behavior</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Principles of Child Development and Learning</a:t>
            </a:r>
            <a:endParaRPr dirty="0"/>
          </a:p>
          <a:p>
            <a:pPr marL="742950" lvl="1" indent="-215900" algn="l" rtl="0">
              <a:lnSpc>
                <a:spcPct val="100000"/>
              </a:lnSpc>
              <a:spcBef>
                <a:spcPts val="0"/>
              </a:spcBef>
              <a:spcAft>
                <a:spcPts val="0"/>
              </a:spcAft>
              <a:buSzPts val="1100"/>
              <a:buFont typeface="Arial"/>
              <a:buNone/>
            </a:pPr>
            <a:endParaRPr b="0" i="0" u="none" strike="noStrike" dirty="0">
              <a:solidFill>
                <a:srgbClr val="000000"/>
              </a:solidFill>
            </a:endParaRPr>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480 hours of professional work experience with children in the relevant CDA setting (Infant/Toddler, Preschool, Family Child Care, or Home Visitor) within the last 3 years.</a:t>
            </a:r>
            <a:endParaRPr dirty="0"/>
          </a:p>
          <a:p>
            <a:pPr marL="457200" lvl="0" indent="-228600" algn="l" rtl="0">
              <a:lnSpc>
                <a:spcPct val="100000"/>
              </a:lnSpc>
              <a:spcBef>
                <a:spcPts val="0"/>
              </a:spcBef>
              <a:spcAft>
                <a:spcPts val="0"/>
              </a:spcAft>
              <a:buSzPts val="1100"/>
              <a:buFont typeface="Arial"/>
              <a:buNone/>
            </a:pPr>
            <a:endParaRPr b="0" i="0" u="none" strike="noStrike" dirty="0">
              <a:solidFill>
                <a:srgbClr val="000000"/>
              </a:solidFill>
            </a:endParaRPr>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Professional Portfolio including:</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Reflective Statements of Competence</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Family Questionnaires</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Resource Collection (artifacts like lesson plans, parent communication samples, etc.)</a:t>
            </a:r>
            <a:endParaRPr dirty="0"/>
          </a:p>
          <a:p>
            <a:pPr marL="742950" lvl="1" indent="-215900" algn="l" rtl="0">
              <a:lnSpc>
                <a:spcPct val="100000"/>
              </a:lnSpc>
              <a:spcBef>
                <a:spcPts val="0"/>
              </a:spcBef>
              <a:spcAft>
                <a:spcPts val="0"/>
              </a:spcAft>
              <a:buSzPts val="1100"/>
              <a:buFont typeface="Arial"/>
              <a:buNone/>
            </a:pPr>
            <a:endParaRPr b="0" i="0" u="none" strike="noStrike" dirty="0">
              <a:solidFill>
                <a:srgbClr val="000000"/>
              </a:solidFill>
            </a:endParaRPr>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A CDA Professional Development Specialist will conduct an observation of the candidate working with children.</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Take and pass the CDA Exam (computer-based, 65 multiple-choice questions).</a:t>
            </a:r>
            <a:endParaRPr dirty="0"/>
          </a:p>
          <a:p>
            <a:pPr marL="457200" lvl="0" indent="-228600" algn="l" rtl="0">
              <a:lnSpc>
                <a:spcPct val="100000"/>
              </a:lnSpc>
              <a:spcBef>
                <a:spcPts val="0"/>
              </a:spcBef>
              <a:spcAft>
                <a:spcPts val="0"/>
              </a:spcAft>
              <a:buSzPts val="1100"/>
              <a:buFont typeface="Arial"/>
              <a:buNone/>
            </a:pPr>
            <a:endParaRPr b="0" i="0" u="none" strike="noStrike" dirty="0">
              <a:solidFill>
                <a:srgbClr val="000000"/>
              </a:solidFill>
            </a:endParaRPr>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The CDA must be renewed every three years.</a:t>
            </a:r>
            <a:endParaRPr dirty="0"/>
          </a:p>
          <a:p>
            <a:pPr marL="457200" lvl="0" indent="-298450" algn="l" rtl="0">
              <a:lnSpc>
                <a:spcPct val="100000"/>
              </a:lnSpc>
              <a:spcBef>
                <a:spcPts val="0"/>
              </a:spcBef>
              <a:spcAft>
                <a:spcPts val="0"/>
              </a:spcAft>
              <a:buSzPts val="1100"/>
              <a:buFont typeface="Arial"/>
              <a:buChar char="•"/>
            </a:pPr>
            <a:r>
              <a:rPr lang="en-US" b="0" i="0" u="none" strike="noStrike" dirty="0">
                <a:solidFill>
                  <a:srgbClr val="000000"/>
                </a:solidFill>
              </a:rPr>
              <a:t>Renewal requires:</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45 hours of additional professional development training.</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A letter of recommendation.</a:t>
            </a:r>
            <a:endParaRPr dirty="0"/>
          </a:p>
          <a:p>
            <a:pPr marL="742950" lvl="1" indent="-285750" algn="l" rtl="0">
              <a:lnSpc>
                <a:spcPct val="100000"/>
              </a:lnSpc>
              <a:spcBef>
                <a:spcPts val="0"/>
              </a:spcBef>
              <a:spcAft>
                <a:spcPts val="0"/>
              </a:spcAft>
              <a:buSzPts val="1100"/>
              <a:buFont typeface="Arial"/>
              <a:buChar char="•"/>
            </a:pPr>
            <a:r>
              <a:rPr lang="en-US" b="0" i="0" u="none" strike="noStrike" dirty="0">
                <a:solidFill>
                  <a:srgbClr val="000000"/>
                </a:solidFill>
              </a:rPr>
              <a:t>Current CPR/First Aid certification.</a:t>
            </a:r>
            <a:endParaRPr dirty="0"/>
          </a:p>
          <a:p>
            <a:pPr marL="0" lvl="0" indent="0" algn="l" rtl="0">
              <a:lnSpc>
                <a:spcPct val="100000"/>
              </a:lnSpc>
              <a:spcBef>
                <a:spcPts val="0"/>
              </a:spcBef>
              <a:spcAft>
                <a:spcPts val="0"/>
              </a:spcAft>
              <a:buSzPts val="1100"/>
              <a:buNone/>
            </a:pPr>
            <a:endParaRPr b="0" i="0" u="none" strike="noStrik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endParaRPr b="0" i="0" u="none" strike="noStrik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D. Learning doesn’t stop after initial training. Encouraging apprentices to earn continuing education credits, or CEUs, ensures they stay up-to-date with best practices and new developments in the field. Suggesting workshops, webinars, and professional conferences can help them grow and thrive. Segue to next slide.</a:t>
            </a:r>
            <a:endParaRPr dirty="0"/>
          </a:p>
          <a:p>
            <a:pPr marL="0" lvl="0" indent="0" algn="l" rtl="0">
              <a:lnSpc>
                <a:spcPct val="100000"/>
              </a:lnSpc>
              <a:spcBef>
                <a:spcPts val="0"/>
              </a:spcBef>
              <a:spcAft>
                <a:spcPts val="0"/>
              </a:spcAft>
              <a:buSzPts val="1100"/>
              <a:buNone/>
            </a:pPr>
            <a:endParaRPr b="0" i="0" u="none" strike="noStrik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b="0" i="0" u="none" strike="noStrike" dirty="0">
                <a:solidFill>
                  <a:srgbClr val="000000"/>
                </a:solidFill>
              </a:rPr>
              <a:t>Continuing education is an essential part of professional growth, and it doesn't always mean sitting in a college classroom. There are many ways your apprentices can further their knowledge and skills.</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For example, they can attend a local or state conference to learn from experts and network with others in the field. Workshops and training sessions are also great opportunities to gain practical skills that they can apply immediately.</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If they’re looking for a more structured educational path, they might consider pursuing an associate degree from Ivy Tech Community College or even a bachelor’s degree from a four-year college or university.</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As mentors, it’s important to encourage apprentices to explore the best continuing education path for their goals. Every step they take toward learning and development strengthens their ability to succeed in the field!</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Here are several great examples:</a:t>
            </a:r>
            <a:endParaRPr dirty="0"/>
          </a:p>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First,</a:t>
            </a:r>
            <a:endParaRPr dirty="0"/>
          </a:p>
          <a:p>
            <a:pPr marL="457200" marR="0" lvl="0" indent="-298450" algn="l" rtl="0">
              <a:lnSpc>
                <a:spcPct val="100000"/>
              </a:lnSpc>
              <a:spcBef>
                <a:spcPts val="0"/>
              </a:spcBef>
              <a:spcAft>
                <a:spcPts val="0"/>
              </a:spcAft>
              <a:buClr>
                <a:srgbClr val="000000"/>
              </a:buClr>
              <a:buSzPts val="1100"/>
              <a:buFont typeface="Arial"/>
              <a:buChar char="●"/>
            </a:pPr>
            <a:r>
              <a:rPr lang="en-US" b="0" i="0" u="none" strike="noStrike" dirty="0">
                <a:solidFill>
                  <a:srgbClr val="000000"/>
                </a:solidFill>
                <a:latin typeface="Arial"/>
                <a:ea typeface="Arial"/>
                <a:cs typeface="Arial"/>
                <a:sym typeface="Arial"/>
              </a:rPr>
              <a:t>show INAEYC Conference website (</a:t>
            </a:r>
            <a:r>
              <a:rPr lang="en-US" b="0" i="0" u="sng" strike="noStrike" dirty="0">
                <a:solidFill>
                  <a:srgbClr val="000000"/>
                </a:solidFill>
                <a:hlinkClick r:id="rId3">
                  <a:extLst>
                    <a:ext uri="{A12FA001-AC4F-418D-AE19-62706E023703}">
                      <ahyp:hlinkClr xmlns:ahyp="http://schemas.microsoft.com/office/drawing/2018/hyperlinkcolor" val="tx"/>
                    </a:ext>
                  </a:extLst>
                </a:hlinkClick>
              </a:rPr>
              <a:t>inaeyc.org</a:t>
            </a:r>
            <a:r>
              <a:rPr lang="en-US" b="0" i="0" u="none" strike="noStrike" dirty="0">
                <a:solidFill>
                  <a:srgbClr val="000000"/>
                </a:solidFill>
                <a:latin typeface="Arial"/>
                <a:ea typeface="Arial"/>
                <a:cs typeface="Arial"/>
                <a:sym typeface="Arial"/>
              </a:rPr>
              <a:t>). T</a:t>
            </a:r>
            <a:r>
              <a:rPr lang="en-US" b="0" i="0" u="none" strike="noStrike" dirty="0">
                <a:solidFill>
                  <a:srgbClr val="000000"/>
                </a:solidFill>
              </a:rPr>
              <a:t>he upcoming Indiana Early Childhood Conference is scheduled for Friday and Saturday, at the Indiana Convention Center in Indianapolis. </a:t>
            </a:r>
            <a:endParaRPr dirty="0"/>
          </a:p>
          <a:p>
            <a:pPr marL="457200" lvl="0" indent="-298450" algn="l" rtl="0">
              <a:lnSpc>
                <a:spcPct val="100000"/>
              </a:lnSpc>
              <a:spcBef>
                <a:spcPts val="0"/>
              </a:spcBef>
              <a:spcAft>
                <a:spcPts val="0"/>
              </a:spcAft>
              <a:buSzPts val="1100"/>
              <a:buChar char="●"/>
            </a:pPr>
            <a:r>
              <a:rPr lang="en-US" b="0" i="0" u="none" strike="noStrike" dirty="0">
                <a:solidFill>
                  <a:srgbClr val="000000"/>
                </a:solidFill>
              </a:rPr>
              <a:t>This annual event brings together early childhood educators, administrators, and advocates to engage in professional development and networking opportunities. </a:t>
            </a:r>
            <a:endParaRPr dirty="0"/>
          </a:p>
          <a:p>
            <a:pPr marL="228600" lvl="0" indent="-158750" algn="l" rtl="0">
              <a:lnSpc>
                <a:spcPct val="100000"/>
              </a:lnSpc>
              <a:spcBef>
                <a:spcPts val="0"/>
              </a:spcBef>
              <a:spcAft>
                <a:spcPts val="0"/>
              </a:spcAft>
              <a:buSzPts val="1100"/>
              <a:buNone/>
            </a:pPr>
            <a:endParaRPr b="0" i="0" u="none" strike="noStrik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r>
              <a:rPr lang="en-US" dirty="0"/>
              <a:t>Second, </a:t>
            </a:r>
            <a:endParaRPr dirty="0"/>
          </a:p>
          <a:p>
            <a:pPr marL="0" lvl="0" indent="0" algn="l" rtl="0">
              <a:lnSpc>
                <a:spcPct val="100000"/>
              </a:lnSpc>
              <a:spcBef>
                <a:spcPts val="0"/>
              </a:spcBef>
              <a:spcAft>
                <a:spcPts val="0"/>
              </a:spcAft>
              <a:buSzPts val="1100"/>
              <a:buNone/>
            </a:pPr>
            <a:r>
              <a:rPr lang="en-US" dirty="0"/>
              <a:t>show IDOE Learning Lab website (</a:t>
            </a:r>
            <a:r>
              <a:rPr lang="en-US" dirty="0" err="1"/>
              <a:t>inlearninglab.com</a:t>
            </a:r>
            <a:r>
              <a:rPr lang="en-US" dirty="0"/>
              <a:t>/resources)</a:t>
            </a:r>
            <a:endParaRPr dirty="0"/>
          </a:p>
          <a:p>
            <a:pPr marL="0" lvl="0" indent="0" algn="l" rtl="0">
              <a:lnSpc>
                <a:spcPct val="100000"/>
              </a:lnSpc>
              <a:spcBef>
                <a:spcPts val="0"/>
              </a:spcBef>
              <a:spcAft>
                <a:spcPts val="0"/>
              </a:spcAft>
              <a:buSzPts val="1100"/>
              <a:buNone/>
            </a:pPr>
            <a:endParaRPr b="0" i="0" u="none" strike="noStrike" dirty="0">
              <a:solidFill>
                <a:srgbClr val="000000"/>
              </a:solidFill>
            </a:endParaRPr>
          </a:p>
          <a:p>
            <a:pPr marL="0" lvl="0" indent="0" algn="l" rtl="0">
              <a:lnSpc>
                <a:spcPct val="100000"/>
              </a:lnSpc>
              <a:spcBef>
                <a:spcPts val="0"/>
              </a:spcBef>
              <a:spcAft>
                <a:spcPts val="0"/>
              </a:spcAft>
              <a:buSzPts val="1100"/>
              <a:buNone/>
            </a:pPr>
            <a:r>
              <a:rPr lang="en-US" b="0" i="0" u="none" strike="noStrike" dirty="0">
                <a:solidFill>
                  <a:srgbClr val="000000"/>
                </a:solidFill>
              </a:rPr>
              <a:t>The Indiana Department of Education (IDOE) Learning Lab is an online professional development platform designed to support Indiana educators with free resources, training, and collaboration opportunities. It provides access to on-demand courses, live webinars, instructional materials, and a community space for educators to connect and share best practices. </a:t>
            </a:r>
            <a:endParaRPr dirty="0"/>
          </a:p>
          <a:p>
            <a:pPr marL="0" lvl="0" indent="0" algn="l" rtl="0">
              <a:lnSpc>
                <a:spcPct val="100000"/>
              </a:lnSpc>
              <a:spcBef>
                <a:spcPts val="0"/>
              </a:spcBef>
              <a:spcAft>
                <a:spcPts val="0"/>
              </a:spcAft>
              <a:buSzPts val="1100"/>
              <a:buNone/>
            </a:pPr>
            <a:r>
              <a:rPr lang="en-US" b="0" i="0" u="none" strike="noStrike" dirty="0">
                <a:solidFill>
                  <a:srgbClr val="000000"/>
                </a:solidFill>
              </a:rPr>
              <a:t>On-Demand Professional Development - Educators can access courses on various topics, including STEM, literacy, social-emotional learning, and more.</a:t>
            </a:r>
            <a:endParaRPr dirty="0"/>
          </a:p>
          <a:p>
            <a:pPr marL="0" lvl="0" indent="0" algn="l" rtl="0">
              <a:lnSpc>
                <a:spcPct val="100000"/>
              </a:lnSpc>
              <a:spcBef>
                <a:spcPts val="0"/>
              </a:spcBef>
              <a:spcAft>
                <a:spcPts val="0"/>
              </a:spcAft>
              <a:buSzPts val="1100"/>
              <a:buNone/>
            </a:pPr>
            <a:r>
              <a:rPr lang="en-US" b="0" i="0" u="none" strike="noStrike" dirty="0">
                <a:solidFill>
                  <a:srgbClr val="000000"/>
                </a:solidFill>
              </a:rPr>
              <a:t>Live Webinars &amp; Virtual Events - IDOE regularly hosts live training sessions to help educators stay updated on new strategies, policies, and tools</a:t>
            </a:r>
            <a:endParaRPr dirty="0"/>
          </a:p>
          <a:p>
            <a:pPr marL="0" lvl="0" indent="0" algn="l" rtl="0">
              <a:lnSpc>
                <a:spcPct val="100000"/>
              </a:lnSpc>
              <a:spcBef>
                <a:spcPts val="0"/>
              </a:spcBef>
              <a:spcAft>
                <a:spcPts val="0"/>
              </a:spcAft>
              <a:buSzPts val="1100"/>
              <a:buNone/>
            </a:pPr>
            <a:r>
              <a:rPr lang="en-US" b="0" i="0" u="none" strike="noStrike" dirty="0">
                <a:solidFill>
                  <a:srgbClr val="000000"/>
                </a:solidFill>
              </a:rPr>
              <a:t>Resource Library - A collection of lesson plans, templates, and instructional strategies aligned with Indiana academic standards.</a:t>
            </a:r>
            <a:endParaRPr dirty="0"/>
          </a:p>
          <a:p>
            <a:pPr marL="0" lvl="0" indent="0" algn="l" rtl="0">
              <a:lnSpc>
                <a:spcPct val="100000"/>
              </a:lnSpc>
              <a:spcBef>
                <a:spcPts val="0"/>
              </a:spcBef>
              <a:spcAft>
                <a:spcPts val="0"/>
              </a:spcAft>
              <a:buSzPts val="1100"/>
              <a:buNone/>
            </a:pPr>
            <a:r>
              <a:rPr lang="en-US" b="0" i="0" u="none" strike="noStrike" dirty="0">
                <a:solidFill>
                  <a:srgbClr val="000000"/>
                </a:solidFill>
              </a:rPr>
              <a:t>Collaboration &amp; Networking - Educators can connect with peers, join discussion groups, and engage in professional learning communities.</a:t>
            </a:r>
            <a:endParaRPr dirty="0"/>
          </a:p>
          <a:p>
            <a:pPr marL="0" lvl="0" indent="0" algn="l" rtl="0">
              <a:lnSpc>
                <a:spcPct val="100000"/>
              </a:lnSpc>
              <a:spcBef>
                <a:spcPts val="0"/>
              </a:spcBef>
              <a:spcAft>
                <a:spcPts val="0"/>
              </a:spcAft>
              <a:buSzPts val="1100"/>
              <a:buNone/>
            </a:pPr>
            <a:endParaRPr b="0" i="0" u="none" strike="noStrike" dirty="0">
              <a:solidFill>
                <a:srgbClr val="000000"/>
              </a:solidFill>
            </a:endParaRPr>
          </a:p>
          <a:p>
            <a:pPr marL="0" lvl="0" indent="0" algn="l" rtl="0">
              <a:lnSpc>
                <a:spcPct val="100000"/>
              </a:lnSpc>
              <a:spcBef>
                <a:spcPts val="0"/>
              </a:spcBef>
              <a:spcAft>
                <a:spcPts val="0"/>
              </a:spcAft>
              <a:buSzPts val="1100"/>
              <a:buNone/>
            </a:pPr>
            <a:r>
              <a:rPr lang="en-US" b="0" i="0" u="none" strike="noStrike" dirty="0">
                <a:solidFill>
                  <a:srgbClr val="000000"/>
                </a:solidFill>
              </a:rPr>
              <a:t>Third, many employers provide professional development opportunities for their staff. As mentors, we need to encourage apprentices to attend these PDs. There are several ways for you to make your apprentice feel welcome at these events. First, send them an invitation. If the employer sends out emails and you notice your apprentice is not on the email list, make sure your apprentice knows. Second, attend the events with your apprentice. This eliminates any social barriers and will give you an opportunity to model how to apply knowledge from these events. </a:t>
            </a:r>
            <a:endParaRPr dirty="0"/>
          </a:p>
          <a:p>
            <a:pPr marL="0" lvl="0" indent="0" algn="l" rtl="0">
              <a:lnSpc>
                <a:spcPct val="100000"/>
              </a:lnSpc>
              <a:spcBef>
                <a:spcPts val="0"/>
              </a:spcBef>
              <a:spcAft>
                <a:spcPts val="0"/>
              </a:spcAft>
              <a:buSzPts val="1100"/>
              <a:buNone/>
            </a:pPr>
            <a:endParaRPr b="0"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These points listed above were shared in greater detailed in a previous </a:t>
            </a:r>
            <a:r>
              <a:rPr lang="en-US" dirty="0" err="1"/>
              <a:t>CoP.</a:t>
            </a:r>
            <a:r>
              <a:rPr lang="en-US" dirty="0"/>
              <a:t> (Add benefits of working with a mentor)</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We will direct participants to the monthly competency tracker and explain competency 6.2 - Openly receives critique and feedback from mentor and supervisors and improves practice under guidance of mentor.</a:t>
            </a:r>
            <a:endParaRPr dirty="0"/>
          </a:p>
          <a:p>
            <a:pPr marL="0" lvl="0" indent="0" algn="l" rtl="0">
              <a:lnSpc>
                <a:spcPct val="100000"/>
              </a:lnSpc>
              <a:spcBef>
                <a:spcPts val="0"/>
              </a:spcBef>
              <a:spcAft>
                <a:spcPts val="0"/>
              </a:spcAft>
              <a:buSzPts val="1100"/>
              <a:buNone/>
            </a:pPr>
            <a:r>
              <a:rPr lang="en-US" dirty="0"/>
              <a:t>share the competency tracker</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This competency is crucial because growth comes from being open to feedback and making intentional improvements. As mentors, our role is to provide constructive feedback and create a space where apprentices feel supported in refining their skills. Encourage them to see feedback as an opportunity, not a setback.</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100"/>
              <a:t>The Apprentice should be encouraged to ask questions, and the Mentor should encourage questions.</a:t>
            </a:r>
            <a:endParaRPr/>
          </a:p>
          <a:p>
            <a:pPr marL="457200" lvl="0" indent="-298450" algn="l" rtl="0">
              <a:lnSpc>
                <a:spcPct val="100000"/>
              </a:lnSpc>
              <a:spcBef>
                <a:spcPts val="0"/>
              </a:spcBef>
              <a:spcAft>
                <a:spcPts val="0"/>
              </a:spcAft>
              <a:buSzPts val="1100"/>
              <a:buChar char="●"/>
            </a:pPr>
            <a:r>
              <a:rPr lang="en-US" sz="1100"/>
              <a:t>This is a prime opportunity for the Apprentice to practice developing professional skills.</a:t>
            </a:r>
            <a:endParaRPr/>
          </a:p>
          <a:p>
            <a:pPr marL="457200" marR="0" lvl="0" indent="-298450" algn="l" rtl="0">
              <a:lnSpc>
                <a:spcPct val="100000"/>
              </a:lnSpc>
              <a:spcBef>
                <a:spcPts val="0"/>
              </a:spcBef>
              <a:spcAft>
                <a:spcPts val="0"/>
              </a:spcAft>
              <a:buClr>
                <a:srgbClr val="000000"/>
              </a:buClr>
              <a:buSzPts val="1100"/>
              <a:buFont typeface="Arial"/>
              <a:buChar char="●"/>
            </a:pPr>
            <a:r>
              <a:rPr lang="en-US" sz="1100"/>
              <a:t>The Mentor is a guide not necessarily providing new content to be learned.</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Focus on competency 6.2 – Openly receives critique and feedback from mentor and supervisors and improves practice under guidance of mentor.</a:t>
            </a:r>
            <a:endParaRPr dirty="0"/>
          </a:p>
          <a:p>
            <a:pPr marL="0" lvl="0" indent="0" algn="l" rtl="0">
              <a:lnSpc>
                <a:spcPct val="100000"/>
              </a:lnSpc>
              <a:spcBef>
                <a:spcPts val="0"/>
              </a:spcBef>
              <a:spcAft>
                <a:spcPts val="0"/>
              </a:spcAft>
              <a:buSzPts val="1100"/>
              <a:buNone/>
            </a:pPr>
            <a:r>
              <a:rPr lang="en-US" dirty="0"/>
              <a:t>Part of the role of the mentor is to help their apprentice to become a reflective practitioner. A reflective practitioner is someone who regularly reviews their work and processes to identify areas for improvement. They are open to learning from their experiences and the experiences of others.  </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3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3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8" name="Google Shape;48;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 name="Google Shape;17;p25"/>
          <p:cNvSpPr>
            <a:spLocks noGrp="1"/>
          </p:cNvSpPr>
          <p:nvPr>
            <p:ph type="pic" idx="2"/>
          </p:nvPr>
        </p:nvSpPr>
        <p:spPr>
          <a:xfrm>
            <a:off x="5292475" y="1058325"/>
            <a:ext cx="3117000" cy="3719700"/>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2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0" name="Google Shape;20;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2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2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 name="Google Shape;31;p2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3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5" name="Google Shape;35;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3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3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3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3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1" name="Google Shape;41;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3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4" name="Google Shape;44;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
        <p:cNvGrpSpPr/>
        <p:nvPr/>
      </p:nvGrpSpPr>
      <p:grpSpPr>
        <a:xfrm>
          <a:off x="0" y="0"/>
          <a:ext cx="0" cy="0"/>
          <a:chOff x="0" y="0"/>
          <a:chExt cx="0" cy="0"/>
        </a:xfrm>
      </p:grpSpPr>
      <p:sp>
        <p:nvSpPr>
          <p:cNvPr id="55" name="Google Shape;55;p1"/>
          <p:cNvSpPr txBox="1">
            <a:spLocks noGrp="1"/>
          </p:cNvSpPr>
          <p:nvPr>
            <p:ph type="ctrTitle"/>
          </p:nvPr>
        </p:nvSpPr>
        <p:spPr>
          <a:xfrm>
            <a:off x="71675" y="2160300"/>
            <a:ext cx="5963400" cy="10260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a:t>Community of Practice</a:t>
            </a:r>
            <a:br>
              <a:rPr lang="en-US" sz="3600"/>
            </a:br>
            <a:r>
              <a:rPr lang="en-US" sz="3600"/>
              <a:t>for Mentor Teachers</a:t>
            </a:r>
            <a:endParaRPr sz="3200">
              <a:solidFill>
                <a:srgbClr val="151E49"/>
              </a:solidFill>
            </a:endParaRPr>
          </a:p>
        </p:txBody>
      </p:sp>
      <p:sp>
        <p:nvSpPr>
          <p:cNvPr id="56" name="Google Shape;56;p1"/>
          <p:cNvSpPr txBox="1">
            <a:spLocks noGrp="1"/>
          </p:cNvSpPr>
          <p:nvPr>
            <p:ph type="subTitle" idx="1"/>
          </p:nvPr>
        </p:nvSpPr>
        <p:spPr>
          <a:xfrm>
            <a:off x="71675" y="3186301"/>
            <a:ext cx="5720400" cy="713100"/>
          </a:xfrm>
          <a:prstGeom prst="rect">
            <a:avLst/>
          </a:prstGeom>
          <a:solidFill>
            <a:srgbClr val="FFFFFF">
              <a:alpha val="70588"/>
            </a:srgbClr>
          </a:solidFill>
          <a:ln>
            <a:noFill/>
          </a:ln>
        </p:spPr>
        <p:txBody>
          <a:bodyPr spcFirstLastPara="1" wrap="square" lIns="91425" tIns="91425" rIns="91425" bIns="91425" anchor="ctr" anchorCtr="0">
            <a:normAutofit/>
          </a:bodyPr>
          <a:lstStyle/>
          <a:p>
            <a:pPr marL="0" lvl="0" indent="0" algn="l" rtl="0">
              <a:lnSpc>
                <a:spcPct val="100000"/>
              </a:lnSpc>
              <a:spcBef>
                <a:spcPts val="0"/>
              </a:spcBef>
              <a:spcAft>
                <a:spcPts val="0"/>
              </a:spcAft>
              <a:buSzPts val="2800"/>
              <a:buNone/>
            </a:pPr>
            <a:r>
              <a:rPr lang="en-US" sz="1900">
                <a:solidFill>
                  <a:srgbClr val="434A6D"/>
                </a:solidFill>
                <a:latin typeface="Arial"/>
                <a:ea typeface="Arial"/>
                <a:cs typeface="Arial"/>
                <a:sym typeface="Arial"/>
              </a:rPr>
              <a:t>Session 6: Encouraging Growth</a:t>
            </a:r>
            <a:endParaRPr/>
          </a:p>
        </p:txBody>
      </p:sp>
      <p:sp>
        <p:nvSpPr>
          <p:cNvPr id="4" name="Rectangle 3">
            <a:extLst>
              <a:ext uri="{FF2B5EF4-FFF2-40B4-BE49-F238E27FC236}">
                <a16:creationId xmlns:a16="http://schemas.microsoft.com/office/drawing/2014/main" id="{D7DC02A6-13A2-053F-7B5A-75B102A05E55}"/>
              </a:ext>
            </a:extLst>
          </p:cNvPr>
          <p:cNvSpPr/>
          <p:nvPr/>
        </p:nvSpPr>
        <p:spPr>
          <a:xfrm>
            <a:off x="71675" y="4425244"/>
            <a:ext cx="2784414" cy="49671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122" name="Google Shape;122;p10"/>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0"/>
          <p:cNvSpPr txBox="1">
            <a:spLocks noGrp="1"/>
          </p:cNvSpPr>
          <p:nvPr>
            <p:ph type="title"/>
          </p:nvPr>
        </p:nvSpPr>
        <p:spPr>
          <a:xfrm>
            <a:off x="286981" y="450350"/>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 Becoming a Reflective Practitioner Can Look like . . . </a:t>
            </a:r>
            <a:endParaRPr>
              <a:solidFill>
                <a:srgbClr val="151E49"/>
              </a:solidFill>
              <a:latin typeface="Bebas Neue"/>
              <a:ea typeface="Bebas Neue"/>
              <a:cs typeface="Bebas Neue"/>
              <a:sym typeface="Bebas Neue"/>
            </a:endParaRPr>
          </a:p>
        </p:txBody>
      </p:sp>
      <p:sp>
        <p:nvSpPr>
          <p:cNvPr id="124" name="Google Shape;124;p10"/>
          <p:cNvSpPr txBox="1">
            <a:spLocks noGrp="1"/>
          </p:cNvSpPr>
          <p:nvPr>
            <p:ph type="body" idx="1"/>
          </p:nvPr>
        </p:nvSpPr>
        <p:spPr>
          <a:xfrm>
            <a:off x="3653281" y="1112750"/>
            <a:ext cx="5154300" cy="3416400"/>
          </a:xfrm>
          <a:prstGeom prst="rect">
            <a:avLst/>
          </a:prstGeom>
          <a:noFill/>
          <a:ln>
            <a:noFill/>
          </a:ln>
        </p:spPr>
        <p:txBody>
          <a:bodyPr spcFirstLastPara="1" wrap="square" lIns="91425" tIns="91425" rIns="91425" bIns="91425" anchor="t" anchorCtr="0">
            <a:normAutofit fontScale="85000" lnSpcReduction="20000"/>
          </a:bodyPr>
          <a:lstStyle/>
          <a:p>
            <a:pPr marL="285750" lvl="0" indent="-285750" algn="l" rtl="0">
              <a:lnSpc>
                <a:spcPct val="115000"/>
              </a:lnSpc>
              <a:spcBef>
                <a:spcPts val="0"/>
              </a:spcBef>
              <a:spcAft>
                <a:spcPts val="0"/>
              </a:spcAft>
              <a:buSzPct val="105882"/>
              <a:buFont typeface="Arial"/>
              <a:buChar char="•"/>
            </a:pPr>
            <a:r>
              <a:rPr lang="en-US" sz="2000">
                <a:solidFill>
                  <a:schemeClr val="dk1"/>
                </a:solidFill>
              </a:rPr>
              <a:t>Apprentice self-reflection form.</a:t>
            </a:r>
            <a:endParaRPr/>
          </a:p>
          <a:p>
            <a:pPr marL="0" lvl="0" indent="0" algn="l" rtl="0">
              <a:lnSpc>
                <a:spcPct val="115000"/>
              </a:lnSpc>
              <a:spcBef>
                <a:spcPts val="0"/>
              </a:spcBef>
              <a:spcAft>
                <a:spcPts val="0"/>
              </a:spcAft>
              <a:buSzPct val="105882"/>
              <a:buNone/>
            </a:pPr>
            <a:endParaRPr sz="2000">
              <a:solidFill>
                <a:schemeClr val="dk1"/>
              </a:solidFill>
            </a:endParaRPr>
          </a:p>
          <a:p>
            <a:pPr marL="285750" lvl="0" indent="-285750" algn="l" rtl="0">
              <a:lnSpc>
                <a:spcPct val="115000"/>
              </a:lnSpc>
              <a:spcBef>
                <a:spcPts val="0"/>
              </a:spcBef>
              <a:spcAft>
                <a:spcPts val="0"/>
              </a:spcAft>
              <a:buSzPct val="105882"/>
              <a:buFont typeface="Arial"/>
              <a:buChar char="•"/>
            </a:pPr>
            <a:r>
              <a:rPr lang="en-US" sz="2000">
                <a:solidFill>
                  <a:schemeClr val="dk1"/>
                </a:solidFill>
              </a:rPr>
              <a:t>Reflective journaling.</a:t>
            </a:r>
            <a:endParaRPr/>
          </a:p>
          <a:p>
            <a:pPr marL="285750" lvl="0" indent="-171450" algn="l" rtl="0">
              <a:lnSpc>
                <a:spcPct val="115000"/>
              </a:lnSpc>
              <a:spcBef>
                <a:spcPts val="0"/>
              </a:spcBef>
              <a:spcAft>
                <a:spcPts val="0"/>
              </a:spcAft>
              <a:buSzPct val="105882"/>
              <a:buFont typeface="Arial"/>
              <a:buNone/>
            </a:pPr>
            <a:endParaRPr sz="2000">
              <a:solidFill>
                <a:schemeClr val="dk1"/>
              </a:solidFill>
            </a:endParaRPr>
          </a:p>
          <a:p>
            <a:pPr marL="285750" lvl="0" indent="-285750" algn="l" rtl="0">
              <a:lnSpc>
                <a:spcPct val="115000"/>
              </a:lnSpc>
              <a:spcBef>
                <a:spcPts val="0"/>
              </a:spcBef>
              <a:spcAft>
                <a:spcPts val="0"/>
              </a:spcAft>
              <a:buSzPct val="105882"/>
              <a:buFont typeface="Arial"/>
              <a:buChar char="•"/>
            </a:pPr>
            <a:r>
              <a:rPr lang="en-US" sz="2000">
                <a:solidFill>
                  <a:schemeClr val="dk1"/>
                </a:solidFill>
              </a:rPr>
              <a:t>Verbal reflection about the day’s activities with colleagues who share your learning environment.</a:t>
            </a:r>
            <a:endParaRPr sz="800">
              <a:solidFill>
                <a:schemeClr val="dk1"/>
              </a:solidFill>
            </a:endParaRPr>
          </a:p>
          <a:p>
            <a:pPr marL="285750" lvl="0" indent="-171450" algn="l" rtl="0">
              <a:lnSpc>
                <a:spcPct val="115000"/>
              </a:lnSpc>
              <a:spcBef>
                <a:spcPts val="0"/>
              </a:spcBef>
              <a:spcAft>
                <a:spcPts val="0"/>
              </a:spcAft>
              <a:buSzPct val="105882"/>
              <a:buFont typeface="Arial"/>
              <a:buNone/>
            </a:pPr>
            <a:endParaRPr sz="2000">
              <a:solidFill>
                <a:schemeClr val="dk1"/>
              </a:solidFill>
            </a:endParaRPr>
          </a:p>
          <a:p>
            <a:pPr marL="285750" lvl="0" indent="-285750" algn="l" rtl="0">
              <a:lnSpc>
                <a:spcPct val="115000"/>
              </a:lnSpc>
              <a:spcBef>
                <a:spcPts val="0"/>
              </a:spcBef>
              <a:spcAft>
                <a:spcPts val="0"/>
              </a:spcAft>
              <a:buSzPct val="105882"/>
              <a:buFont typeface="Arial"/>
              <a:buChar char="•"/>
            </a:pPr>
            <a:r>
              <a:rPr lang="en-US" sz="2000">
                <a:solidFill>
                  <a:schemeClr val="dk1"/>
                </a:solidFill>
              </a:rPr>
              <a:t>Solitary reflection about the day’s activities.</a:t>
            </a:r>
            <a:endParaRPr sz="800">
              <a:solidFill>
                <a:schemeClr val="dk1"/>
              </a:solidFill>
            </a:endParaRPr>
          </a:p>
          <a:p>
            <a:pPr marL="0" lvl="0" indent="0" algn="l" rtl="0">
              <a:lnSpc>
                <a:spcPct val="115000"/>
              </a:lnSpc>
              <a:spcBef>
                <a:spcPts val="0"/>
              </a:spcBef>
              <a:spcAft>
                <a:spcPts val="0"/>
              </a:spcAft>
              <a:buSzPct val="105882"/>
              <a:buNone/>
            </a:pPr>
            <a:endParaRPr sz="2000">
              <a:solidFill>
                <a:schemeClr val="dk1"/>
              </a:solidFill>
            </a:endParaRPr>
          </a:p>
          <a:p>
            <a:pPr marL="285750" lvl="0" indent="-285750" algn="l" rtl="0">
              <a:lnSpc>
                <a:spcPct val="115000"/>
              </a:lnSpc>
              <a:spcBef>
                <a:spcPts val="0"/>
              </a:spcBef>
              <a:spcAft>
                <a:spcPts val="0"/>
              </a:spcAft>
              <a:buSzPct val="105882"/>
              <a:buFont typeface="Arial"/>
              <a:buChar char="•"/>
            </a:pPr>
            <a:r>
              <a:rPr lang="en-US" sz="2000">
                <a:solidFill>
                  <a:schemeClr val="dk1"/>
                </a:solidFill>
              </a:rPr>
              <a:t>Making notes regarding questions about things that happened.</a:t>
            </a:r>
            <a:endParaRPr/>
          </a:p>
          <a:p>
            <a:pPr marL="0" lvl="0" indent="0" algn="l" rtl="0">
              <a:lnSpc>
                <a:spcPct val="114999"/>
              </a:lnSpc>
              <a:spcBef>
                <a:spcPts val="0"/>
              </a:spcBef>
              <a:spcAft>
                <a:spcPts val="0"/>
              </a:spcAft>
              <a:buSzPct val="105882"/>
              <a:buNone/>
            </a:pPr>
            <a:endParaRPr sz="2000">
              <a:solidFill>
                <a:srgbClr val="434A6D"/>
              </a:solidFill>
            </a:endParaRPr>
          </a:p>
          <a:p>
            <a:pPr marL="457200" lvl="0" indent="-342900" algn="l" rtl="0">
              <a:lnSpc>
                <a:spcPct val="114999"/>
              </a:lnSpc>
              <a:spcBef>
                <a:spcPts val="1200"/>
              </a:spcBef>
              <a:spcAft>
                <a:spcPts val="1200"/>
              </a:spcAft>
              <a:buSzPct val="105882"/>
              <a:buNone/>
            </a:pPr>
            <a:endParaRPr sz="2000">
              <a:solidFill>
                <a:srgbClr val="434A6D"/>
              </a:solidFill>
            </a:endParaRPr>
          </a:p>
        </p:txBody>
      </p:sp>
      <p:pic>
        <p:nvPicPr>
          <p:cNvPr id="125" name="Google Shape;125;p10" descr="29 | Journaling | Journaling is by far one of my favorite wa… | Flickr"/>
          <p:cNvPicPr preferRelativeResize="0">
            <a:picLocks noGrp="1"/>
          </p:cNvPicPr>
          <p:nvPr>
            <p:ph type="pic" idx="2"/>
          </p:nvPr>
        </p:nvPicPr>
        <p:blipFill rotWithShape="1">
          <a:blip r:embed="rId4">
            <a:alphaModFix/>
          </a:blip>
          <a:srcRect l="17586" r="17592"/>
          <a:stretch/>
        </p:blipFill>
        <p:spPr>
          <a:xfrm>
            <a:off x="344356" y="1136394"/>
            <a:ext cx="3274199" cy="3369000"/>
          </a:xfrm>
          <a:prstGeom prst="rect">
            <a:avLst/>
          </a:prstGeom>
          <a:solidFill>
            <a:schemeClr val="accent4"/>
          </a:solidFill>
          <a:ln w="9525" cap="flat" cmpd="sng">
            <a:solidFill>
              <a:srgbClr val="748C98"/>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45BAC572-B6D6-D02B-E473-9CAD1468DBB9}"/>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130" name="Google Shape;130;p11"/>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342900" marR="0" lvl="0" indent="-25400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1"/>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Check for Understanding</a:t>
            </a:r>
            <a:endParaRPr/>
          </a:p>
        </p:txBody>
      </p:sp>
      <p:sp>
        <p:nvSpPr>
          <p:cNvPr id="132" name="Google Shape;132;p11"/>
          <p:cNvSpPr txBox="1">
            <a:spLocks noGrp="1"/>
          </p:cNvSpPr>
          <p:nvPr>
            <p:ph type="body" idx="1"/>
          </p:nvPr>
        </p:nvSpPr>
        <p:spPr>
          <a:xfrm>
            <a:off x="3653400" y="1067900"/>
            <a:ext cx="5154300" cy="3416400"/>
          </a:xfrm>
          <a:prstGeom prst="rect">
            <a:avLst/>
          </a:prstGeom>
          <a:noFill/>
          <a:ln>
            <a:noFill/>
          </a:ln>
        </p:spPr>
        <p:txBody>
          <a:bodyPr spcFirstLastPara="1" wrap="square" lIns="91425" tIns="91425" rIns="91425" bIns="91425" anchor="t" anchorCtr="0">
            <a:normAutofit/>
          </a:bodyPr>
          <a:lstStyle/>
          <a:p>
            <a:pPr marL="457200" lvl="0" indent="-457200" algn="l" rtl="0">
              <a:lnSpc>
                <a:spcPct val="114999"/>
              </a:lnSpc>
              <a:spcBef>
                <a:spcPts val="0"/>
              </a:spcBef>
              <a:spcAft>
                <a:spcPts val="0"/>
              </a:spcAft>
              <a:buSzPts val="1800"/>
              <a:buFont typeface="Arial"/>
              <a:buAutoNum type="alphaUcPeriod"/>
            </a:pPr>
            <a:r>
              <a:rPr lang="en-US" sz="2000">
                <a:solidFill>
                  <a:schemeClr val="dk1"/>
                </a:solidFill>
              </a:rPr>
              <a:t>Continue their education.</a:t>
            </a:r>
            <a:endParaRPr/>
          </a:p>
          <a:p>
            <a:pPr marL="457200" lvl="0" indent="-457200" algn="l" rtl="0">
              <a:lnSpc>
                <a:spcPct val="114999"/>
              </a:lnSpc>
              <a:spcBef>
                <a:spcPts val="1200"/>
              </a:spcBef>
              <a:spcAft>
                <a:spcPts val="0"/>
              </a:spcAft>
              <a:buSzPts val="1800"/>
              <a:buFont typeface="Arial"/>
              <a:buAutoNum type="alphaUcPeriod"/>
            </a:pPr>
            <a:r>
              <a:rPr lang="en-US" sz="2000">
                <a:solidFill>
                  <a:schemeClr val="dk1"/>
                </a:solidFill>
              </a:rPr>
              <a:t>Identify areas for improvement.</a:t>
            </a:r>
            <a:endParaRPr/>
          </a:p>
          <a:p>
            <a:pPr marL="457200" lvl="0" indent="-457200" algn="l" rtl="0">
              <a:lnSpc>
                <a:spcPct val="114999"/>
              </a:lnSpc>
              <a:spcBef>
                <a:spcPts val="1200"/>
              </a:spcBef>
              <a:spcAft>
                <a:spcPts val="0"/>
              </a:spcAft>
              <a:buSzPts val="1800"/>
              <a:buFont typeface="Arial"/>
              <a:buAutoNum type="alphaUcPeriod"/>
            </a:pPr>
            <a:r>
              <a:rPr lang="en-US" sz="2000">
                <a:solidFill>
                  <a:schemeClr val="dk1"/>
                </a:solidFill>
              </a:rPr>
              <a:t>Become a reflective practitioner.</a:t>
            </a:r>
            <a:endParaRPr/>
          </a:p>
          <a:p>
            <a:pPr marL="457200" lvl="0" indent="-457200" algn="l" rtl="0">
              <a:lnSpc>
                <a:spcPct val="114999"/>
              </a:lnSpc>
              <a:spcBef>
                <a:spcPts val="1200"/>
              </a:spcBef>
              <a:spcAft>
                <a:spcPts val="0"/>
              </a:spcAft>
              <a:buSzPts val="1800"/>
              <a:buFont typeface="Arial"/>
              <a:buAutoNum type="alphaUcPeriod"/>
            </a:pPr>
            <a:r>
              <a:rPr lang="en-US" sz="2000">
                <a:solidFill>
                  <a:schemeClr val="dk1"/>
                </a:solidFill>
              </a:rPr>
              <a:t>All of the above.</a:t>
            </a:r>
            <a:endParaRPr/>
          </a:p>
          <a:p>
            <a:pPr marL="0" lvl="0" indent="0" algn="l" rtl="0">
              <a:lnSpc>
                <a:spcPct val="114999"/>
              </a:lnSpc>
              <a:spcBef>
                <a:spcPts val="1200"/>
              </a:spcBef>
              <a:spcAft>
                <a:spcPts val="1200"/>
              </a:spcAft>
              <a:buSzPts val="1800"/>
              <a:buNone/>
            </a:pPr>
            <a:endParaRPr/>
          </a:p>
        </p:txBody>
      </p:sp>
      <p:sp>
        <p:nvSpPr>
          <p:cNvPr id="133" name="Google Shape;133;p11"/>
          <p:cNvSpPr txBox="1"/>
          <p:nvPr/>
        </p:nvSpPr>
        <p:spPr>
          <a:xfrm>
            <a:off x="486103" y="1287517"/>
            <a:ext cx="2743199"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How can you encourage your apprentice to grow professionally?</a:t>
            </a:r>
            <a:endParaRPr/>
          </a:p>
        </p:txBody>
      </p:sp>
      <p:sp>
        <p:nvSpPr>
          <p:cNvPr id="2" name="Rectangle 1">
            <a:extLst>
              <a:ext uri="{FF2B5EF4-FFF2-40B4-BE49-F238E27FC236}">
                <a16:creationId xmlns:a16="http://schemas.microsoft.com/office/drawing/2014/main" id="{4E3492DD-A77F-AAAE-D356-6BB64BE03F69}"/>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7"/>
        <p:cNvGrpSpPr/>
        <p:nvPr/>
      </p:nvGrpSpPr>
      <p:grpSpPr>
        <a:xfrm>
          <a:off x="0" y="0"/>
          <a:ext cx="0" cy="0"/>
          <a:chOff x="0" y="0"/>
          <a:chExt cx="0" cy="0"/>
        </a:xfrm>
      </p:grpSpPr>
      <p:sp>
        <p:nvSpPr>
          <p:cNvPr id="138" name="Google Shape;138;p12"/>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2"/>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Model research-based teaching strategies</a:t>
            </a:r>
            <a:endParaRPr>
              <a:solidFill>
                <a:srgbClr val="151E49"/>
              </a:solidFill>
              <a:latin typeface="Bebas Neue"/>
              <a:ea typeface="Bebas Neue"/>
              <a:cs typeface="Bebas Neue"/>
              <a:sym typeface="Bebas Neue"/>
            </a:endParaRPr>
          </a:p>
        </p:txBody>
      </p:sp>
      <p:sp>
        <p:nvSpPr>
          <p:cNvPr id="140" name="Google Shape;140;p12"/>
          <p:cNvSpPr txBox="1">
            <a:spLocks noGrp="1"/>
          </p:cNvSpPr>
          <p:nvPr>
            <p:ph type="body" idx="1"/>
          </p:nvPr>
        </p:nvSpPr>
        <p:spPr>
          <a:xfrm>
            <a:off x="3653281" y="1112750"/>
            <a:ext cx="5154300" cy="3416400"/>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SzPts val="1800"/>
              <a:buFont typeface="Arial"/>
              <a:buChar char="•"/>
            </a:pPr>
            <a:r>
              <a:rPr lang="en-US" sz="2000">
                <a:solidFill>
                  <a:schemeClr val="dk1"/>
                </a:solidFill>
              </a:rPr>
              <a:t>Set clear learning objectives.</a:t>
            </a:r>
            <a:endParaRPr/>
          </a:p>
          <a:p>
            <a:pPr marL="285750" lvl="0" indent="-171450" algn="l" rtl="0">
              <a:lnSpc>
                <a:spcPct val="115000"/>
              </a:lnSpc>
              <a:spcBef>
                <a:spcPts val="0"/>
              </a:spcBef>
              <a:spcAft>
                <a:spcPts val="0"/>
              </a:spcAft>
              <a:buSzPts val="1800"/>
              <a:buFont typeface="Arial"/>
              <a:buNone/>
            </a:pPr>
            <a:endParaRPr sz="2000">
              <a:solidFill>
                <a:schemeClr val="dk1"/>
              </a:solidFill>
            </a:endParaRPr>
          </a:p>
          <a:p>
            <a:pPr marL="285750" lvl="0" indent="-285750" algn="l" rtl="0">
              <a:lnSpc>
                <a:spcPct val="115000"/>
              </a:lnSpc>
              <a:spcBef>
                <a:spcPts val="0"/>
              </a:spcBef>
              <a:spcAft>
                <a:spcPts val="0"/>
              </a:spcAft>
              <a:buSzPts val="1800"/>
              <a:buFont typeface="Arial"/>
              <a:buChar char="•"/>
            </a:pPr>
            <a:r>
              <a:rPr lang="en-US" sz="2000">
                <a:solidFill>
                  <a:schemeClr val="dk1"/>
                </a:solidFill>
              </a:rPr>
              <a:t>Provide active learning.</a:t>
            </a:r>
            <a:endParaRPr sz="800">
              <a:solidFill>
                <a:schemeClr val="dk1"/>
              </a:solidFill>
            </a:endParaRPr>
          </a:p>
          <a:p>
            <a:pPr marL="285750" lvl="0" indent="-171450" algn="l" rtl="0">
              <a:lnSpc>
                <a:spcPct val="115000"/>
              </a:lnSpc>
              <a:spcBef>
                <a:spcPts val="0"/>
              </a:spcBef>
              <a:spcAft>
                <a:spcPts val="0"/>
              </a:spcAft>
              <a:buSzPts val="1800"/>
              <a:buFont typeface="Arial"/>
              <a:buNone/>
            </a:pPr>
            <a:endParaRPr sz="2000">
              <a:solidFill>
                <a:schemeClr val="dk1"/>
              </a:solidFill>
            </a:endParaRPr>
          </a:p>
          <a:p>
            <a:pPr marL="285750" lvl="0" indent="-285750" algn="l" rtl="0">
              <a:lnSpc>
                <a:spcPct val="115000"/>
              </a:lnSpc>
              <a:spcBef>
                <a:spcPts val="0"/>
              </a:spcBef>
              <a:spcAft>
                <a:spcPts val="0"/>
              </a:spcAft>
              <a:buSzPts val="1800"/>
              <a:buFont typeface="Arial"/>
              <a:buChar char="•"/>
            </a:pPr>
            <a:r>
              <a:rPr lang="en-US" sz="2000">
                <a:solidFill>
                  <a:schemeClr val="dk1"/>
                </a:solidFill>
              </a:rPr>
              <a:t>Differentiate instruction.</a:t>
            </a:r>
            <a:endParaRPr/>
          </a:p>
          <a:p>
            <a:pPr marL="285750" lvl="0" indent="-171450" algn="l" rtl="0">
              <a:lnSpc>
                <a:spcPct val="115000"/>
              </a:lnSpc>
              <a:spcBef>
                <a:spcPts val="0"/>
              </a:spcBef>
              <a:spcAft>
                <a:spcPts val="0"/>
              </a:spcAft>
              <a:buSzPts val="1800"/>
              <a:buFont typeface="Arial"/>
              <a:buNone/>
            </a:pPr>
            <a:endParaRPr sz="2000">
              <a:solidFill>
                <a:schemeClr val="dk1"/>
              </a:solidFill>
            </a:endParaRPr>
          </a:p>
          <a:p>
            <a:pPr marL="285750" lvl="0" indent="-285750" algn="l" rtl="0">
              <a:lnSpc>
                <a:spcPct val="115000"/>
              </a:lnSpc>
              <a:spcBef>
                <a:spcPts val="0"/>
              </a:spcBef>
              <a:spcAft>
                <a:spcPts val="0"/>
              </a:spcAft>
              <a:buSzPts val="1800"/>
              <a:buFont typeface="Arial"/>
              <a:buChar char="•"/>
            </a:pPr>
            <a:r>
              <a:rPr lang="en-US" sz="2000">
                <a:solidFill>
                  <a:schemeClr val="dk1"/>
                </a:solidFill>
              </a:rPr>
              <a:t>Provide positive feedback.</a:t>
            </a:r>
            <a:endParaRPr/>
          </a:p>
          <a:p>
            <a:pPr marL="0" lvl="0" indent="0" algn="l" rtl="0">
              <a:lnSpc>
                <a:spcPct val="114999"/>
              </a:lnSpc>
              <a:spcBef>
                <a:spcPts val="0"/>
              </a:spcBef>
              <a:spcAft>
                <a:spcPts val="0"/>
              </a:spcAft>
              <a:buSzPts val="1800"/>
              <a:buNone/>
            </a:pPr>
            <a:endParaRPr sz="2000">
              <a:solidFill>
                <a:srgbClr val="434A6D"/>
              </a:solidFill>
            </a:endParaRPr>
          </a:p>
          <a:p>
            <a:pPr marL="457200" lvl="0" indent="-342900" algn="l" rtl="0">
              <a:lnSpc>
                <a:spcPct val="114999"/>
              </a:lnSpc>
              <a:spcBef>
                <a:spcPts val="1200"/>
              </a:spcBef>
              <a:spcAft>
                <a:spcPts val="1200"/>
              </a:spcAft>
              <a:buSzPts val="1800"/>
              <a:buNone/>
            </a:pPr>
            <a:endParaRPr sz="2000">
              <a:solidFill>
                <a:srgbClr val="434A6D"/>
              </a:solidFill>
            </a:endParaRPr>
          </a:p>
        </p:txBody>
      </p:sp>
      <p:pic>
        <p:nvPicPr>
          <p:cNvPr id="141" name="Google Shape;141;p12" descr="Family Child Care &gt; Dover Air Force Base &gt; Display"/>
          <p:cNvPicPr preferRelativeResize="0">
            <a:picLocks noGrp="1"/>
          </p:cNvPicPr>
          <p:nvPr>
            <p:ph type="pic" idx="2"/>
          </p:nvPr>
        </p:nvPicPr>
        <p:blipFill rotWithShape="1">
          <a:blip r:embed="rId4">
            <a:alphaModFix/>
          </a:blip>
          <a:srcRect l="22668" r="22668"/>
          <a:stretch/>
        </p:blipFill>
        <p:spPr>
          <a:xfrm>
            <a:off x="344356" y="1136394"/>
            <a:ext cx="3274065" cy="3369113"/>
          </a:xfrm>
          <a:prstGeom prst="rect">
            <a:avLst/>
          </a:prstGeom>
          <a:solidFill>
            <a:schemeClr val="accent4"/>
          </a:solidFill>
          <a:ln w="9525" cap="flat" cmpd="sng">
            <a:solidFill>
              <a:srgbClr val="748C98"/>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5EAC94C8-1C72-9321-1928-B478AFC7CBB6}"/>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5"/>
        <p:cNvGrpSpPr/>
        <p:nvPr/>
      </p:nvGrpSpPr>
      <p:grpSpPr>
        <a:xfrm>
          <a:off x="0" y="0"/>
          <a:ext cx="0" cy="0"/>
          <a:chOff x="0" y="0"/>
          <a:chExt cx="0" cy="0"/>
        </a:xfrm>
      </p:grpSpPr>
      <p:sp>
        <p:nvSpPr>
          <p:cNvPr id="146" name="Google Shape;146;p13"/>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3"/>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Model Student-centered teaching methods</a:t>
            </a:r>
            <a:endParaRPr/>
          </a:p>
        </p:txBody>
      </p:sp>
      <p:sp>
        <p:nvSpPr>
          <p:cNvPr id="148" name="Google Shape;148;p13"/>
          <p:cNvSpPr txBox="1">
            <a:spLocks noGrp="1"/>
          </p:cNvSpPr>
          <p:nvPr>
            <p:ph type="body" idx="1"/>
          </p:nvPr>
        </p:nvSpPr>
        <p:spPr>
          <a:xfrm>
            <a:off x="3653281" y="1112750"/>
            <a:ext cx="5154300" cy="3416400"/>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SzPts val="1800"/>
              <a:buFont typeface="Arial"/>
              <a:buChar char="•"/>
            </a:pPr>
            <a:r>
              <a:rPr lang="en-US" sz="2000">
                <a:solidFill>
                  <a:schemeClr val="dk1"/>
                </a:solidFill>
              </a:rPr>
              <a:t>Get to know children’s backgrounds, interests, and experiences.</a:t>
            </a:r>
            <a:endParaRPr/>
          </a:p>
          <a:p>
            <a:pPr marL="285750" lvl="0" indent="-171450" algn="l" rtl="0">
              <a:lnSpc>
                <a:spcPct val="115000"/>
              </a:lnSpc>
              <a:spcBef>
                <a:spcPts val="0"/>
              </a:spcBef>
              <a:spcAft>
                <a:spcPts val="0"/>
              </a:spcAft>
              <a:buSzPts val="1800"/>
              <a:buFont typeface="Arial"/>
              <a:buNone/>
            </a:pPr>
            <a:endParaRPr sz="2000">
              <a:solidFill>
                <a:schemeClr val="dk1"/>
              </a:solidFill>
            </a:endParaRPr>
          </a:p>
          <a:p>
            <a:pPr marL="285750" lvl="0" indent="-285750" algn="l" rtl="0">
              <a:lnSpc>
                <a:spcPct val="115000"/>
              </a:lnSpc>
              <a:spcBef>
                <a:spcPts val="0"/>
              </a:spcBef>
              <a:spcAft>
                <a:spcPts val="0"/>
              </a:spcAft>
              <a:buSzPts val="1800"/>
              <a:buFont typeface="Arial"/>
              <a:buChar char="•"/>
            </a:pPr>
            <a:r>
              <a:rPr lang="en-US" sz="2000">
                <a:solidFill>
                  <a:schemeClr val="dk1"/>
                </a:solidFill>
              </a:rPr>
              <a:t>Create a welcoming environment and promote respect.</a:t>
            </a:r>
            <a:endParaRPr sz="800">
              <a:solidFill>
                <a:schemeClr val="dk1"/>
              </a:solidFill>
            </a:endParaRPr>
          </a:p>
          <a:p>
            <a:pPr marL="285750" lvl="0" indent="-171450" algn="l" rtl="0">
              <a:lnSpc>
                <a:spcPct val="115000"/>
              </a:lnSpc>
              <a:spcBef>
                <a:spcPts val="0"/>
              </a:spcBef>
              <a:spcAft>
                <a:spcPts val="0"/>
              </a:spcAft>
              <a:buSzPts val="1800"/>
              <a:buFont typeface="Arial"/>
              <a:buNone/>
            </a:pPr>
            <a:endParaRPr sz="2000">
              <a:solidFill>
                <a:schemeClr val="dk1"/>
              </a:solidFill>
            </a:endParaRPr>
          </a:p>
          <a:p>
            <a:pPr marL="285750" lvl="0" indent="-285750" algn="l" rtl="0">
              <a:lnSpc>
                <a:spcPct val="115000"/>
              </a:lnSpc>
              <a:spcBef>
                <a:spcPts val="0"/>
              </a:spcBef>
              <a:spcAft>
                <a:spcPts val="0"/>
              </a:spcAft>
              <a:buSzPts val="1800"/>
              <a:buFont typeface="Arial"/>
              <a:buChar char="•"/>
            </a:pPr>
            <a:r>
              <a:rPr lang="en-US" sz="2000">
                <a:solidFill>
                  <a:schemeClr val="dk1"/>
                </a:solidFill>
              </a:rPr>
              <a:t>Make curriculum relevant.</a:t>
            </a:r>
            <a:endParaRPr/>
          </a:p>
          <a:p>
            <a:pPr marL="285750" lvl="0" indent="-171450" algn="l" rtl="0">
              <a:lnSpc>
                <a:spcPct val="115000"/>
              </a:lnSpc>
              <a:spcBef>
                <a:spcPts val="0"/>
              </a:spcBef>
              <a:spcAft>
                <a:spcPts val="0"/>
              </a:spcAft>
              <a:buSzPts val="1800"/>
              <a:buFont typeface="Arial"/>
              <a:buNone/>
            </a:pPr>
            <a:endParaRPr sz="2000">
              <a:solidFill>
                <a:schemeClr val="dk1"/>
              </a:solidFill>
            </a:endParaRPr>
          </a:p>
          <a:p>
            <a:pPr marL="285750" lvl="0" indent="-285750" algn="l" rtl="0">
              <a:lnSpc>
                <a:spcPct val="115000"/>
              </a:lnSpc>
              <a:spcBef>
                <a:spcPts val="0"/>
              </a:spcBef>
              <a:spcAft>
                <a:spcPts val="0"/>
              </a:spcAft>
              <a:buSzPts val="1800"/>
              <a:buFont typeface="Arial"/>
              <a:buChar char="•"/>
            </a:pPr>
            <a:r>
              <a:rPr lang="en-US" sz="2000">
                <a:solidFill>
                  <a:schemeClr val="dk1"/>
                </a:solidFill>
              </a:rPr>
              <a:t>Involve families and communities.</a:t>
            </a:r>
            <a:endParaRPr/>
          </a:p>
          <a:p>
            <a:pPr marL="0" lvl="0" indent="0" algn="l" rtl="0">
              <a:lnSpc>
                <a:spcPct val="114999"/>
              </a:lnSpc>
              <a:spcBef>
                <a:spcPts val="0"/>
              </a:spcBef>
              <a:spcAft>
                <a:spcPts val="1200"/>
              </a:spcAft>
              <a:buSzPts val="1800"/>
              <a:buNone/>
            </a:pPr>
            <a:endParaRPr sz="2000">
              <a:solidFill>
                <a:srgbClr val="434A6D"/>
              </a:solidFill>
            </a:endParaRPr>
          </a:p>
        </p:txBody>
      </p:sp>
      <p:pic>
        <p:nvPicPr>
          <p:cNvPr id="149" name="Google Shape;149;p13" descr="Scrubby Bear teaches CDC 'don't get sick, wash up quick'"/>
          <p:cNvPicPr preferRelativeResize="0">
            <a:picLocks noGrp="1"/>
          </p:cNvPicPr>
          <p:nvPr>
            <p:ph type="pic" idx="2"/>
          </p:nvPr>
        </p:nvPicPr>
        <p:blipFill rotWithShape="1">
          <a:blip r:embed="rId4">
            <a:alphaModFix/>
          </a:blip>
          <a:srcRect l="13148" r="13148"/>
          <a:stretch/>
        </p:blipFill>
        <p:spPr>
          <a:xfrm>
            <a:off x="397155" y="1100707"/>
            <a:ext cx="2991601" cy="3329701"/>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42AE0395-D8AD-06D8-12B2-E466187AC2E7}"/>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3"/>
        <p:cNvGrpSpPr/>
        <p:nvPr/>
      </p:nvGrpSpPr>
      <p:grpSpPr>
        <a:xfrm>
          <a:off x="0" y="0"/>
          <a:ext cx="0" cy="0"/>
          <a:chOff x="0" y="0"/>
          <a:chExt cx="0" cy="0"/>
        </a:xfrm>
      </p:grpSpPr>
      <p:sp>
        <p:nvSpPr>
          <p:cNvPr id="154" name="Google Shape;154;p14"/>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Enhance Student wellbeing</a:t>
            </a:r>
            <a:endParaRPr/>
          </a:p>
        </p:txBody>
      </p:sp>
      <p:sp>
        <p:nvSpPr>
          <p:cNvPr id="156" name="Google Shape;156;p14"/>
          <p:cNvSpPr txBox="1">
            <a:spLocks noGrp="1"/>
          </p:cNvSpPr>
          <p:nvPr>
            <p:ph type="body" idx="1"/>
          </p:nvPr>
        </p:nvSpPr>
        <p:spPr>
          <a:xfrm>
            <a:off x="367407" y="1087605"/>
            <a:ext cx="5075472" cy="3357282"/>
          </a:xfrm>
          <a:prstGeom prst="rect">
            <a:avLst/>
          </a:prstGeom>
          <a:solidFill>
            <a:schemeClr val="lt1"/>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000">
                <a:solidFill>
                  <a:schemeClr val="dk1"/>
                </a:solidFill>
              </a:rPr>
              <a:t>A “morning meeting” can align with the following competencies:</a:t>
            </a:r>
            <a:endParaRPr>
              <a:solidFill>
                <a:schemeClr val="dk1"/>
              </a:solidFill>
            </a:endParaRPr>
          </a:p>
          <a:p>
            <a:pPr marL="0" lvl="0" indent="0" algn="l" rtl="0">
              <a:lnSpc>
                <a:spcPct val="115000"/>
              </a:lnSpc>
              <a:spcBef>
                <a:spcPts val="1200"/>
              </a:spcBef>
              <a:spcAft>
                <a:spcPts val="0"/>
              </a:spcAft>
              <a:buSzPts val="1800"/>
              <a:buNone/>
            </a:pPr>
            <a:r>
              <a:rPr lang="en-US" sz="2000">
                <a:solidFill>
                  <a:schemeClr val="dk1"/>
                </a:solidFill>
              </a:rPr>
              <a:t>1.1</a:t>
            </a:r>
            <a:endParaRPr>
              <a:solidFill>
                <a:schemeClr val="dk1"/>
              </a:solidFill>
            </a:endParaRPr>
          </a:p>
          <a:p>
            <a:pPr marL="0" lvl="0" indent="0" algn="l" rtl="0">
              <a:lnSpc>
                <a:spcPct val="115000"/>
              </a:lnSpc>
              <a:spcBef>
                <a:spcPts val="1200"/>
              </a:spcBef>
              <a:spcAft>
                <a:spcPts val="0"/>
              </a:spcAft>
              <a:buSzPts val="1800"/>
              <a:buNone/>
            </a:pPr>
            <a:r>
              <a:rPr lang="en-US" sz="2000">
                <a:solidFill>
                  <a:schemeClr val="dk1"/>
                </a:solidFill>
              </a:rPr>
              <a:t>1.5</a:t>
            </a:r>
            <a:endParaRPr>
              <a:solidFill>
                <a:schemeClr val="dk1"/>
              </a:solidFill>
            </a:endParaRPr>
          </a:p>
          <a:p>
            <a:pPr marL="0" lvl="0" indent="0" algn="l" rtl="0">
              <a:lnSpc>
                <a:spcPct val="115000"/>
              </a:lnSpc>
              <a:spcBef>
                <a:spcPts val="1200"/>
              </a:spcBef>
              <a:spcAft>
                <a:spcPts val="0"/>
              </a:spcAft>
              <a:buSzPts val="1800"/>
              <a:buNone/>
            </a:pPr>
            <a:r>
              <a:rPr lang="en-US" sz="2000">
                <a:solidFill>
                  <a:schemeClr val="dk1"/>
                </a:solidFill>
              </a:rPr>
              <a:t>2.2</a:t>
            </a:r>
            <a:endParaRPr>
              <a:solidFill>
                <a:schemeClr val="dk1"/>
              </a:solidFill>
            </a:endParaRPr>
          </a:p>
          <a:p>
            <a:pPr marL="0" lvl="0" indent="0" algn="l" rtl="0">
              <a:lnSpc>
                <a:spcPct val="115000"/>
              </a:lnSpc>
              <a:spcBef>
                <a:spcPts val="1200"/>
              </a:spcBef>
              <a:spcAft>
                <a:spcPts val="1200"/>
              </a:spcAft>
              <a:buSzPts val="1800"/>
              <a:buNone/>
            </a:pPr>
            <a:r>
              <a:rPr lang="en-US" sz="2000">
                <a:solidFill>
                  <a:schemeClr val="dk1"/>
                </a:solidFill>
              </a:rPr>
              <a:t>2.5</a:t>
            </a:r>
            <a:endParaRPr>
              <a:solidFill>
                <a:schemeClr val="dk1"/>
              </a:solidFill>
            </a:endParaRPr>
          </a:p>
        </p:txBody>
      </p:sp>
      <p:pic>
        <p:nvPicPr>
          <p:cNvPr id="157" name="Google Shape;157;p14" descr="File:Show and tell.jpg - Wikimedia Commons"/>
          <p:cNvPicPr preferRelativeResize="0">
            <a:picLocks noGrp="1"/>
          </p:cNvPicPr>
          <p:nvPr>
            <p:ph type="pic" idx="2"/>
          </p:nvPr>
        </p:nvPicPr>
        <p:blipFill rotWithShape="1">
          <a:blip r:embed="rId4">
            <a:alphaModFix/>
          </a:blip>
          <a:srcRect l="12833" r="27283"/>
          <a:stretch/>
        </p:blipFill>
        <p:spPr>
          <a:xfrm>
            <a:off x="5693562" y="1066400"/>
            <a:ext cx="2991596" cy="3329699"/>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70AE9D2B-E3D0-ADD1-68F2-8F73F88F78D1}"/>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162" name="Google Shape;162;p15"/>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Check for understanding</a:t>
            </a:r>
            <a:endParaRPr/>
          </a:p>
        </p:txBody>
      </p:sp>
      <p:sp>
        <p:nvSpPr>
          <p:cNvPr id="164" name="Google Shape;164;p15"/>
          <p:cNvSpPr txBox="1">
            <a:spLocks noGrp="1"/>
          </p:cNvSpPr>
          <p:nvPr>
            <p:ph type="body" idx="1"/>
          </p:nvPr>
        </p:nvSpPr>
        <p:spPr>
          <a:xfrm>
            <a:off x="367407" y="1087605"/>
            <a:ext cx="5075472" cy="3357282"/>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SzPts val="1800"/>
              <a:buNone/>
            </a:pPr>
            <a:r>
              <a:rPr lang="en-US" sz="2000">
                <a:solidFill>
                  <a:schemeClr val="dk1"/>
                </a:solidFill>
              </a:rPr>
              <a:t>Which of the following would help your apprentice enhance student wellbeing in the classroom?</a:t>
            </a:r>
            <a:endParaRPr/>
          </a:p>
          <a:p>
            <a:pPr marL="0" lvl="0" indent="0" algn="l" rtl="0">
              <a:lnSpc>
                <a:spcPct val="115000"/>
              </a:lnSpc>
              <a:spcBef>
                <a:spcPts val="1200"/>
              </a:spcBef>
              <a:spcAft>
                <a:spcPts val="0"/>
              </a:spcAft>
              <a:buSzPts val="1800"/>
              <a:buNone/>
            </a:pPr>
            <a:r>
              <a:rPr lang="en-US" sz="2000">
                <a:solidFill>
                  <a:schemeClr val="dk1"/>
                </a:solidFill>
              </a:rPr>
              <a:t>A. Check-in with children during the morning meeting. </a:t>
            </a:r>
            <a:endParaRPr sz="2000">
              <a:solidFill>
                <a:schemeClr val="dk1"/>
              </a:solidFill>
            </a:endParaRPr>
          </a:p>
          <a:p>
            <a:pPr marL="0" lvl="0" indent="0" algn="l" rtl="0">
              <a:lnSpc>
                <a:spcPct val="115000"/>
              </a:lnSpc>
              <a:spcBef>
                <a:spcPts val="1200"/>
              </a:spcBef>
              <a:spcAft>
                <a:spcPts val="0"/>
              </a:spcAft>
              <a:buSzPts val="1800"/>
              <a:buNone/>
            </a:pPr>
            <a:r>
              <a:rPr lang="en-US" sz="2000">
                <a:solidFill>
                  <a:schemeClr val="dk1"/>
                </a:solidFill>
              </a:rPr>
              <a:t>B. Make curriculum relevant. </a:t>
            </a:r>
            <a:endParaRPr sz="2000">
              <a:solidFill>
                <a:schemeClr val="dk1"/>
              </a:solidFill>
            </a:endParaRPr>
          </a:p>
          <a:p>
            <a:pPr marL="0" lvl="0" indent="0" algn="l" rtl="0">
              <a:lnSpc>
                <a:spcPct val="115000"/>
              </a:lnSpc>
              <a:spcBef>
                <a:spcPts val="1200"/>
              </a:spcBef>
              <a:spcAft>
                <a:spcPts val="0"/>
              </a:spcAft>
              <a:buSzPts val="1800"/>
              <a:buNone/>
            </a:pPr>
            <a:r>
              <a:rPr lang="en-US" sz="2000">
                <a:solidFill>
                  <a:schemeClr val="dk1"/>
                </a:solidFill>
              </a:rPr>
              <a:t>C. Differentiate instruction.</a:t>
            </a:r>
            <a:endParaRPr sz="2000">
              <a:solidFill>
                <a:schemeClr val="dk1"/>
              </a:solidFill>
            </a:endParaRPr>
          </a:p>
          <a:p>
            <a:pPr marL="0" lvl="0" indent="0" algn="l" rtl="0">
              <a:lnSpc>
                <a:spcPct val="115000"/>
              </a:lnSpc>
              <a:spcBef>
                <a:spcPts val="1200"/>
              </a:spcBef>
              <a:spcAft>
                <a:spcPts val="1200"/>
              </a:spcAft>
              <a:buSzPts val="1800"/>
              <a:buNone/>
            </a:pPr>
            <a:r>
              <a:rPr lang="en-US" sz="2000">
                <a:solidFill>
                  <a:schemeClr val="dk1"/>
                </a:solidFill>
              </a:rPr>
              <a:t>D. None of the above.</a:t>
            </a:r>
            <a:endParaRPr sz="2000">
              <a:solidFill>
                <a:schemeClr val="dk1"/>
              </a:solidFill>
            </a:endParaRPr>
          </a:p>
        </p:txBody>
      </p:sp>
      <p:pic>
        <p:nvPicPr>
          <p:cNvPr id="165" name="Google Shape;165;p15" descr="An afternoon with room 138 &gt; Ellsworth Air Force Base &gt; Display"/>
          <p:cNvPicPr preferRelativeResize="0">
            <a:picLocks noGrp="1"/>
          </p:cNvPicPr>
          <p:nvPr>
            <p:ph type="pic" idx="2"/>
          </p:nvPr>
        </p:nvPicPr>
        <p:blipFill rotWithShape="1">
          <a:blip r:embed="rId4">
            <a:alphaModFix/>
          </a:blip>
          <a:srcRect l="5323" r="34792"/>
          <a:stretch/>
        </p:blipFill>
        <p:spPr>
          <a:xfrm>
            <a:off x="5899739" y="1066400"/>
            <a:ext cx="2991600" cy="3329701"/>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9"/>
        <p:cNvGrpSpPr/>
        <p:nvPr/>
      </p:nvGrpSpPr>
      <p:grpSpPr>
        <a:xfrm>
          <a:off x="0" y="0"/>
          <a:ext cx="0" cy="0"/>
          <a:chOff x="0" y="0"/>
          <a:chExt cx="0" cy="0"/>
        </a:xfrm>
      </p:grpSpPr>
      <p:sp>
        <p:nvSpPr>
          <p:cNvPr id="170" name="Google Shape;170;p16"/>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6"/>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Encourage your Apprentice to Be Mindful of their own Actions</a:t>
            </a:r>
            <a:endParaRPr>
              <a:latin typeface="Bebas Neue"/>
              <a:ea typeface="Bebas Neue"/>
              <a:cs typeface="Bebas Neue"/>
              <a:sym typeface="Bebas Neue"/>
            </a:endParaRPr>
          </a:p>
        </p:txBody>
      </p:sp>
      <p:sp>
        <p:nvSpPr>
          <p:cNvPr id="172" name="Google Shape;172;p16"/>
          <p:cNvSpPr txBox="1">
            <a:spLocks noGrp="1"/>
          </p:cNvSpPr>
          <p:nvPr>
            <p:ph type="body" idx="1"/>
          </p:nvPr>
        </p:nvSpPr>
        <p:spPr>
          <a:xfrm>
            <a:off x="356521" y="1111442"/>
            <a:ext cx="5181513" cy="3519814"/>
          </a:xfrm>
          <a:prstGeom prst="rect">
            <a:avLst/>
          </a:prstGeom>
          <a:noFill/>
          <a:ln>
            <a:noFill/>
          </a:ln>
        </p:spPr>
        <p:txBody>
          <a:bodyPr spcFirstLastPara="1" wrap="square" lIns="91425" tIns="91425" rIns="91425" bIns="91425" anchor="t" anchorCtr="0">
            <a:normAutofit/>
          </a:bodyPr>
          <a:lstStyle/>
          <a:p>
            <a:pPr marL="457200" lvl="0" indent="-457200" algn="l" rtl="0">
              <a:lnSpc>
                <a:spcPct val="115000"/>
              </a:lnSpc>
              <a:spcBef>
                <a:spcPts val="0"/>
              </a:spcBef>
              <a:spcAft>
                <a:spcPts val="0"/>
              </a:spcAft>
              <a:buSzPts val="1800"/>
              <a:buAutoNum type="arabicPeriod"/>
            </a:pPr>
            <a:r>
              <a:rPr lang="en-US" sz="2000">
                <a:solidFill>
                  <a:schemeClr val="dk1"/>
                </a:solidFill>
              </a:rPr>
              <a:t>Observe your thoughts and emotions</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Focus on the present moment</a:t>
            </a:r>
            <a:endParaRPr/>
          </a:p>
          <a:p>
            <a:pPr marL="457200" lvl="0" indent="-457200" algn="l" rtl="0">
              <a:lnSpc>
                <a:spcPct val="114999"/>
              </a:lnSpc>
              <a:spcBef>
                <a:spcPts val="1200"/>
              </a:spcBef>
              <a:spcAft>
                <a:spcPts val="0"/>
              </a:spcAft>
              <a:buSzPts val="1800"/>
              <a:buAutoNum type="arabicPeriod"/>
            </a:pPr>
            <a:r>
              <a:rPr lang="en-US" sz="2000">
                <a:solidFill>
                  <a:schemeClr val="dk1"/>
                </a:solidFill>
              </a:rPr>
              <a:t>Body awareness</a:t>
            </a:r>
            <a:endParaRPr/>
          </a:p>
          <a:p>
            <a:pPr marL="457200" lvl="0" indent="-457200" algn="l" rtl="0">
              <a:lnSpc>
                <a:spcPct val="114999"/>
              </a:lnSpc>
              <a:spcBef>
                <a:spcPts val="1200"/>
              </a:spcBef>
              <a:spcAft>
                <a:spcPts val="1200"/>
              </a:spcAft>
              <a:buSzPts val="1800"/>
              <a:buAutoNum type="arabicPeriod"/>
            </a:pPr>
            <a:r>
              <a:rPr lang="en-US" sz="2000">
                <a:solidFill>
                  <a:schemeClr val="dk1"/>
                </a:solidFill>
              </a:rPr>
              <a:t>Mindful communication</a:t>
            </a:r>
            <a:endParaRPr/>
          </a:p>
        </p:txBody>
      </p:sp>
      <p:pic>
        <p:nvPicPr>
          <p:cNvPr id="173" name="Google Shape;173;p16" descr="A teddy bear holding a sign&#10;&#10;AI-generated content may be incorrect."/>
          <p:cNvPicPr preferRelativeResize="0">
            <a:picLocks noGrp="1"/>
          </p:cNvPicPr>
          <p:nvPr>
            <p:ph type="pic" idx="2"/>
          </p:nvPr>
        </p:nvPicPr>
        <p:blipFill rotWithShape="1">
          <a:blip r:embed="rId4">
            <a:alphaModFix/>
          </a:blip>
          <a:srcRect l="19927" r="19927"/>
          <a:stretch/>
        </p:blipFill>
        <p:spPr>
          <a:xfrm>
            <a:off x="5577650" y="1065962"/>
            <a:ext cx="2992438" cy="3330575"/>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36B6B6F1-C47F-D67A-705A-ED05134ED760}"/>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7"/>
        <p:cNvGrpSpPr/>
        <p:nvPr/>
      </p:nvGrpSpPr>
      <p:grpSpPr>
        <a:xfrm>
          <a:off x="0" y="0"/>
          <a:ext cx="0" cy="0"/>
          <a:chOff x="0" y="0"/>
          <a:chExt cx="0" cy="0"/>
        </a:xfrm>
      </p:grpSpPr>
      <p:sp>
        <p:nvSpPr>
          <p:cNvPr id="178" name="Google Shape;178;p17"/>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7"/>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Adhere to workplace standards</a:t>
            </a:r>
            <a:endParaRPr/>
          </a:p>
        </p:txBody>
      </p:sp>
      <p:sp>
        <p:nvSpPr>
          <p:cNvPr id="180" name="Google Shape;180;p17"/>
          <p:cNvSpPr txBox="1">
            <a:spLocks noGrp="1"/>
          </p:cNvSpPr>
          <p:nvPr>
            <p:ph type="body" idx="1"/>
          </p:nvPr>
        </p:nvSpPr>
        <p:spPr>
          <a:xfrm>
            <a:off x="3653281" y="111275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4999"/>
              </a:lnSpc>
              <a:spcBef>
                <a:spcPts val="0"/>
              </a:spcBef>
              <a:spcAft>
                <a:spcPts val="0"/>
              </a:spcAft>
              <a:buSzPts val="1800"/>
              <a:buNone/>
            </a:pPr>
            <a:r>
              <a:rPr lang="en-US" sz="2000">
                <a:solidFill>
                  <a:schemeClr val="dk1"/>
                </a:solidFill>
              </a:rPr>
              <a:t>Related competencies:</a:t>
            </a:r>
            <a:endParaRPr>
              <a:solidFill>
                <a:schemeClr val="dk1"/>
              </a:solidFill>
            </a:endParaRPr>
          </a:p>
          <a:p>
            <a:pPr marL="0" lvl="0" indent="0" algn="l" rtl="0">
              <a:lnSpc>
                <a:spcPct val="114999"/>
              </a:lnSpc>
              <a:spcBef>
                <a:spcPts val="1200"/>
              </a:spcBef>
              <a:spcAft>
                <a:spcPts val="0"/>
              </a:spcAft>
              <a:buSzPts val="1800"/>
              <a:buNone/>
            </a:pPr>
            <a:endParaRPr sz="2000">
              <a:solidFill>
                <a:schemeClr val="dk1"/>
              </a:solidFill>
            </a:endParaRPr>
          </a:p>
          <a:p>
            <a:pPr marL="0" lvl="0" indent="0" algn="l" rtl="0">
              <a:lnSpc>
                <a:spcPct val="114999"/>
              </a:lnSpc>
              <a:spcBef>
                <a:spcPts val="1200"/>
              </a:spcBef>
              <a:spcAft>
                <a:spcPts val="0"/>
              </a:spcAft>
              <a:buSzPts val="1800"/>
              <a:buNone/>
            </a:pPr>
            <a:r>
              <a:rPr lang="en-US" sz="2000">
                <a:solidFill>
                  <a:schemeClr val="dk1"/>
                </a:solidFill>
              </a:rPr>
              <a:t>1.7</a:t>
            </a:r>
            <a:endParaRPr>
              <a:solidFill>
                <a:schemeClr val="dk1"/>
              </a:solidFill>
            </a:endParaRPr>
          </a:p>
          <a:p>
            <a:pPr marL="0" lvl="0" indent="0" algn="l" rtl="0">
              <a:lnSpc>
                <a:spcPct val="114999"/>
              </a:lnSpc>
              <a:spcBef>
                <a:spcPts val="1200"/>
              </a:spcBef>
              <a:spcAft>
                <a:spcPts val="0"/>
              </a:spcAft>
              <a:buSzPts val="1800"/>
              <a:buNone/>
            </a:pPr>
            <a:r>
              <a:rPr lang="en-US" sz="2000">
                <a:solidFill>
                  <a:schemeClr val="dk1"/>
                </a:solidFill>
              </a:rPr>
              <a:t>2.3</a:t>
            </a:r>
            <a:endParaRPr>
              <a:solidFill>
                <a:schemeClr val="dk1"/>
              </a:solidFill>
            </a:endParaRPr>
          </a:p>
          <a:p>
            <a:pPr marL="0" lvl="0" indent="0" algn="l" rtl="0">
              <a:lnSpc>
                <a:spcPct val="114999"/>
              </a:lnSpc>
              <a:spcBef>
                <a:spcPts val="1200"/>
              </a:spcBef>
              <a:spcAft>
                <a:spcPts val="1200"/>
              </a:spcAft>
              <a:buSzPts val="1800"/>
              <a:buNone/>
            </a:pPr>
            <a:r>
              <a:rPr lang="en-US" sz="2000">
                <a:solidFill>
                  <a:schemeClr val="dk1"/>
                </a:solidFill>
              </a:rPr>
              <a:t>6.4</a:t>
            </a:r>
            <a:endParaRPr>
              <a:solidFill>
                <a:schemeClr val="dk1"/>
              </a:solidFill>
            </a:endParaRPr>
          </a:p>
        </p:txBody>
      </p:sp>
      <p:pic>
        <p:nvPicPr>
          <p:cNvPr id="181" name="Google Shape;181;p17" descr="Family Child Care &gt; Dover Air Force Base &gt; Display"/>
          <p:cNvPicPr preferRelativeResize="0">
            <a:picLocks noGrp="1"/>
          </p:cNvPicPr>
          <p:nvPr>
            <p:ph type="pic" idx="2"/>
          </p:nvPr>
        </p:nvPicPr>
        <p:blipFill rotWithShape="1">
          <a:blip r:embed="rId4">
            <a:alphaModFix/>
          </a:blip>
          <a:srcRect t="10234" b="10242"/>
          <a:stretch/>
        </p:blipFill>
        <p:spPr>
          <a:xfrm>
            <a:off x="397155" y="1100707"/>
            <a:ext cx="2991601" cy="3329700"/>
          </a:xfrm>
          <a:prstGeom prst="rect">
            <a:avLst/>
          </a:prstGeom>
          <a:solidFill>
            <a:schemeClr val="accent4"/>
          </a:solidFill>
          <a:ln w="25400" cap="flat" cmpd="sng">
            <a:solidFill>
              <a:srgbClr val="6B481B"/>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9C865BA9-8545-3AB5-C14F-6B7FB7F024CE}"/>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5"/>
        <p:cNvGrpSpPr/>
        <p:nvPr/>
      </p:nvGrpSpPr>
      <p:grpSpPr>
        <a:xfrm>
          <a:off x="0" y="0"/>
          <a:ext cx="0" cy="0"/>
          <a:chOff x="0" y="0"/>
          <a:chExt cx="0" cy="0"/>
        </a:xfrm>
      </p:grpSpPr>
      <p:sp>
        <p:nvSpPr>
          <p:cNvPr id="186" name="Google Shape;186;p18"/>
          <p:cNvSpPr txBox="1"/>
          <p:nvPr/>
        </p:nvSpPr>
        <p:spPr>
          <a:xfrm>
            <a:off x="637932" y="578710"/>
            <a:ext cx="8083943" cy="2742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20" b="0" i="0" u="none" strike="noStrike" cap="none">
                <a:solidFill>
                  <a:srgbClr val="000000"/>
                </a:solidFill>
                <a:latin typeface="Bebas Neue"/>
                <a:ea typeface="Bebas Neue"/>
                <a:cs typeface="Bebas Neue"/>
                <a:sym typeface="Bebas Neue"/>
              </a:rPr>
              <a:t>Final thoughts:</a:t>
            </a:r>
            <a:endParaRPr/>
          </a:p>
          <a:p>
            <a:pPr marL="457200" marR="0" lvl="0" indent="-4572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Use your own experiences to help your          apprentice in their journey. </a:t>
            </a:r>
            <a:endParaRPr/>
          </a:p>
          <a:p>
            <a:pPr marL="457200" marR="0" lvl="0" indent="-4572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What continuing education was most helpful to you?</a:t>
            </a:r>
            <a:endParaRPr/>
          </a:p>
          <a:p>
            <a:pPr marL="457200" marR="0" lvl="0" indent="-4572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Did you have a mentor at the beginning of your career?</a:t>
            </a:r>
            <a:endParaRPr/>
          </a:p>
          <a:p>
            <a:pPr marL="457200" marR="0" lvl="0" indent="-4572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Arial"/>
                <a:ea typeface="Arial"/>
                <a:cs typeface="Arial"/>
                <a:sym typeface="Arial"/>
              </a:rPr>
              <a:t>How are you a reflective practitioner? </a:t>
            </a:r>
            <a:endParaRPr/>
          </a:p>
        </p:txBody>
      </p:sp>
      <p:sp>
        <p:nvSpPr>
          <p:cNvPr id="2" name="Rectangle 1">
            <a:extLst>
              <a:ext uri="{FF2B5EF4-FFF2-40B4-BE49-F238E27FC236}">
                <a16:creationId xmlns:a16="http://schemas.microsoft.com/office/drawing/2014/main" id="{63E409FF-90E1-BC5B-CA6A-EDC4EB8F7ECB}"/>
              </a:ext>
            </a:extLst>
          </p:cNvPr>
          <p:cNvSpPr/>
          <p:nvPr/>
        </p:nvSpPr>
        <p:spPr>
          <a:xfrm>
            <a:off x="82964" y="4413956"/>
            <a:ext cx="2784414" cy="66479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0"/>
        <p:cNvGrpSpPr/>
        <p:nvPr/>
      </p:nvGrpSpPr>
      <p:grpSpPr>
        <a:xfrm>
          <a:off x="0" y="0"/>
          <a:ext cx="0" cy="0"/>
          <a:chOff x="0" y="0"/>
          <a:chExt cx="0" cy="0"/>
        </a:xfrm>
      </p:grpSpPr>
      <p:sp>
        <p:nvSpPr>
          <p:cNvPr id="191" name="Google Shape;191;p19"/>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19"/>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Wrap-up</a:t>
            </a:r>
            <a:endParaRPr sz="2820">
              <a:solidFill>
                <a:srgbClr val="151E49"/>
              </a:solidFill>
              <a:latin typeface="Bebas Neue"/>
              <a:ea typeface="Bebas Neue"/>
              <a:cs typeface="Bebas Neue"/>
              <a:sym typeface="Bebas Neue"/>
            </a:endParaRPr>
          </a:p>
        </p:txBody>
      </p:sp>
      <p:sp>
        <p:nvSpPr>
          <p:cNvPr id="193" name="Google Shape;193;p19"/>
          <p:cNvSpPr txBox="1"/>
          <p:nvPr/>
        </p:nvSpPr>
        <p:spPr>
          <a:xfrm>
            <a:off x="1525900" y="1132500"/>
            <a:ext cx="50406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Next session</a:t>
            </a:r>
            <a:r>
              <a:rPr lang="en-US" sz="1800">
                <a:solidFill>
                  <a:schemeClr val="lt1"/>
                </a:solidFill>
              </a:rPr>
              <a:t>:_______________</a:t>
            </a:r>
            <a:r>
              <a:rPr lang="en-US" sz="1800" b="0" i="0" u="none" strike="noStrike" cap="none">
                <a:solidFill>
                  <a:schemeClr val="lt1"/>
                </a:solidFill>
                <a:latin typeface="Arial"/>
                <a:ea typeface="Arial"/>
                <a:cs typeface="Arial"/>
                <a:sym typeface="Arial"/>
              </a:rPr>
              <a:t> </a:t>
            </a:r>
            <a:endParaRPr/>
          </a:p>
          <a:p>
            <a:pPr marL="342900" marR="0" lvl="0" indent="-24130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194" name="Google Shape;194;p19"/>
          <p:cNvSpPr txBox="1"/>
          <p:nvPr/>
        </p:nvSpPr>
        <p:spPr>
          <a:xfrm>
            <a:off x="1525900" y="2276781"/>
            <a:ext cx="5040600" cy="667869"/>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a:solidFill>
                  <a:srgbClr val="FFFFFF"/>
                </a:solidFill>
              </a:rPr>
              <a:t>Location/Link:________________</a:t>
            </a:r>
            <a:endParaRPr sz="20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195" name="Google Shape;195;p19"/>
          <p:cNvSpPr txBox="1"/>
          <p:nvPr/>
        </p:nvSpPr>
        <p:spPr>
          <a:xfrm>
            <a:off x="1525900" y="3265200"/>
            <a:ext cx="53751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br>
              <a:rPr lang="en-US" sz="1800" b="0" i="0" u="none" strike="noStrike" cap="none">
                <a:solidFill>
                  <a:schemeClr val="lt1"/>
                </a:solidFill>
                <a:latin typeface="Arial"/>
                <a:ea typeface="Arial"/>
                <a:cs typeface="Arial"/>
                <a:sym typeface="Arial"/>
              </a:rPr>
            </a:br>
            <a:r>
              <a:rPr lang="en-US" sz="1800" b="0" i="0" u="none" strike="noStrike" cap="none">
                <a:solidFill>
                  <a:schemeClr val="lt1"/>
                </a:solidFill>
                <a:latin typeface="Arial"/>
                <a:ea typeface="Arial"/>
                <a:cs typeface="Arial"/>
                <a:sym typeface="Arial"/>
              </a:rPr>
              <a:t>Questions? </a:t>
            </a: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2" name="Rectangle 1">
            <a:extLst>
              <a:ext uri="{FF2B5EF4-FFF2-40B4-BE49-F238E27FC236}">
                <a16:creationId xmlns:a16="http://schemas.microsoft.com/office/drawing/2014/main" id="{1A47A7FC-F596-4272-7413-AC427C4B459D}"/>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2"/>
          <p:cNvSpPr txBox="1">
            <a:spLocks noGrp="1"/>
          </p:cNvSpPr>
          <p:nvPr>
            <p:ph type="body" idx="1"/>
          </p:nvPr>
        </p:nvSpPr>
        <p:spPr>
          <a:xfrm>
            <a:off x="311700" y="1478225"/>
            <a:ext cx="5594700" cy="2466000"/>
          </a:xfrm>
          <a:prstGeom prst="rect">
            <a:avLst/>
          </a:prstGeom>
          <a:noFill/>
          <a:ln>
            <a:noFill/>
          </a:ln>
          <a:effectLst>
            <a:outerShdw blurRad="57150" dist="19050" dir="5400000" algn="bl" rotWithShape="0">
              <a:srgbClr val="000000">
                <a:alpha val="29803"/>
              </a:srgbClr>
            </a:outerShdw>
          </a:effectLst>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SzPts val="1800"/>
              <a:buChar char="●"/>
            </a:pPr>
            <a:r>
              <a:rPr lang="en-US">
                <a:solidFill>
                  <a:schemeClr val="lt1"/>
                </a:solidFill>
              </a:rPr>
              <a:t>Encouraging professional growth</a:t>
            </a:r>
            <a:endParaRPr/>
          </a:p>
          <a:p>
            <a:pPr marL="0" lvl="0" indent="0" algn="l" rtl="0">
              <a:lnSpc>
                <a:spcPct val="115000"/>
              </a:lnSpc>
              <a:spcBef>
                <a:spcPts val="0"/>
              </a:spcBef>
              <a:spcAft>
                <a:spcPts val="0"/>
              </a:spcAft>
              <a:buSzPts val="1800"/>
              <a:buNone/>
            </a:pPr>
            <a:endParaRPr>
              <a:solidFill>
                <a:schemeClr val="lt1"/>
              </a:solidFill>
            </a:endParaRPr>
          </a:p>
          <a:p>
            <a:pPr marL="285750" lvl="0" indent="-285750" algn="l" rtl="0">
              <a:lnSpc>
                <a:spcPct val="115000"/>
              </a:lnSpc>
              <a:spcBef>
                <a:spcPts val="0"/>
              </a:spcBef>
              <a:spcAft>
                <a:spcPts val="0"/>
              </a:spcAft>
              <a:buSzPts val="1800"/>
              <a:buChar char="●"/>
            </a:pPr>
            <a:r>
              <a:rPr lang="en-US">
                <a:solidFill>
                  <a:schemeClr val="lt1"/>
                </a:solidFill>
              </a:rPr>
              <a:t>Reflecting on practice</a:t>
            </a:r>
            <a:endParaRPr sz="1800">
              <a:solidFill>
                <a:schemeClr val="lt1"/>
              </a:solidFill>
            </a:endParaRPr>
          </a:p>
          <a:p>
            <a:pPr marL="257175" lvl="0" indent="-142875" algn="l" rtl="0">
              <a:lnSpc>
                <a:spcPct val="115000"/>
              </a:lnSpc>
              <a:spcBef>
                <a:spcPts val="0"/>
              </a:spcBef>
              <a:spcAft>
                <a:spcPts val="0"/>
              </a:spcAft>
              <a:buSzPts val="1800"/>
              <a:buFont typeface="Arial"/>
              <a:buNone/>
            </a:pPr>
            <a:endParaRPr sz="1800">
              <a:solidFill>
                <a:schemeClr val="lt1"/>
              </a:solidFill>
            </a:endParaRPr>
          </a:p>
          <a:p>
            <a:pPr marL="285750" lvl="0" indent="-285750" algn="l" rtl="0">
              <a:lnSpc>
                <a:spcPct val="115000"/>
              </a:lnSpc>
              <a:spcBef>
                <a:spcPts val="0"/>
              </a:spcBef>
              <a:spcAft>
                <a:spcPts val="0"/>
              </a:spcAft>
              <a:buSzPts val="1800"/>
              <a:buChar char="●"/>
            </a:pPr>
            <a:r>
              <a:rPr lang="en-US" sz="1800">
                <a:solidFill>
                  <a:schemeClr val="lt1"/>
                </a:solidFill>
              </a:rPr>
              <a:t>Session wrap-up</a:t>
            </a:r>
            <a:endParaRPr/>
          </a:p>
          <a:p>
            <a:pPr marL="0" lvl="0" indent="0" algn="l" rtl="0">
              <a:lnSpc>
                <a:spcPct val="115000"/>
              </a:lnSpc>
              <a:spcBef>
                <a:spcPts val="0"/>
              </a:spcBef>
              <a:spcAft>
                <a:spcPts val="1200"/>
              </a:spcAft>
              <a:buSzPts val="1800"/>
              <a:buNone/>
            </a:pPr>
            <a:endParaRPr sz="2100">
              <a:solidFill>
                <a:schemeClr val="lt1"/>
              </a:solidFill>
            </a:endParaRPr>
          </a:p>
        </p:txBody>
      </p:sp>
      <p:sp>
        <p:nvSpPr>
          <p:cNvPr id="62" name="Google Shape;62;p2"/>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2"/>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Agenda</a:t>
            </a:r>
            <a:endParaRPr sz="2820">
              <a:solidFill>
                <a:srgbClr val="151E49"/>
              </a:solidFill>
              <a:latin typeface="Bebas Neue"/>
              <a:ea typeface="Bebas Neue"/>
              <a:cs typeface="Bebas Neue"/>
              <a:sym typeface="Bebas Neue"/>
            </a:endParaRPr>
          </a:p>
        </p:txBody>
      </p:sp>
      <p:sp>
        <p:nvSpPr>
          <p:cNvPr id="2" name="Rectangle 1">
            <a:extLst>
              <a:ext uri="{FF2B5EF4-FFF2-40B4-BE49-F238E27FC236}">
                <a16:creationId xmlns:a16="http://schemas.microsoft.com/office/drawing/2014/main" id="{7D04DC1A-4579-A949-6537-FC778B8F6093}"/>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9"/>
        <p:cNvGrpSpPr/>
        <p:nvPr/>
      </p:nvGrpSpPr>
      <p:grpSpPr>
        <a:xfrm>
          <a:off x="0" y="0"/>
          <a:ext cx="0" cy="0"/>
          <a:chOff x="0" y="0"/>
          <a:chExt cx="0" cy="0"/>
        </a:xfrm>
      </p:grpSpPr>
      <p:sp>
        <p:nvSpPr>
          <p:cNvPr id="200" name="Google Shape;200;p20"/>
          <p:cNvSpPr/>
          <p:nvPr/>
        </p:nvSpPr>
        <p:spPr>
          <a:xfrm>
            <a:off x="342924" y="978200"/>
            <a:ext cx="8444555"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0"/>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Resource Page</a:t>
            </a:r>
            <a:endParaRPr>
              <a:latin typeface="Bebas Neue"/>
              <a:ea typeface="Bebas Neue"/>
              <a:cs typeface="Bebas Neue"/>
              <a:sym typeface="Bebas Neue"/>
            </a:endParaRPr>
          </a:p>
        </p:txBody>
      </p:sp>
      <p:sp>
        <p:nvSpPr>
          <p:cNvPr id="202" name="Google Shape;202;p20"/>
          <p:cNvSpPr txBox="1">
            <a:spLocks noGrp="1"/>
          </p:cNvSpPr>
          <p:nvPr>
            <p:ph type="body" idx="1"/>
          </p:nvPr>
        </p:nvSpPr>
        <p:spPr>
          <a:xfrm>
            <a:off x="356521" y="1111442"/>
            <a:ext cx="8444555" cy="3519814"/>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US" sz="2800">
                <a:solidFill>
                  <a:srgbClr val="000000"/>
                </a:solidFill>
              </a:rPr>
              <a:t>Abrams, J.B. (2009) </a:t>
            </a:r>
            <a:r>
              <a:rPr lang="en-US" sz="2800" i="1">
                <a:solidFill>
                  <a:srgbClr val="000000"/>
                </a:solidFill>
              </a:rPr>
              <a:t>Having hard conversations</a:t>
            </a:r>
            <a:r>
              <a:rPr lang="en-US" sz="2800">
                <a:solidFill>
                  <a:srgbClr val="000000"/>
                </a:solidFill>
              </a:rPr>
              <a:t>. Corwin.</a:t>
            </a:r>
            <a:endParaRPr sz="2800" b="0" i="0" u="none" strike="noStrike">
              <a:solidFill>
                <a:srgbClr val="000000"/>
              </a:solidFill>
            </a:endParaRPr>
          </a:p>
          <a:p>
            <a:pPr marL="457200" lvl="0" indent="-342900" algn="l" rtl="0">
              <a:lnSpc>
                <a:spcPct val="115000"/>
              </a:lnSpc>
              <a:spcBef>
                <a:spcPts val="1200"/>
              </a:spcBef>
              <a:spcAft>
                <a:spcPts val="1200"/>
              </a:spcAft>
              <a:buSzPts val="1800"/>
              <a:buNone/>
            </a:pPr>
            <a:endParaRPr sz="2000">
              <a:solidFill>
                <a:schemeClr val="dk1"/>
              </a:solidFill>
            </a:endParaRPr>
          </a:p>
        </p:txBody>
      </p:sp>
      <p:sp>
        <p:nvSpPr>
          <p:cNvPr id="2" name="Rectangle 1">
            <a:extLst>
              <a:ext uri="{FF2B5EF4-FFF2-40B4-BE49-F238E27FC236}">
                <a16:creationId xmlns:a16="http://schemas.microsoft.com/office/drawing/2014/main" id="{BBB3FAA6-35DB-F49C-48EC-08061099E704}"/>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6"/>
        <p:cNvGrpSpPr/>
        <p:nvPr/>
      </p:nvGrpSpPr>
      <p:grpSpPr>
        <a:xfrm>
          <a:off x="0" y="0"/>
          <a:ext cx="0" cy="0"/>
          <a:chOff x="0" y="0"/>
          <a:chExt cx="0" cy="0"/>
        </a:xfrm>
      </p:grpSpPr>
      <p:sp>
        <p:nvSpPr>
          <p:cNvPr id="207" name="Google Shape;207;p21"/>
          <p:cNvSpPr txBox="1"/>
          <p:nvPr/>
        </p:nvSpPr>
        <p:spPr>
          <a:xfrm>
            <a:off x="3400734" y="3016804"/>
            <a:ext cx="21465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t>Name, title, contact info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208" name="Google Shape;208;p21"/>
          <p:cNvPicPr preferRelativeResize="0"/>
          <p:nvPr/>
        </p:nvPicPr>
        <p:blipFill>
          <a:blip r:embed="rId4">
            <a:alphaModFix/>
          </a:blip>
          <a:stretch>
            <a:fillRect/>
          </a:stretch>
        </p:blipFill>
        <p:spPr>
          <a:xfrm>
            <a:off x="3372234" y="658845"/>
            <a:ext cx="2203479" cy="2203479"/>
          </a:xfrm>
          <a:prstGeom prst="rect">
            <a:avLst/>
          </a:prstGeom>
          <a:noFill/>
          <a:ln>
            <a:noFill/>
          </a:ln>
        </p:spPr>
      </p:pic>
      <p:sp>
        <p:nvSpPr>
          <p:cNvPr id="2" name="Rectangle 1">
            <a:extLst>
              <a:ext uri="{FF2B5EF4-FFF2-40B4-BE49-F238E27FC236}">
                <a16:creationId xmlns:a16="http://schemas.microsoft.com/office/drawing/2014/main" id="{1CC39D7D-39D3-1B3C-B166-196E58B938CC}"/>
              </a:ext>
            </a:extLst>
          </p:cNvPr>
          <p:cNvSpPr/>
          <p:nvPr/>
        </p:nvSpPr>
        <p:spPr>
          <a:xfrm>
            <a:off x="82964" y="4459111"/>
            <a:ext cx="2784414" cy="61963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sp>
        <p:nvSpPr>
          <p:cNvPr id="68" name="Google Shape;68;p3"/>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3"/>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How are you feeling today?</a:t>
            </a:r>
            <a:endParaRPr sz="2820">
              <a:solidFill>
                <a:srgbClr val="151E49"/>
              </a:solidFill>
              <a:latin typeface="Bebas Neue"/>
              <a:ea typeface="Bebas Neue"/>
              <a:cs typeface="Bebas Neue"/>
              <a:sym typeface="Bebas Neue"/>
            </a:endParaRPr>
          </a:p>
        </p:txBody>
      </p:sp>
      <p:sp>
        <p:nvSpPr>
          <p:cNvPr id="70" name="Google Shape;70;p3"/>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2000">
              <a:solidFill>
                <a:srgbClr val="434A6D"/>
              </a:solidFill>
            </a:endParaRPr>
          </a:p>
          <a:p>
            <a:pPr marL="0" lvl="0" indent="0" algn="l" rtl="0">
              <a:lnSpc>
                <a:spcPct val="115000"/>
              </a:lnSpc>
              <a:spcBef>
                <a:spcPts val="1200"/>
              </a:spcBef>
              <a:spcAft>
                <a:spcPts val="0"/>
              </a:spcAft>
              <a:buSzPts val="1800"/>
              <a:buNone/>
            </a:pPr>
            <a:endParaRPr sz="2000">
              <a:solidFill>
                <a:srgbClr val="434A6D"/>
              </a:solidFill>
            </a:endParaRPr>
          </a:p>
          <a:p>
            <a:pPr marL="0" lvl="0" indent="0" algn="ctr" rtl="0">
              <a:lnSpc>
                <a:spcPct val="115000"/>
              </a:lnSpc>
              <a:spcBef>
                <a:spcPts val="1200"/>
              </a:spcBef>
              <a:spcAft>
                <a:spcPts val="1200"/>
              </a:spcAft>
              <a:buSzPts val="1800"/>
              <a:buNone/>
            </a:pPr>
            <a:r>
              <a:rPr lang="en-US" sz="2000">
                <a:solidFill>
                  <a:schemeClr val="dk1"/>
                </a:solidFill>
              </a:rPr>
              <a:t>Let us know how you are feeling about your apprentices' skills. </a:t>
            </a:r>
            <a:endParaRPr/>
          </a:p>
        </p:txBody>
      </p:sp>
      <p:pic>
        <p:nvPicPr>
          <p:cNvPr id="71" name="Google Shape;71;p3"/>
          <p:cNvPicPr preferRelativeResize="0">
            <a:picLocks noGrp="1"/>
          </p:cNvPicPr>
          <p:nvPr>
            <p:ph type="pic" idx="2"/>
          </p:nvPr>
        </p:nvPicPr>
        <p:blipFill rotWithShape="1">
          <a:blip r:embed="rId4">
            <a:alphaModFix/>
          </a:blip>
          <a:srcRect l="5078" r="5079"/>
          <a:stretch/>
        </p:blipFill>
        <p:spPr>
          <a:xfrm>
            <a:off x="5693937" y="1086518"/>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05D5A61A-17DE-7359-AE15-B82F603F1937}"/>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
        <p:nvSpPr>
          <p:cNvPr id="76" name="Google Shape;76;p4"/>
          <p:cNvSpPr txBox="1"/>
          <p:nvPr/>
        </p:nvSpPr>
        <p:spPr>
          <a:xfrm>
            <a:off x="550259" y="390391"/>
            <a:ext cx="8083943" cy="31731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20" b="0" i="0" u="none" strike="noStrike" cap="none">
                <a:solidFill>
                  <a:srgbClr val="000000"/>
                </a:solidFill>
                <a:latin typeface="Bebas Neue"/>
                <a:ea typeface="Bebas Neue"/>
                <a:cs typeface="Bebas Neue"/>
                <a:sym typeface="Bebas Neue"/>
              </a:rPr>
              <a:t>Encouraging Growth</a:t>
            </a:r>
            <a:endParaRPr/>
          </a:p>
          <a:p>
            <a:pPr marL="0" marR="0" lvl="0" indent="0" algn="l" rtl="0">
              <a:lnSpc>
                <a:spcPct val="100000"/>
              </a:lnSpc>
              <a:spcBef>
                <a:spcPts val="0"/>
              </a:spcBef>
              <a:spcAft>
                <a:spcPts val="0"/>
              </a:spcAft>
              <a:buNone/>
            </a:pPr>
            <a:endParaRPr sz="3200" b="0" i="0" u="none" strike="noStrike" cap="none">
              <a:solidFill>
                <a:srgbClr val="000000"/>
              </a:solidFill>
              <a:latin typeface="Arial"/>
              <a:ea typeface="Arial"/>
              <a:cs typeface="Arial"/>
              <a:sym typeface="Arial"/>
            </a:endParaRPr>
          </a:p>
          <a:p>
            <a:pPr marL="457200" marR="0" lvl="0" indent="-27940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Apprentices can grow professionally through continuing education, working with a mentor, and reflecting on their practice.</a:t>
            </a:r>
            <a:endParaRPr/>
          </a:p>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0E30ED59-E8CC-B4F9-19F9-F8035E2963CB}"/>
              </a:ext>
            </a:extLst>
          </p:cNvPr>
          <p:cNvSpPr/>
          <p:nvPr/>
        </p:nvSpPr>
        <p:spPr>
          <a:xfrm>
            <a:off x="105542" y="4447821"/>
            <a:ext cx="2784414" cy="51928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0"/>
        <p:cNvGrpSpPr/>
        <p:nvPr/>
      </p:nvGrpSpPr>
      <p:grpSpPr>
        <a:xfrm>
          <a:off x="0" y="0"/>
          <a:ext cx="0" cy="0"/>
          <a:chOff x="0" y="0"/>
          <a:chExt cx="0" cy="0"/>
        </a:xfrm>
      </p:grpSpPr>
      <p:sp>
        <p:nvSpPr>
          <p:cNvPr id="81" name="Google Shape;81;p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Continuing Education</a:t>
            </a:r>
            <a:endParaRPr sz="2820">
              <a:solidFill>
                <a:srgbClr val="151E49"/>
              </a:solidFill>
              <a:latin typeface="Bebas Neue"/>
              <a:ea typeface="Bebas Neue"/>
              <a:cs typeface="Bebas Neue"/>
              <a:sym typeface="Bebas Neue"/>
            </a:endParaRPr>
          </a:p>
        </p:txBody>
      </p:sp>
      <p:pic>
        <p:nvPicPr>
          <p:cNvPr id="82" name="Google Shape;82;p5" descr="Graduation hat and university building, higher education, business training course, scholarship concept, academy study (Provided by Getty Images)"/>
          <p:cNvPicPr preferRelativeResize="0">
            <a:picLocks noGrp="1"/>
          </p:cNvPicPr>
          <p:nvPr>
            <p:ph type="pic" idx="2"/>
          </p:nvPr>
        </p:nvPicPr>
        <p:blipFill rotWithShape="1">
          <a:blip r:embed="rId4">
            <a:alphaModFix/>
          </a:blip>
          <a:srcRect l="5076" r="5076"/>
          <a:stretch/>
        </p:blipFill>
        <p:spPr>
          <a:xfrm>
            <a:off x="5786450" y="1111250"/>
            <a:ext cx="2991601" cy="3329700"/>
          </a:xfrm>
          <a:prstGeom prst="rect">
            <a:avLst/>
          </a:prstGeom>
          <a:solidFill>
            <a:schemeClr val="accent4"/>
          </a:solidFill>
          <a:ln w="9525" cap="flat" cmpd="sng">
            <a:solidFill>
              <a:srgbClr val="FDA739"/>
            </a:solidFill>
            <a:prstDash val="solid"/>
            <a:round/>
            <a:headEnd type="none" w="sm" len="sm"/>
            <a:tailEnd type="none" w="sm" len="sm"/>
          </a:ln>
          <a:effectLst>
            <a:outerShdw blurRad="57150" dist="19050" dir="5400000" algn="bl" rotWithShape="0">
              <a:srgbClr val="000000">
                <a:alpha val="49803"/>
              </a:srgbClr>
            </a:outerShdw>
          </a:effectLst>
        </p:spPr>
      </p:pic>
      <p:pic>
        <p:nvPicPr>
          <p:cNvPr id="83" name="Google Shape;83;p5" descr="A group of logos on a blue background&#10;&#10;AI-generated content may be incorrect."/>
          <p:cNvPicPr preferRelativeResize="0"/>
          <p:nvPr/>
        </p:nvPicPr>
        <p:blipFill rotWithShape="1">
          <a:blip r:embed="rId5">
            <a:alphaModFix/>
          </a:blip>
          <a:srcRect l="1523" t="1810" r="1470" b="22469"/>
          <a:stretch/>
        </p:blipFill>
        <p:spPr>
          <a:xfrm>
            <a:off x="232187" y="1111250"/>
            <a:ext cx="5473800" cy="3329700"/>
          </a:xfrm>
          <a:prstGeom prst="rect">
            <a:avLst/>
          </a:prstGeom>
          <a:noFill/>
          <a:ln>
            <a:noFill/>
          </a:ln>
        </p:spPr>
      </p:pic>
      <p:sp>
        <p:nvSpPr>
          <p:cNvPr id="2" name="Rectangle 1">
            <a:extLst>
              <a:ext uri="{FF2B5EF4-FFF2-40B4-BE49-F238E27FC236}">
                <a16:creationId xmlns:a16="http://schemas.microsoft.com/office/drawing/2014/main" id="{43DE7648-AC70-C580-5A05-1B8E4E5B9F6E}"/>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6"/>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6"/>
          <p:cNvSpPr txBox="1">
            <a:spLocks noGrp="1"/>
          </p:cNvSpPr>
          <p:nvPr>
            <p:ph type="title"/>
          </p:nvPr>
        </p:nvSpPr>
        <p:spPr>
          <a:xfrm>
            <a:off x="311700" y="315629"/>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Continuing Education might look like . . . </a:t>
            </a:r>
            <a:endParaRPr>
              <a:solidFill>
                <a:srgbClr val="151E49"/>
              </a:solidFill>
              <a:latin typeface="Bebas Neue"/>
              <a:ea typeface="Bebas Neue"/>
              <a:cs typeface="Bebas Neue"/>
              <a:sym typeface="Bebas Neue"/>
            </a:endParaRPr>
          </a:p>
        </p:txBody>
      </p:sp>
      <p:sp>
        <p:nvSpPr>
          <p:cNvPr id="90" name="Google Shape;90;p6"/>
          <p:cNvSpPr txBox="1">
            <a:spLocks noGrp="1"/>
          </p:cNvSpPr>
          <p:nvPr>
            <p:ph type="body" idx="1"/>
          </p:nvPr>
        </p:nvSpPr>
        <p:spPr>
          <a:xfrm>
            <a:off x="3653281" y="1112750"/>
            <a:ext cx="5154300" cy="3416400"/>
          </a:xfrm>
          <a:prstGeom prst="rect">
            <a:avLst/>
          </a:prstGeom>
          <a:noFill/>
          <a:ln>
            <a:noFill/>
          </a:ln>
        </p:spPr>
        <p:txBody>
          <a:bodyPr spcFirstLastPara="1" wrap="square" lIns="91425" tIns="91425" rIns="91425" bIns="91425" anchor="t" anchorCtr="0">
            <a:normAutofit/>
          </a:bodyPr>
          <a:lstStyle/>
          <a:p>
            <a:pPr marL="285750" lvl="0" indent="-285750" algn="l" rtl="0">
              <a:lnSpc>
                <a:spcPct val="115000"/>
              </a:lnSpc>
              <a:spcBef>
                <a:spcPts val="0"/>
              </a:spcBef>
              <a:spcAft>
                <a:spcPts val="0"/>
              </a:spcAft>
              <a:buSzPts val="1800"/>
              <a:buFont typeface="Arial"/>
              <a:buChar char="•"/>
            </a:pPr>
            <a:r>
              <a:rPr lang="en-US" sz="2000">
                <a:solidFill>
                  <a:schemeClr val="dk1"/>
                </a:solidFill>
              </a:rPr>
              <a:t>Attending a local or state conference</a:t>
            </a:r>
            <a:endParaRPr/>
          </a:p>
          <a:p>
            <a:pPr marL="285750" lvl="0" indent="-171450" algn="l" rtl="0">
              <a:lnSpc>
                <a:spcPct val="115000"/>
              </a:lnSpc>
              <a:spcBef>
                <a:spcPts val="0"/>
              </a:spcBef>
              <a:spcAft>
                <a:spcPts val="0"/>
              </a:spcAft>
              <a:buSzPts val="1800"/>
              <a:buFont typeface="Arial"/>
              <a:buNone/>
            </a:pPr>
            <a:endParaRPr sz="2000">
              <a:solidFill>
                <a:schemeClr val="dk1"/>
              </a:solidFill>
            </a:endParaRPr>
          </a:p>
          <a:p>
            <a:pPr marL="285750" lvl="0" indent="-285750" algn="l" rtl="0">
              <a:lnSpc>
                <a:spcPct val="115000"/>
              </a:lnSpc>
              <a:spcBef>
                <a:spcPts val="0"/>
              </a:spcBef>
              <a:spcAft>
                <a:spcPts val="0"/>
              </a:spcAft>
              <a:buSzPts val="1800"/>
              <a:buFont typeface="Arial"/>
              <a:buChar char="•"/>
            </a:pPr>
            <a:r>
              <a:rPr lang="en-US" sz="2000">
                <a:solidFill>
                  <a:schemeClr val="dk1"/>
                </a:solidFill>
              </a:rPr>
              <a:t>Attending a local workshop or training</a:t>
            </a:r>
            <a:endParaRPr/>
          </a:p>
          <a:p>
            <a:pPr marL="285750" lvl="0" indent="-171450" algn="l" rtl="0">
              <a:lnSpc>
                <a:spcPct val="115000"/>
              </a:lnSpc>
              <a:spcBef>
                <a:spcPts val="0"/>
              </a:spcBef>
              <a:spcAft>
                <a:spcPts val="0"/>
              </a:spcAft>
              <a:buSzPts val="1800"/>
              <a:buFont typeface="Arial"/>
              <a:buNone/>
            </a:pPr>
            <a:endParaRPr sz="2000">
              <a:solidFill>
                <a:schemeClr val="dk1"/>
              </a:solidFill>
            </a:endParaRPr>
          </a:p>
          <a:p>
            <a:pPr marL="285750" lvl="0" indent="-285750" algn="l" rtl="0">
              <a:lnSpc>
                <a:spcPct val="115000"/>
              </a:lnSpc>
              <a:spcBef>
                <a:spcPts val="0"/>
              </a:spcBef>
              <a:spcAft>
                <a:spcPts val="0"/>
              </a:spcAft>
              <a:buSzPts val="1800"/>
              <a:buFont typeface="Arial"/>
              <a:buChar char="•"/>
            </a:pPr>
            <a:r>
              <a:rPr lang="en-US" sz="2000">
                <a:solidFill>
                  <a:schemeClr val="dk1"/>
                </a:solidFill>
              </a:rPr>
              <a:t>Pursuing an A.S. degree from Ivy Tech Community College</a:t>
            </a:r>
            <a:endParaRPr/>
          </a:p>
          <a:p>
            <a:pPr marL="285750" lvl="0" indent="-171450" algn="l" rtl="0">
              <a:lnSpc>
                <a:spcPct val="115000"/>
              </a:lnSpc>
              <a:spcBef>
                <a:spcPts val="0"/>
              </a:spcBef>
              <a:spcAft>
                <a:spcPts val="0"/>
              </a:spcAft>
              <a:buSzPts val="1800"/>
              <a:buFont typeface="Arial"/>
              <a:buNone/>
            </a:pPr>
            <a:endParaRPr sz="2000">
              <a:solidFill>
                <a:schemeClr val="dk1"/>
              </a:solidFill>
            </a:endParaRPr>
          </a:p>
          <a:p>
            <a:pPr marL="285750" lvl="0" indent="-285750" algn="l" rtl="0">
              <a:lnSpc>
                <a:spcPct val="115000"/>
              </a:lnSpc>
              <a:spcBef>
                <a:spcPts val="0"/>
              </a:spcBef>
              <a:spcAft>
                <a:spcPts val="0"/>
              </a:spcAft>
              <a:buSzPts val="1800"/>
              <a:buFont typeface="Arial"/>
              <a:buChar char="•"/>
            </a:pPr>
            <a:r>
              <a:rPr lang="en-US" sz="2000">
                <a:solidFill>
                  <a:schemeClr val="dk1"/>
                </a:solidFill>
              </a:rPr>
              <a:t>Pursuing a Bachelor’s degree from a four-year college or University</a:t>
            </a:r>
            <a:endParaRPr/>
          </a:p>
          <a:p>
            <a:pPr marL="0" lvl="0" indent="0" algn="l" rtl="0">
              <a:lnSpc>
                <a:spcPct val="114999"/>
              </a:lnSpc>
              <a:spcBef>
                <a:spcPts val="0"/>
              </a:spcBef>
              <a:spcAft>
                <a:spcPts val="0"/>
              </a:spcAft>
              <a:buSzPts val="1800"/>
              <a:buNone/>
            </a:pPr>
            <a:endParaRPr sz="2000">
              <a:solidFill>
                <a:srgbClr val="434A6D"/>
              </a:solidFill>
            </a:endParaRPr>
          </a:p>
          <a:p>
            <a:pPr marL="457200" lvl="0" indent="-342900" algn="l" rtl="0">
              <a:lnSpc>
                <a:spcPct val="114999"/>
              </a:lnSpc>
              <a:spcBef>
                <a:spcPts val="1200"/>
              </a:spcBef>
              <a:spcAft>
                <a:spcPts val="1200"/>
              </a:spcAft>
              <a:buSzPts val="1800"/>
              <a:buNone/>
            </a:pPr>
            <a:endParaRPr sz="2000">
              <a:solidFill>
                <a:srgbClr val="434A6D"/>
              </a:solidFill>
            </a:endParaRPr>
          </a:p>
        </p:txBody>
      </p:sp>
      <p:sp>
        <p:nvSpPr>
          <p:cNvPr id="92" name="Google Shape;92;p6"/>
          <p:cNvSpPr txBox="1"/>
          <p:nvPr/>
        </p:nvSpPr>
        <p:spPr>
          <a:xfrm>
            <a:off x="539497" y="1362456"/>
            <a:ext cx="2990088" cy="19389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Remember: Continuing education can take many forms and doesn’t </a:t>
            </a:r>
            <a:endParaRPr dirty="0"/>
          </a:p>
          <a:p>
            <a:pPr marL="0" marR="0" lvl="0" indent="0" algn="l"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necessarily mean taking college courses.</a:t>
            </a:r>
            <a:endParaRPr dirty="0"/>
          </a:p>
        </p:txBody>
      </p:sp>
      <p:sp>
        <p:nvSpPr>
          <p:cNvPr id="2" name="Rectangle 1">
            <a:extLst>
              <a:ext uri="{FF2B5EF4-FFF2-40B4-BE49-F238E27FC236}">
                <a16:creationId xmlns:a16="http://schemas.microsoft.com/office/drawing/2014/main" id="{AAA2FAE1-78BF-DE54-DB7C-AB475114B16F}"/>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
        <p:cNvGrpSpPr/>
        <p:nvPr/>
      </p:nvGrpSpPr>
      <p:grpSpPr>
        <a:xfrm>
          <a:off x="0" y="0"/>
          <a:ext cx="0" cy="0"/>
          <a:chOff x="0" y="0"/>
          <a:chExt cx="0" cy="0"/>
        </a:xfrm>
      </p:grpSpPr>
      <p:sp>
        <p:nvSpPr>
          <p:cNvPr id="97" name="Google Shape;97;p7"/>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7"/>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Working with a mentor</a:t>
            </a:r>
            <a:endParaRPr/>
          </a:p>
        </p:txBody>
      </p:sp>
      <p:sp>
        <p:nvSpPr>
          <p:cNvPr id="99" name="Google Shape;99;p7"/>
          <p:cNvSpPr txBox="1">
            <a:spLocks noGrp="1"/>
          </p:cNvSpPr>
          <p:nvPr>
            <p:ph type="body" idx="1"/>
          </p:nvPr>
        </p:nvSpPr>
        <p:spPr>
          <a:xfrm>
            <a:off x="367406" y="1067900"/>
            <a:ext cx="5154300" cy="3416400"/>
          </a:xfrm>
          <a:prstGeom prst="rect">
            <a:avLst/>
          </a:prstGeom>
          <a:solidFill>
            <a:schemeClr val="lt1"/>
          </a:solidFill>
          <a:ln w="9525" cap="flat" cmpd="sng">
            <a:solidFill>
              <a:srgbClr val="B1CDFB"/>
            </a:solidFill>
            <a:prstDash val="solid"/>
            <a:round/>
            <a:headEnd type="none" w="sm" len="sm"/>
            <a:tailEnd type="none" w="sm" len="sm"/>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sz="2000">
              <a:solidFill>
                <a:schemeClr val="dk1"/>
              </a:solidFill>
            </a:endParaRPr>
          </a:p>
        </p:txBody>
      </p:sp>
      <p:pic>
        <p:nvPicPr>
          <p:cNvPr id="101" name="Google Shape;101;p7" descr="A person and a child sitting at a table&#10;&#10;AI-generated content may be incorrect."/>
          <p:cNvPicPr preferRelativeResize="0"/>
          <p:nvPr/>
        </p:nvPicPr>
        <p:blipFill rotWithShape="1">
          <a:blip r:embed="rId4">
            <a:alphaModFix/>
          </a:blip>
          <a:srcRect/>
          <a:stretch/>
        </p:blipFill>
        <p:spPr>
          <a:xfrm>
            <a:off x="352235" y="961928"/>
            <a:ext cx="5197257" cy="3644023"/>
          </a:xfrm>
          <a:prstGeom prst="rect">
            <a:avLst/>
          </a:prstGeom>
          <a:noFill/>
          <a:ln>
            <a:noFill/>
          </a:ln>
        </p:spPr>
      </p:pic>
      <p:sp>
        <p:nvSpPr>
          <p:cNvPr id="102" name="Google Shape;102;p7"/>
          <p:cNvSpPr txBox="1"/>
          <p:nvPr/>
        </p:nvSpPr>
        <p:spPr>
          <a:xfrm>
            <a:off x="5801278" y="1086312"/>
            <a:ext cx="3263700" cy="3329400"/>
          </a:xfrm>
          <a:prstGeom prst="rect">
            <a:avLst/>
          </a:prstGeom>
          <a:noFill/>
          <a:ln>
            <a:noFill/>
          </a:ln>
        </p:spPr>
        <p:txBody>
          <a:bodyPr spcFirstLastPara="1" wrap="square" lIns="91425" tIns="91425" rIns="91425" bIns="91425" anchor="t" anchorCtr="0">
            <a:spAutoFit/>
          </a:bodyPr>
          <a:lstStyle/>
          <a:p>
            <a:pPr marL="285750" lvl="0" indent="-273050" algn="l" rtl="0">
              <a:lnSpc>
                <a:spcPct val="115000"/>
              </a:lnSpc>
              <a:spcBef>
                <a:spcPts val="0"/>
              </a:spcBef>
              <a:spcAft>
                <a:spcPts val="0"/>
              </a:spcAft>
              <a:buClr>
                <a:schemeClr val="dk2"/>
              </a:buClr>
              <a:buSzPts val="1600"/>
              <a:buChar char="•"/>
            </a:pPr>
            <a:r>
              <a:rPr lang="en-US" sz="1800" dirty="0">
                <a:solidFill>
                  <a:schemeClr val="dk1"/>
                </a:solidFill>
              </a:rPr>
              <a:t>Taking the opportunity to ask questions to clarify your understanding of the competencies.</a:t>
            </a:r>
            <a:endParaRPr sz="1600" dirty="0">
              <a:solidFill>
                <a:schemeClr val="dk2"/>
              </a:solidFill>
            </a:endParaRPr>
          </a:p>
          <a:p>
            <a:pPr marL="285750" lvl="0" indent="-273050" algn="l" rtl="0">
              <a:lnSpc>
                <a:spcPct val="115000"/>
              </a:lnSpc>
              <a:spcBef>
                <a:spcPts val="0"/>
              </a:spcBef>
              <a:spcAft>
                <a:spcPts val="0"/>
              </a:spcAft>
              <a:buClr>
                <a:schemeClr val="dk2"/>
              </a:buClr>
              <a:buSzPts val="1600"/>
              <a:buChar char="•"/>
            </a:pPr>
            <a:r>
              <a:rPr lang="en-US" sz="1800" dirty="0">
                <a:solidFill>
                  <a:schemeClr val="dk1"/>
                </a:solidFill>
              </a:rPr>
              <a:t>Developing your professional skills.</a:t>
            </a:r>
            <a:endParaRPr sz="600" dirty="0">
              <a:solidFill>
                <a:schemeClr val="dk1"/>
              </a:solidFill>
            </a:endParaRPr>
          </a:p>
          <a:p>
            <a:pPr marL="285750" lvl="0" indent="-273050" algn="l" rtl="0">
              <a:lnSpc>
                <a:spcPct val="115000"/>
              </a:lnSpc>
              <a:spcBef>
                <a:spcPts val="0"/>
              </a:spcBef>
              <a:spcAft>
                <a:spcPts val="0"/>
              </a:spcAft>
              <a:buClr>
                <a:schemeClr val="dk2"/>
              </a:buClr>
              <a:buSzPts val="1600"/>
              <a:buChar char="•"/>
            </a:pPr>
            <a:r>
              <a:rPr lang="en-US" sz="1800" dirty="0">
                <a:solidFill>
                  <a:schemeClr val="dk1"/>
                </a:solidFill>
              </a:rPr>
              <a:t>A different type of relationship instead of the typical teacher/student roles.</a:t>
            </a:r>
            <a:endParaRPr sz="1200" dirty="0"/>
          </a:p>
        </p:txBody>
      </p:sp>
      <p:sp>
        <p:nvSpPr>
          <p:cNvPr id="2" name="Rectangle 1">
            <a:extLst>
              <a:ext uri="{FF2B5EF4-FFF2-40B4-BE49-F238E27FC236}">
                <a16:creationId xmlns:a16="http://schemas.microsoft.com/office/drawing/2014/main" id="{C7B8DD17-225A-5C85-878D-07DC94C71853}"/>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p8"/>
          <p:cNvSpPr/>
          <p:nvPr/>
        </p:nvSpPr>
        <p:spPr>
          <a:xfrm>
            <a:off x="3628800"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8"/>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Working with a mentor might look like . . . </a:t>
            </a:r>
            <a:endParaRPr>
              <a:solidFill>
                <a:srgbClr val="151E49"/>
              </a:solidFill>
              <a:latin typeface="Bebas Neue"/>
              <a:ea typeface="Bebas Neue"/>
              <a:cs typeface="Bebas Neue"/>
              <a:sym typeface="Bebas Neue"/>
            </a:endParaRPr>
          </a:p>
        </p:txBody>
      </p:sp>
      <p:sp>
        <p:nvSpPr>
          <p:cNvPr id="109" name="Google Shape;109;p8"/>
          <p:cNvSpPr txBox="1">
            <a:spLocks noGrp="1"/>
          </p:cNvSpPr>
          <p:nvPr>
            <p:ph type="body" idx="1"/>
          </p:nvPr>
        </p:nvSpPr>
        <p:spPr>
          <a:xfrm>
            <a:off x="3653281" y="1112750"/>
            <a:ext cx="5154300" cy="3416400"/>
          </a:xfrm>
          <a:prstGeom prst="rect">
            <a:avLst/>
          </a:prstGeom>
          <a:noFill/>
          <a:ln>
            <a:noFill/>
          </a:ln>
        </p:spPr>
        <p:txBody>
          <a:bodyPr spcFirstLastPara="1" wrap="square" lIns="91425" tIns="91425" rIns="91425" bIns="91425" anchor="t" anchorCtr="0">
            <a:normAutofit fontScale="62500" lnSpcReduction="20000"/>
          </a:bodyPr>
          <a:lstStyle/>
          <a:p>
            <a:pPr marL="285750" lvl="0" indent="-284956" algn="l" rtl="0">
              <a:lnSpc>
                <a:spcPct val="115000"/>
              </a:lnSpc>
              <a:spcBef>
                <a:spcPts val="0"/>
              </a:spcBef>
              <a:spcAft>
                <a:spcPts val="0"/>
              </a:spcAft>
              <a:buSzPct val="100000"/>
              <a:buFont typeface="Arial"/>
              <a:buChar char="•"/>
            </a:pPr>
            <a:r>
              <a:rPr lang="en-US" sz="3250">
                <a:solidFill>
                  <a:schemeClr val="dk1"/>
                </a:solidFill>
              </a:rPr>
              <a:t>The Apprentice should be encouraged to ask questions, and the Mentor should encourage questions.</a:t>
            </a:r>
            <a:endParaRPr sz="3250">
              <a:solidFill>
                <a:schemeClr val="dk1"/>
              </a:solidFill>
            </a:endParaRPr>
          </a:p>
          <a:p>
            <a:pPr marL="457200" lvl="0" indent="0" algn="l" rtl="0">
              <a:lnSpc>
                <a:spcPct val="115000"/>
              </a:lnSpc>
              <a:spcBef>
                <a:spcPts val="0"/>
              </a:spcBef>
              <a:spcAft>
                <a:spcPts val="0"/>
              </a:spcAft>
              <a:buNone/>
            </a:pPr>
            <a:endParaRPr sz="3250">
              <a:solidFill>
                <a:schemeClr val="dk1"/>
              </a:solidFill>
            </a:endParaRPr>
          </a:p>
          <a:p>
            <a:pPr marL="285750" lvl="0" indent="-284956" algn="l" rtl="0">
              <a:lnSpc>
                <a:spcPct val="115000"/>
              </a:lnSpc>
              <a:spcBef>
                <a:spcPts val="0"/>
              </a:spcBef>
              <a:spcAft>
                <a:spcPts val="0"/>
              </a:spcAft>
              <a:buSzPct val="100000"/>
              <a:buFont typeface="Arial"/>
              <a:buChar char="•"/>
            </a:pPr>
            <a:r>
              <a:rPr lang="en-US" sz="3250">
                <a:solidFill>
                  <a:schemeClr val="dk1"/>
                </a:solidFill>
              </a:rPr>
              <a:t>This is a prime opportunity for the Apprentice to practice developing professional skills.</a:t>
            </a:r>
            <a:endParaRPr sz="3250">
              <a:solidFill>
                <a:schemeClr val="dk1"/>
              </a:solidFill>
            </a:endParaRPr>
          </a:p>
          <a:p>
            <a:pPr marL="457200" lvl="0" indent="0" algn="l" rtl="0">
              <a:lnSpc>
                <a:spcPct val="115000"/>
              </a:lnSpc>
              <a:spcBef>
                <a:spcPts val="0"/>
              </a:spcBef>
              <a:spcAft>
                <a:spcPts val="0"/>
              </a:spcAft>
              <a:buNone/>
            </a:pPr>
            <a:endParaRPr sz="3250">
              <a:solidFill>
                <a:schemeClr val="dk1"/>
              </a:solidFill>
            </a:endParaRPr>
          </a:p>
          <a:p>
            <a:pPr marL="285750" lvl="0" indent="-284956" algn="l" rtl="0">
              <a:lnSpc>
                <a:spcPct val="115000"/>
              </a:lnSpc>
              <a:spcBef>
                <a:spcPts val="0"/>
              </a:spcBef>
              <a:spcAft>
                <a:spcPts val="0"/>
              </a:spcAft>
              <a:buSzPct val="100000"/>
              <a:buFont typeface="Arial"/>
              <a:buChar char="•"/>
            </a:pPr>
            <a:r>
              <a:rPr lang="en-US" sz="3250">
                <a:solidFill>
                  <a:schemeClr val="dk1"/>
                </a:solidFill>
              </a:rPr>
              <a:t>The Mentor is a guide not necessarily providing new content to be learned.</a:t>
            </a:r>
            <a:endParaRPr sz="3250">
              <a:solidFill>
                <a:schemeClr val="dk1"/>
              </a:solidFill>
            </a:endParaRPr>
          </a:p>
          <a:p>
            <a:pPr marL="457200" lvl="0" indent="0" algn="l" rtl="0">
              <a:lnSpc>
                <a:spcPct val="115000"/>
              </a:lnSpc>
              <a:spcBef>
                <a:spcPts val="0"/>
              </a:spcBef>
              <a:spcAft>
                <a:spcPts val="0"/>
              </a:spcAft>
              <a:buNone/>
            </a:pPr>
            <a:endParaRPr sz="2000">
              <a:solidFill>
                <a:schemeClr val="dk1"/>
              </a:solidFill>
            </a:endParaRPr>
          </a:p>
          <a:p>
            <a:pPr marL="285750" lvl="0" indent="-171450" algn="l" rtl="0">
              <a:lnSpc>
                <a:spcPct val="115000"/>
              </a:lnSpc>
              <a:spcBef>
                <a:spcPts val="0"/>
              </a:spcBef>
              <a:spcAft>
                <a:spcPts val="0"/>
              </a:spcAft>
              <a:buSzPct val="90000"/>
              <a:buFont typeface="Arial"/>
              <a:buNone/>
            </a:pPr>
            <a:endParaRPr sz="2000">
              <a:solidFill>
                <a:schemeClr val="dk1"/>
              </a:solidFill>
            </a:endParaRPr>
          </a:p>
          <a:p>
            <a:pPr marL="0" lvl="0" indent="0" algn="l" rtl="0">
              <a:lnSpc>
                <a:spcPct val="114999"/>
              </a:lnSpc>
              <a:spcBef>
                <a:spcPts val="0"/>
              </a:spcBef>
              <a:spcAft>
                <a:spcPts val="0"/>
              </a:spcAft>
              <a:buSzPct val="90000"/>
              <a:buNone/>
            </a:pPr>
            <a:endParaRPr sz="2000">
              <a:solidFill>
                <a:srgbClr val="434A6D"/>
              </a:solidFill>
            </a:endParaRPr>
          </a:p>
          <a:p>
            <a:pPr marL="457200" lvl="0" indent="-342900" algn="l" rtl="0">
              <a:lnSpc>
                <a:spcPct val="114999"/>
              </a:lnSpc>
              <a:spcBef>
                <a:spcPts val="1200"/>
              </a:spcBef>
              <a:spcAft>
                <a:spcPts val="1200"/>
              </a:spcAft>
              <a:buSzPct val="90000"/>
              <a:buNone/>
            </a:pPr>
            <a:endParaRPr sz="2000">
              <a:solidFill>
                <a:srgbClr val="434A6D"/>
              </a:solidFill>
            </a:endParaRPr>
          </a:p>
        </p:txBody>
      </p:sp>
      <p:pic>
        <p:nvPicPr>
          <p:cNvPr id="110" name="Google Shape;110;p8" descr="Free Images : question, mark, answer, solution, sign, hand, help ..."/>
          <p:cNvPicPr preferRelativeResize="0">
            <a:picLocks noGrp="1"/>
          </p:cNvPicPr>
          <p:nvPr>
            <p:ph type="pic" idx="2"/>
          </p:nvPr>
        </p:nvPicPr>
        <p:blipFill rotWithShape="1">
          <a:blip r:embed="rId4">
            <a:alphaModFix/>
          </a:blip>
          <a:srcRect l="19748" r="19748"/>
          <a:stretch/>
        </p:blipFill>
        <p:spPr>
          <a:xfrm>
            <a:off x="344356" y="1017725"/>
            <a:ext cx="3274066" cy="3487780"/>
          </a:xfrm>
          <a:prstGeom prst="rect">
            <a:avLst/>
          </a:prstGeom>
          <a:solidFill>
            <a:schemeClr val="accent4"/>
          </a:solidFill>
          <a:ln w="9525" cap="flat" cmpd="sng">
            <a:solidFill>
              <a:srgbClr val="748C98"/>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FBD19BC2-DC9B-C33B-57AE-E17966E54895}"/>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p9"/>
          <p:cNvSpPr/>
          <p:nvPr/>
        </p:nvSpPr>
        <p:spPr>
          <a:xfrm>
            <a:off x="1970250" y="10848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9"/>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Becoming a Reflective practitioner</a:t>
            </a:r>
            <a:endParaRPr/>
          </a:p>
        </p:txBody>
      </p:sp>
      <p:pic>
        <p:nvPicPr>
          <p:cNvPr id="117" name="Google Shape;117;p9" descr="A person writing in a notebook&#10;&#10;AI-generated content may be incorrect."/>
          <p:cNvPicPr preferRelativeResize="0"/>
          <p:nvPr/>
        </p:nvPicPr>
        <p:blipFill rotWithShape="1">
          <a:blip r:embed="rId4">
            <a:alphaModFix/>
          </a:blip>
          <a:srcRect t="10348" b="4429"/>
          <a:stretch/>
        </p:blipFill>
        <p:spPr>
          <a:xfrm>
            <a:off x="3238374" y="1133087"/>
            <a:ext cx="2667246" cy="3409643"/>
          </a:xfrm>
          <a:prstGeom prst="rect">
            <a:avLst/>
          </a:prstGeom>
          <a:noFill/>
          <a:ln>
            <a:noFill/>
          </a:ln>
        </p:spPr>
      </p:pic>
      <p:sp>
        <p:nvSpPr>
          <p:cNvPr id="2" name="Rectangle 1">
            <a:extLst>
              <a:ext uri="{FF2B5EF4-FFF2-40B4-BE49-F238E27FC236}">
                <a16:creationId xmlns:a16="http://schemas.microsoft.com/office/drawing/2014/main" id="{01D76419-C7AB-50EB-F7B9-BC740DEAE920}"/>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260FD1725AF8498F095E4EA8F80285" ma:contentTypeVersion="10" ma:contentTypeDescription="Create a new document." ma:contentTypeScope="" ma:versionID="7232c348298c4fb537d44370bbcdc4f1">
  <xsd:schema xmlns:xsd="http://www.w3.org/2001/XMLSchema" xmlns:xs="http://www.w3.org/2001/XMLSchema" xmlns:p="http://schemas.microsoft.com/office/2006/metadata/properties" xmlns:ns2="d91a5e48-5fa3-4bc3-8e51-b5d83f4a1c64" xmlns:ns3="e68a17f4-7f23-47d1-9df3-027ad3ebde5f" targetNamespace="http://schemas.microsoft.com/office/2006/metadata/properties" ma:root="true" ma:fieldsID="1f20a4c16c4ba292ee3a0fbff2e30566" ns2:_="" ns3:_="">
    <xsd:import namespace="d91a5e48-5fa3-4bc3-8e51-b5d83f4a1c64"/>
    <xsd:import namespace="e68a17f4-7f23-47d1-9df3-027ad3ebd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1a5e48-5fa3-4bc3-8e51-b5d83f4a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8a17f4-7f23-47d1-9df3-027ad3ebde5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9f92402-2241-4b8b-ab56-a0f4cb7293eb}" ma:internalName="TaxCatchAll" ma:showField="CatchAllData" ma:web="e68a17f4-7f23-47d1-9df3-027ad3ebd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1a5e48-5fa3-4bc3-8e51-b5d83f4a1c64">
      <Terms xmlns="http://schemas.microsoft.com/office/infopath/2007/PartnerControls"/>
    </lcf76f155ced4ddcb4097134ff3c332f>
    <TaxCatchAll xmlns="e68a17f4-7f23-47d1-9df3-027ad3ebde5f" xsi:nil="true"/>
  </documentManagement>
</p:properties>
</file>

<file path=customXml/itemProps1.xml><?xml version="1.0" encoding="utf-8"?>
<ds:datastoreItem xmlns:ds="http://schemas.openxmlformats.org/officeDocument/2006/customXml" ds:itemID="{B2B7766A-39E4-4BC0-A21F-F2311E678E61}"/>
</file>

<file path=customXml/itemProps2.xml><?xml version="1.0" encoding="utf-8"?>
<ds:datastoreItem xmlns:ds="http://schemas.openxmlformats.org/officeDocument/2006/customXml" ds:itemID="{3DC421B9-7993-405C-A70E-122C3B986F33}"/>
</file>

<file path=customXml/itemProps3.xml><?xml version="1.0" encoding="utf-8"?>
<ds:datastoreItem xmlns:ds="http://schemas.openxmlformats.org/officeDocument/2006/customXml" ds:itemID="{F607F021-BB3C-4578-BFA9-0A45A67E203E}"/>
</file>

<file path=docProps/app.xml><?xml version="1.0" encoding="utf-8"?>
<Properties xmlns="http://schemas.openxmlformats.org/officeDocument/2006/extended-properties" xmlns:vt="http://schemas.openxmlformats.org/officeDocument/2006/docPropsVTypes">
  <TotalTime>0</TotalTime>
  <Words>2875</Words>
  <Application>Microsoft Macintosh PowerPoint</Application>
  <PresentationFormat>On-screen Show (16:9)</PresentationFormat>
  <Paragraphs>257</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Bebas Neue</vt:lpstr>
      <vt:lpstr>Arial</vt:lpstr>
      <vt:lpstr>Quattrocento Sans</vt:lpstr>
      <vt:lpstr>Simple Light</vt:lpstr>
      <vt:lpstr>Community of Practice for Mentor Teachers</vt:lpstr>
      <vt:lpstr>Agenda</vt:lpstr>
      <vt:lpstr>How are you feeling today?</vt:lpstr>
      <vt:lpstr>PowerPoint Presentation</vt:lpstr>
      <vt:lpstr>Continuing Education</vt:lpstr>
      <vt:lpstr>Continuing Education might look like . . . </vt:lpstr>
      <vt:lpstr>Working with a mentor</vt:lpstr>
      <vt:lpstr>Working with a mentor might look like . . . </vt:lpstr>
      <vt:lpstr>Becoming a Reflective practitioner</vt:lpstr>
      <vt:lpstr> Becoming a Reflective Practitioner Can Look like . . . </vt:lpstr>
      <vt:lpstr>Check for Understanding</vt:lpstr>
      <vt:lpstr>Model research-based teaching strategies</vt:lpstr>
      <vt:lpstr>Model Student-centered teaching methods</vt:lpstr>
      <vt:lpstr>Enhance Student wellbeing</vt:lpstr>
      <vt:lpstr>Check for understanding</vt:lpstr>
      <vt:lpstr>Encourage your Apprentice to Be Mindful of their own Actions</vt:lpstr>
      <vt:lpstr>Adhere to workplace standards</vt:lpstr>
      <vt:lpstr>PowerPoint Presentation</vt:lpstr>
      <vt:lpstr>Wrap-up</vt:lpstr>
      <vt:lpstr>Resource Page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Kelli Servizzi</cp:lastModifiedBy>
  <cp:revision>1</cp:revision>
  <dcterms:modified xsi:type="dcterms:W3CDTF">2026-03-31T13:41:52Z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0x010100CC260FD1725AF8498F095E4EA8F80285</vt:lpwstr>
  </property>
</Properties>
</file>