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5143500" type="screen16x9"/>
  <p:notesSz cx="6858000" cy="9144000"/>
  <p:embeddedFontLst>
    <p:embeddedFont>
      <p:font typeface="Bebas Neue" panose="020B0606020202050201" pitchFamily="34" charset="77"/>
      <p:regular r:id="rId11"/>
    </p:embeddedFont>
    <p:embeddedFont>
      <p:font typeface="Quattrocento Sans" panose="020B0502050000020003" pitchFamily="34" charset="0"/>
      <p:regular r:id="rId12"/>
      <p:bold r:id="rId13"/>
      <p:italic r:id="rId14"/>
      <p:boldItalic r:id="rId1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="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r:id="rId20" roundtripDataSignature="AMtx7mgl3NqVhVaP4wE68NaRtFHUJ8LdW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3FFA8F9-DBE5-D544-8973-C5E18A71A580}" v="7" dt="2026-03-31T13:12:09.265"/>
  </p1510:revLst>
</p1510:revInfo>
</file>

<file path=ppt/tableStyles.xml><?xml version="1.0" encoding="utf-8"?>
<a:tblStyleLst xmlns:a="http://schemas.openxmlformats.org/drawingml/2006/main" def="{A15508D3-084F-4B6B-B4A2-7EA83FC6B6B7}">
  <a:tblStyle styleId="{A15508D3-084F-4B6B-B4A2-7EA83FC6B6B7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DFD"/>
          </a:solidFill>
        </a:fill>
      </a:tcStyle>
    </a:wholeTbl>
    <a:band1H>
      <a:tcTxStyle/>
      <a:tcStyle>
        <a:tcBdr/>
        <a:fill>
          <a:solidFill>
            <a:srgbClr val="CDD8FB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DD8FB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08"/>
    <p:restoredTop sz="94679"/>
  </p:normalViewPr>
  <p:slideViewPr>
    <p:cSldViewPr snapToGrid="0">
      <p:cViewPr varScale="1">
        <p:scale>
          <a:sx n="118" d="100"/>
          <a:sy n="118" d="100"/>
        </p:scale>
        <p:origin x="208" y="60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20" Type="http://customschemas.google.com/relationships/presentationmetadata" Target="metadata"/><Relationship Id="rId29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theme" Target="theme/theme1.xml"/><Relationship Id="rId28" Type="http://schemas.openxmlformats.org/officeDocument/2006/relationships/customXml" Target="../customXml/item2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viewProps" Target="viewProps.xml"/><Relationship Id="rId27" Type="http://schemas.openxmlformats.org/officeDocument/2006/relationships/customXml" Target="../customXml/item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elli Servizzi" userId="b89d2322-77b5-4835-95f6-5924e1a787f5" providerId="ADAL" clId="{D77DCCDD-234E-560B-A69F-B8FA3646A372}"/>
    <pc:docChg chg="custSel modSld">
      <pc:chgData name="Kelli Servizzi" userId="b89d2322-77b5-4835-95f6-5924e1a787f5" providerId="ADAL" clId="{D77DCCDD-234E-560B-A69F-B8FA3646A372}" dt="2026-03-31T13:13:07.378" v="25" actId="2085"/>
      <pc:docMkLst>
        <pc:docMk/>
      </pc:docMkLst>
      <pc:sldChg chg="addSp modSp mod">
        <pc:chgData name="Kelli Servizzi" userId="b89d2322-77b5-4835-95f6-5924e1a787f5" providerId="ADAL" clId="{D77DCCDD-234E-560B-A69F-B8FA3646A372}" dt="2026-03-31T13:13:07.378" v="25" actId="2085"/>
        <pc:sldMkLst>
          <pc:docMk/>
          <pc:sldMk cId="0" sldId="256"/>
        </pc:sldMkLst>
        <pc:spChg chg="add mod">
          <ac:chgData name="Kelli Servizzi" userId="b89d2322-77b5-4835-95f6-5924e1a787f5" providerId="ADAL" clId="{D77DCCDD-234E-560B-A69F-B8FA3646A372}" dt="2026-03-31T13:13:07.378" v="25" actId="2085"/>
          <ac:spMkLst>
            <pc:docMk/>
            <pc:sldMk cId="0" sldId="256"/>
            <ac:spMk id="2" creationId="{97F95C0D-D673-F02D-01B4-9CD8AD62210A}"/>
          </ac:spMkLst>
        </pc:spChg>
      </pc:sldChg>
      <pc:sldChg chg="addSp modSp mod">
        <pc:chgData name="Kelli Servizzi" userId="b89d2322-77b5-4835-95f6-5924e1a787f5" providerId="ADAL" clId="{D77DCCDD-234E-560B-A69F-B8FA3646A372}" dt="2026-03-31T13:13:03.139" v="24" actId="2085"/>
        <pc:sldMkLst>
          <pc:docMk/>
          <pc:sldMk cId="0" sldId="257"/>
        </pc:sldMkLst>
        <pc:spChg chg="add mod">
          <ac:chgData name="Kelli Servizzi" userId="b89d2322-77b5-4835-95f6-5924e1a787f5" providerId="ADAL" clId="{D77DCCDD-234E-560B-A69F-B8FA3646A372}" dt="2026-03-31T13:13:03.139" v="24" actId="2085"/>
          <ac:spMkLst>
            <pc:docMk/>
            <pc:sldMk cId="0" sldId="257"/>
            <ac:spMk id="2" creationId="{5ADB1299-E343-780E-FF62-78EF6E726436}"/>
          </ac:spMkLst>
        </pc:spChg>
      </pc:sldChg>
      <pc:sldChg chg="addSp modSp mod">
        <pc:chgData name="Kelli Servizzi" userId="b89d2322-77b5-4835-95f6-5924e1a787f5" providerId="ADAL" clId="{D77DCCDD-234E-560B-A69F-B8FA3646A372}" dt="2026-03-31T13:12:56.827" v="23" actId="2085"/>
        <pc:sldMkLst>
          <pc:docMk/>
          <pc:sldMk cId="0" sldId="258"/>
        </pc:sldMkLst>
        <pc:spChg chg="add mod">
          <ac:chgData name="Kelli Servizzi" userId="b89d2322-77b5-4835-95f6-5924e1a787f5" providerId="ADAL" clId="{D77DCCDD-234E-560B-A69F-B8FA3646A372}" dt="2026-03-31T13:12:56.827" v="23" actId="2085"/>
          <ac:spMkLst>
            <pc:docMk/>
            <pc:sldMk cId="0" sldId="258"/>
            <ac:spMk id="2" creationId="{1AC0203E-DA4B-DC5A-806E-6F496E253F14}"/>
          </ac:spMkLst>
        </pc:spChg>
      </pc:sldChg>
      <pc:sldChg chg="addSp modSp mod">
        <pc:chgData name="Kelli Servizzi" userId="b89d2322-77b5-4835-95f6-5924e1a787f5" providerId="ADAL" clId="{D77DCCDD-234E-560B-A69F-B8FA3646A372}" dt="2026-03-31T13:12:50.627" v="22" actId="2085"/>
        <pc:sldMkLst>
          <pc:docMk/>
          <pc:sldMk cId="0" sldId="259"/>
        </pc:sldMkLst>
        <pc:spChg chg="add mod">
          <ac:chgData name="Kelli Servizzi" userId="b89d2322-77b5-4835-95f6-5924e1a787f5" providerId="ADAL" clId="{D77DCCDD-234E-560B-A69F-B8FA3646A372}" dt="2026-03-31T13:12:50.627" v="22" actId="2085"/>
          <ac:spMkLst>
            <pc:docMk/>
            <pc:sldMk cId="0" sldId="259"/>
            <ac:spMk id="2" creationId="{46149B2A-FF56-94E6-3F77-1CAA5F4BEDF8}"/>
          </ac:spMkLst>
        </pc:spChg>
      </pc:sldChg>
      <pc:sldChg chg="addSp delSp modSp mod">
        <pc:chgData name="Kelli Servizzi" userId="b89d2322-77b5-4835-95f6-5924e1a787f5" providerId="ADAL" clId="{D77DCCDD-234E-560B-A69F-B8FA3646A372}" dt="2026-03-31T13:12:43.052" v="21" actId="2085"/>
        <pc:sldMkLst>
          <pc:docMk/>
          <pc:sldMk cId="0" sldId="260"/>
        </pc:sldMkLst>
        <pc:spChg chg="add mod">
          <ac:chgData name="Kelli Servizzi" userId="b89d2322-77b5-4835-95f6-5924e1a787f5" providerId="ADAL" clId="{D77DCCDD-234E-560B-A69F-B8FA3646A372}" dt="2026-03-31T13:12:43.052" v="21" actId="2085"/>
          <ac:spMkLst>
            <pc:docMk/>
            <pc:sldMk cId="0" sldId="260"/>
            <ac:spMk id="2" creationId="{75220872-D126-D447-1BE6-2C33AE67BA2F}"/>
          </ac:spMkLst>
        </pc:spChg>
        <pc:spChg chg="del mod">
          <ac:chgData name="Kelli Servizzi" userId="b89d2322-77b5-4835-95f6-5924e1a787f5" providerId="ADAL" clId="{D77DCCDD-234E-560B-A69F-B8FA3646A372}" dt="2026-03-31T13:11:44.534" v="10" actId="478"/>
          <ac:spMkLst>
            <pc:docMk/>
            <pc:sldMk cId="0" sldId="260"/>
            <ac:spMk id="82" creationId="{00000000-0000-0000-0000-000000000000}"/>
          </ac:spMkLst>
        </pc:spChg>
      </pc:sldChg>
      <pc:sldChg chg="addSp modSp mod">
        <pc:chgData name="Kelli Servizzi" userId="b89d2322-77b5-4835-95f6-5924e1a787f5" providerId="ADAL" clId="{D77DCCDD-234E-560B-A69F-B8FA3646A372}" dt="2026-03-31T13:12:36.738" v="20" actId="2085"/>
        <pc:sldMkLst>
          <pc:docMk/>
          <pc:sldMk cId="0" sldId="261"/>
        </pc:sldMkLst>
        <pc:spChg chg="add mod">
          <ac:chgData name="Kelli Servizzi" userId="b89d2322-77b5-4835-95f6-5924e1a787f5" providerId="ADAL" clId="{D77DCCDD-234E-560B-A69F-B8FA3646A372}" dt="2026-03-31T13:12:36.738" v="20" actId="2085"/>
          <ac:spMkLst>
            <pc:docMk/>
            <pc:sldMk cId="0" sldId="261"/>
            <ac:spMk id="2" creationId="{8B6B2FB3-89AB-0EA0-6DC1-971E22F12894}"/>
          </ac:spMkLst>
        </pc:spChg>
      </pc:sldChg>
      <pc:sldChg chg="addSp modSp mod">
        <pc:chgData name="Kelli Servizzi" userId="b89d2322-77b5-4835-95f6-5924e1a787f5" providerId="ADAL" clId="{D77DCCDD-234E-560B-A69F-B8FA3646A372}" dt="2026-03-31T13:12:33.396" v="19" actId="2085"/>
        <pc:sldMkLst>
          <pc:docMk/>
          <pc:sldMk cId="0" sldId="262"/>
        </pc:sldMkLst>
        <pc:spChg chg="add mod">
          <ac:chgData name="Kelli Servizzi" userId="b89d2322-77b5-4835-95f6-5924e1a787f5" providerId="ADAL" clId="{D77DCCDD-234E-560B-A69F-B8FA3646A372}" dt="2026-03-31T13:12:33.396" v="19" actId="2085"/>
          <ac:spMkLst>
            <pc:docMk/>
            <pc:sldMk cId="0" sldId="262"/>
            <ac:spMk id="2" creationId="{C5E0D7A4-509E-3898-ED02-C88EF455F8A0}"/>
          </ac:spMkLst>
        </pc:spChg>
      </pc:sldChg>
      <pc:sldChg chg="addSp modSp mod">
        <pc:chgData name="Kelli Servizzi" userId="b89d2322-77b5-4835-95f6-5924e1a787f5" providerId="ADAL" clId="{D77DCCDD-234E-560B-A69F-B8FA3646A372}" dt="2026-03-31T13:12:26.054" v="18" actId="2085"/>
        <pc:sldMkLst>
          <pc:docMk/>
          <pc:sldMk cId="0" sldId="263"/>
        </pc:sldMkLst>
        <pc:spChg chg="add mod">
          <ac:chgData name="Kelli Servizzi" userId="b89d2322-77b5-4835-95f6-5924e1a787f5" providerId="ADAL" clId="{D77DCCDD-234E-560B-A69F-B8FA3646A372}" dt="2026-03-31T13:12:26.054" v="18" actId="2085"/>
          <ac:spMkLst>
            <pc:docMk/>
            <pc:sldMk cId="0" sldId="263"/>
            <ac:spMk id="2" creationId="{BBBFC7B0-13F9-D2C0-791F-25D2F2045453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" name="Google Shape;53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9" name="Google Shape;5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6" name="Google Shape;6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3" name="Google Shape;73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0" name="Google Shape;8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8" name="Google Shape;88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7e8c0122b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5" name="Google Shape;95;g37e8c0122b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7e8c0122bf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4" name="Google Shape;104;g37e8c0122bf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10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9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7" name="Google Shape;47;p19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8" name="Google Shape;48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7" name="Google Shape;17;p11"/>
          <p:cNvSpPr>
            <a:spLocks noGrp="1"/>
          </p:cNvSpPr>
          <p:nvPr>
            <p:ph type="pic" idx="2"/>
          </p:nvPr>
        </p:nvSpPr>
        <p:spPr>
          <a:xfrm>
            <a:off x="5292475" y="1058325"/>
            <a:ext cx="3117000" cy="3719700"/>
          </a:xfrm>
          <a:prstGeom prst="rect">
            <a:avLst/>
          </a:prstGeom>
          <a:noFill/>
          <a:ln w="28575" cap="flat" cmpd="sng">
            <a:solidFill>
              <a:srgbClr val="F6BD0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49803"/>
              </a:srgbClr>
            </a:outerShdw>
          </a:effectLst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2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0" name="Google Shape;20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13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5" name="Google Shape;25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5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1" name="Google Shape;31;p15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2" name="Google Shape;32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6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5" name="Google Shape;35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7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p17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9" name="Google Shape;39;p17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0" name="Google Shape;40;p17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1" name="Google Shape;41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8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4" name="Google Shape;44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"/>
          <p:cNvSpPr txBox="1">
            <a:spLocks noGrp="1"/>
          </p:cNvSpPr>
          <p:nvPr>
            <p:ph type="ctrTitle"/>
          </p:nvPr>
        </p:nvSpPr>
        <p:spPr>
          <a:xfrm>
            <a:off x="6939" y="2160300"/>
            <a:ext cx="5963400" cy="102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n-US" sz="3820"/>
              <a:t>Community of Practice</a:t>
            </a:r>
            <a:br>
              <a:rPr lang="en-US" sz="3820"/>
            </a:br>
            <a:r>
              <a:rPr lang="en-US" sz="3820"/>
              <a:t>for Mentor Teachers</a:t>
            </a:r>
            <a:endParaRPr sz="3370">
              <a:solidFill>
                <a:srgbClr val="151E49"/>
              </a:solidFill>
            </a:endParaRPr>
          </a:p>
        </p:txBody>
      </p:sp>
      <p:sp>
        <p:nvSpPr>
          <p:cNvPr id="56" name="Google Shape;56;p1"/>
          <p:cNvSpPr txBox="1">
            <a:spLocks noGrp="1"/>
          </p:cNvSpPr>
          <p:nvPr>
            <p:ph type="subTitle" idx="1"/>
          </p:nvPr>
        </p:nvSpPr>
        <p:spPr>
          <a:xfrm>
            <a:off x="71675" y="3186300"/>
            <a:ext cx="5430600" cy="629100"/>
          </a:xfrm>
          <a:prstGeom prst="rect">
            <a:avLst/>
          </a:prstGeom>
          <a:solidFill>
            <a:srgbClr val="FFFFFF">
              <a:alpha val="70588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1900">
                <a:solidFill>
                  <a:srgbClr val="434A6D"/>
                </a:solidFill>
              </a:rPr>
              <a:t>Session1: Introduction</a:t>
            </a:r>
            <a:endParaRPr sz="1900">
              <a:solidFill>
                <a:srgbClr val="434A6D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7F95C0D-D673-F02D-01B4-9CD8AD62210A}"/>
              </a:ext>
            </a:extLst>
          </p:cNvPr>
          <p:cNvSpPr/>
          <p:nvPr/>
        </p:nvSpPr>
        <p:spPr>
          <a:xfrm>
            <a:off x="159798" y="4447713"/>
            <a:ext cx="2689934" cy="50602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"/>
          <p:cNvSpPr txBox="1">
            <a:spLocks noGrp="1"/>
          </p:cNvSpPr>
          <p:nvPr>
            <p:ph type="body" idx="1"/>
          </p:nvPr>
        </p:nvSpPr>
        <p:spPr>
          <a:xfrm>
            <a:off x="563832" y="1343754"/>
            <a:ext cx="5594700" cy="24660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29803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57175" lvl="0" indent="-25717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US" sz="2000">
                <a:solidFill>
                  <a:srgbClr val="FFFFFF"/>
                </a:solidFill>
              </a:rPr>
              <a:t>Introductions:  Facilitators, Participants</a:t>
            </a:r>
            <a:endParaRPr/>
          </a:p>
          <a:p>
            <a:pPr marL="257175" lvl="0" indent="-25717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US" sz="2000">
                <a:solidFill>
                  <a:srgbClr val="FFFFFF"/>
                </a:solidFill>
              </a:rPr>
              <a:t>Overview of this Community of Practice (CoP)</a:t>
            </a:r>
            <a:endParaRPr/>
          </a:p>
          <a:p>
            <a:pPr marL="257175" lvl="0" indent="-25717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US" sz="2000">
                <a:solidFill>
                  <a:srgbClr val="FFFFFF"/>
                </a:solidFill>
              </a:rPr>
              <a:t>Identifying Topics for Future Sessions</a:t>
            </a:r>
            <a:endParaRPr/>
          </a:p>
          <a:p>
            <a:pPr marL="257175" lvl="0" indent="-25717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US" sz="2000">
                <a:solidFill>
                  <a:srgbClr val="FFFFFF"/>
                </a:solidFill>
              </a:rPr>
              <a:t>Session Wrap-up</a:t>
            </a:r>
            <a:endParaRPr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endParaRPr sz="2000">
              <a:solidFill>
                <a:srgbClr val="FFFFFF"/>
              </a:solidFill>
            </a:endParaRPr>
          </a:p>
        </p:txBody>
      </p:sp>
      <p:sp>
        <p:nvSpPr>
          <p:cNvPr id="62" name="Google Shape;62;p2"/>
          <p:cNvSpPr/>
          <p:nvPr/>
        </p:nvSpPr>
        <p:spPr>
          <a:xfrm>
            <a:off x="308625" y="369550"/>
            <a:ext cx="4054800" cy="629700"/>
          </a:xfrm>
          <a:prstGeom prst="snip1Rect">
            <a:avLst>
              <a:gd name="adj" fmla="val 16667"/>
            </a:avLst>
          </a:prstGeom>
          <a:gradFill>
            <a:gsLst>
              <a:gs pos="0">
                <a:srgbClr val="FFF6DB"/>
              </a:gs>
              <a:gs pos="100000">
                <a:srgbClr val="FAD15C"/>
              </a:gs>
            </a:gsLst>
            <a:lin ang="5400012" scaled="0"/>
          </a:gradFill>
          <a:ln>
            <a:noFill/>
          </a:ln>
          <a:effectLst>
            <a:outerShdw blurRad="57150" dist="19050" dir="5400000" algn="bl" rotWithShape="0">
              <a:srgbClr val="000000">
                <a:alpha val="49803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p2"/>
          <p:cNvSpPr txBox="1">
            <a:spLocks noGrp="1"/>
          </p:cNvSpPr>
          <p:nvPr>
            <p:ph type="title"/>
          </p:nvPr>
        </p:nvSpPr>
        <p:spPr>
          <a:xfrm>
            <a:off x="379357" y="436785"/>
            <a:ext cx="3813300" cy="62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US" sz="2820">
                <a:solidFill>
                  <a:srgbClr val="151E49"/>
                </a:solidFill>
                <a:latin typeface="Bebas Neue"/>
                <a:ea typeface="Bebas Neue"/>
                <a:cs typeface="Bebas Neue"/>
                <a:sym typeface="Bebas Neue"/>
              </a:rPr>
              <a:t>Agenda</a:t>
            </a:r>
            <a:endParaRPr sz="2820">
              <a:solidFill>
                <a:srgbClr val="151E49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ADB1299-E343-780E-FF62-78EF6E726436}"/>
              </a:ext>
            </a:extLst>
          </p:cNvPr>
          <p:cNvSpPr/>
          <p:nvPr/>
        </p:nvSpPr>
        <p:spPr>
          <a:xfrm>
            <a:off x="159798" y="4706715"/>
            <a:ext cx="2689934" cy="31959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3"/>
          <p:cNvSpPr/>
          <p:nvPr/>
        </p:nvSpPr>
        <p:spPr>
          <a:xfrm>
            <a:off x="318078" y="1011330"/>
            <a:ext cx="8512500" cy="3196528"/>
          </a:xfrm>
          <a:prstGeom prst="rect">
            <a:avLst/>
          </a:prstGeom>
          <a:solidFill>
            <a:srgbClr val="FFFFFF">
              <a:alpha val="70588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3"/>
          <p:cNvSpPr txBox="1">
            <a:spLocks noGrp="1"/>
          </p:cNvSpPr>
          <p:nvPr>
            <p:ph type="title"/>
          </p:nvPr>
        </p:nvSpPr>
        <p:spPr>
          <a:xfrm>
            <a:off x="320104" y="445025"/>
            <a:ext cx="8512196" cy="564296"/>
          </a:xfrm>
          <a:prstGeom prst="rect">
            <a:avLst/>
          </a:prstGeom>
          <a:gradFill>
            <a:gsLst>
              <a:gs pos="0">
                <a:srgbClr val="FFF6DB"/>
              </a:gs>
              <a:gs pos="100000">
                <a:srgbClr val="FAD15C"/>
              </a:gs>
            </a:gsLst>
            <a:lin ang="5400012" scaled="0"/>
          </a:gradFill>
          <a:ln>
            <a:noFill/>
          </a:ln>
          <a:effectLst>
            <a:outerShdw blurRad="57150" dist="19050" dir="5400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US" sz="2820">
                <a:solidFill>
                  <a:srgbClr val="151E49"/>
                </a:solidFill>
                <a:latin typeface="Bebas Neue"/>
                <a:ea typeface="Bebas Neue"/>
                <a:cs typeface="Bebas Neue"/>
                <a:sym typeface="Bebas Neue"/>
              </a:rPr>
              <a:t>Community of practice Outcomes</a:t>
            </a:r>
            <a:endParaRPr sz="2820">
              <a:solidFill>
                <a:srgbClr val="151E49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70" name="Google Shape;70;p3"/>
          <p:cNvSpPr txBox="1">
            <a:spLocks noGrp="1"/>
          </p:cNvSpPr>
          <p:nvPr>
            <p:ph type="body" idx="1"/>
          </p:nvPr>
        </p:nvSpPr>
        <p:spPr>
          <a:xfrm>
            <a:off x="517446" y="1278010"/>
            <a:ext cx="84324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57175" marR="0" lvl="0" indent="-25717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sz="2000" b="0" i="0" u="none" strike="noStrike">
                <a:solidFill>
                  <a:srgbClr val="000000"/>
                </a:solidFill>
              </a:rPr>
              <a:t>To understand the role and responsibilities of a mentor in early childhood settings.</a:t>
            </a:r>
            <a:endParaRPr sz="2000">
              <a:solidFill>
                <a:srgbClr val="000000"/>
              </a:solidFill>
            </a:endParaRPr>
          </a:p>
          <a:p>
            <a:pPr marL="257175" marR="0" lvl="0" indent="-14287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2000" b="0" i="0" u="none" strike="noStrike">
              <a:solidFill>
                <a:srgbClr val="000000"/>
              </a:solidFill>
            </a:endParaRPr>
          </a:p>
          <a:p>
            <a:pPr marL="257175" marR="0" lvl="0" indent="-25717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sz="2000" b="0" i="0" u="none" strike="noStrike">
                <a:solidFill>
                  <a:srgbClr val="000000"/>
                </a:solidFill>
              </a:rPr>
              <a:t>To learn the benefits of mentoring for both mentors and apprentices.</a:t>
            </a:r>
            <a:endParaRPr/>
          </a:p>
          <a:p>
            <a:pPr marL="257175" marR="0" lvl="0" indent="-14287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2000" b="0" i="0" u="none" strike="noStrike">
              <a:solidFill>
                <a:srgbClr val="000000"/>
              </a:solidFill>
            </a:endParaRPr>
          </a:p>
          <a:p>
            <a:pPr marL="257175" marR="0" lvl="0" indent="-25717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sz="2000" b="0" i="0" u="none" strike="noStrike">
                <a:solidFill>
                  <a:srgbClr val="000000"/>
                </a:solidFill>
              </a:rPr>
              <a:t>To explore key challenges faced by apprentices and strategies for supporting them.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200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endParaRPr sz="2000">
              <a:solidFill>
                <a:srgbClr val="000000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AC0203E-DA4B-DC5A-806E-6F496E253F14}"/>
              </a:ext>
            </a:extLst>
          </p:cNvPr>
          <p:cNvSpPr/>
          <p:nvPr/>
        </p:nvSpPr>
        <p:spPr>
          <a:xfrm>
            <a:off x="159798" y="4474538"/>
            <a:ext cx="2689934" cy="55177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4"/>
          <p:cNvSpPr/>
          <p:nvPr/>
        </p:nvSpPr>
        <p:spPr>
          <a:xfrm>
            <a:off x="318078" y="1011330"/>
            <a:ext cx="8512500" cy="3196528"/>
          </a:xfrm>
          <a:prstGeom prst="rect">
            <a:avLst/>
          </a:prstGeom>
          <a:solidFill>
            <a:srgbClr val="FFFFFF">
              <a:alpha val="70588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gradFill>
            <a:gsLst>
              <a:gs pos="0">
                <a:srgbClr val="FFF6DB"/>
              </a:gs>
              <a:gs pos="100000">
                <a:srgbClr val="FAD15C"/>
              </a:gs>
            </a:gsLst>
            <a:lin ang="5400012" scaled="0"/>
          </a:gradFill>
          <a:ln>
            <a:noFill/>
          </a:ln>
          <a:effectLst>
            <a:outerShdw blurRad="57150" dist="19050" dir="5400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US" sz="2820">
                <a:solidFill>
                  <a:srgbClr val="151E49"/>
                </a:solidFill>
                <a:latin typeface="Bebas Neue"/>
                <a:ea typeface="Bebas Neue"/>
                <a:cs typeface="Bebas Neue"/>
                <a:sym typeface="Bebas Neue"/>
              </a:rPr>
              <a:t>Community of practice Topics</a:t>
            </a:r>
            <a:endParaRPr sz="2820">
              <a:solidFill>
                <a:srgbClr val="151E49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77" name="Google Shape;77;p4"/>
          <p:cNvSpPr txBox="1">
            <a:spLocks noGrp="1"/>
          </p:cNvSpPr>
          <p:nvPr>
            <p:ph type="body" idx="1"/>
          </p:nvPr>
        </p:nvSpPr>
        <p:spPr>
          <a:xfrm>
            <a:off x="329060" y="1024768"/>
            <a:ext cx="8497098" cy="3125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sz="2000" b="0" i="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Building effective communication with youth apprentices</a:t>
            </a:r>
            <a:endParaRPr/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sz="2000" b="0" i="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Fostering professionalism in youth apprentices</a:t>
            </a:r>
            <a:endParaRPr/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sz="2000" b="0" i="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Strategies for supporting apprentice development</a:t>
            </a:r>
            <a:endParaRPr/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sz="2000" b="0" i="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Creating a positive learning environment for apprentices</a:t>
            </a:r>
            <a:endParaRPr/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sz="2000" b="0" i="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Culturally responsive and inclusive mentoring practices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Having hard conversations</a:t>
            </a:r>
            <a:endParaRPr sz="2000" b="0" i="0" u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sz="2000" b="0" i="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Mentor self-care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200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endParaRPr sz="2000">
              <a:solidFill>
                <a:srgbClr val="000000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6149B2A-FF56-94E6-3F77-1CAA5F4BEDF8}"/>
              </a:ext>
            </a:extLst>
          </p:cNvPr>
          <p:cNvSpPr/>
          <p:nvPr/>
        </p:nvSpPr>
        <p:spPr>
          <a:xfrm>
            <a:off x="159798" y="4453611"/>
            <a:ext cx="2689934" cy="57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gradFill>
            <a:gsLst>
              <a:gs pos="0">
                <a:srgbClr val="FFF6DB"/>
              </a:gs>
              <a:gs pos="100000">
                <a:srgbClr val="FAD15C"/>
              </a:gs>
            </a:gsLst>
            <a:lin ang="5400012" scaled="0"/>
          </a:gradFill>
          <a:ln>
            <a:noFill/>
          </a:ln>
          <a:effectLst>
            <a:outerShdw blurRad="57150" dist="19050" dir="5400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US" sz="2820">
                <a:solidFill>
                  <a:srgbClr val="151E49"/>
                </a:solidFill>
                <a:latin typeface="Bebas Neue"/>
                <a:ea typeface="Bebas Neue"/>
                <a:cs typeface="Bebas Neue"/>
                <a:sym typeface="Bebas Neue"/>
              </a:rPr>
              <a:t>Community of practice Dates</a:t>
            </a:r>
            <a:endParaRPr sz="2820">
              <a:solidFill>
                <a:srgbClr val="151E49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84" name="Google Shape;84;p5"/>
          <p:cNvSpPr txBox="1">
            <a:spLocks noGrp="1"/>
          </p:cNvSpPr>
          <p:nvPr>
            <p:ph type="body" idx="1"/>
          </p:nvPr>
        </p:nvSpPr>
        <p:spPr>
          <a:xfrm>
            <a:off x="382975" y="1067900"/>
            <a:ext cx="84324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000">
                <a:solidFill>
                  <a:schemeClr val="dk1"/>
                </a:solidFill>
              </a:rPr>
              <a:t>All Communities of Practices (CoP) dates and times are as follows: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-US" sz="2000">
                <a:solidFill>
                  <a:schemeClr val="dk1"/>
                </a:solidFill>
              </a:rPr>
              <a:t>Calendar invites, reminders, and if applicable, webinar recordings will be sent out.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endParaRPr sz="2000">
              <a:solidFill>
                <a:srgbClr val="434A6D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endParaRPr sz="2000">
              <a:solidFill>
                <a:srgbClr val="434A6D"/>
              </a:solidFill>
            </a:endParaRPr>
          </a:p>
        </p:txBody>
      </p:sp>
      <p:graphicFrame>
        <p:nvGraphicFramePr>
          <p:cNvPr id="85" name="Google Shape;85;p5"/>
          <p:cNvGraphicFramePr/>
          <p:nvPr/>
        </p:nvGraphicFramePr>
        <p:xfrm>
          <a:off x="3673092" y="2145464"/>
          <a:ext cx="3791625" cy="2029500"/>
        </p:xfrm>
        <a:graphic>
          <a:graphicData uri="http://schemas.openxmlformats.org/drawingml/2006/table">
            <a:tbl>
              <a:tblPr firstRow="1" bandRow="1">
                <a:noFill/>
                <a:tableStyleId>{A15508D3-084F-4B6B-B4A2-7EA83FC6B6B7}</a:tableStyleId>
              </a:tblPr>
              <a:tblGrid>
                <a:gridCol w="3791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382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82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82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82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82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82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75220872-D126-D447-1BE6-2C33AE67BA2F}"/>
              </a:ext>
            </a:extLst>
          </p:cNvPr>
          <p:cNvSpPr/>
          <p:nvPr/>
        </p:nvSpPr>
        <p:spPr>
          <a:xfrm>
            <a:off x="159798" y="4484300"/>
            <a:ext cx="2689934" cy="54201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6"/>
          <p:cNvSpPr/>
          <p:nvPr/>
        </p:nvSpPr>
        <p:spPr>
          <a:xfrm>
            <a:off x="318078" y="1011330"/>
            <a:ext cx="8512500" cy="2719253"/>
          </a:xfrm>
          <a:prstGeom prst="rect">
            <a:avLst/>
          </a:prstGeom>
          <a:solidFill>
            <a:srgbClr val="FFFFFF">
              <a:alpha val="70588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gradFill>
            <a:gsLst>
              <a:gs pos="0">
                <a:srgbClr val="FFF6DB"/>
              </a:gs>
              <a:gs pos="100000">
                <a:srgbClr val="FAD15C"/>
              </a:gs>
            </a:gsLst>
            <a:lin ang="5400012" scaled="0"/>
          </a:gradFill>
          <a:ln>
            <a:noFill/>
          </a:ln>
          <a:effectLst>
            <a:outerShdw blurRad="57150" dist="19050" dir="5400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US" sz="2820">
                <a:solidFill>
                  <a:srgbClr val="151E49"/>
                </a:solidFill>
                <a:latin typeface="Bebas Neue"/>
                <a:ea typeface="Bebas Neue"/>
                <a:cs typeface="Bebas Neue"/>
                <a:sym typeface="Bebas Neue"/>
              </a:rPr>
              <a:t>Internal Topics of Interest</a:t>
            </a:r>
            <a:endParaRPr sz="2820">
              <a:solidFill>
                <a:srgbClr val="151E49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92" name="Google Shape;92;p6"/>
          <p:cNvSpPr txBox="1">
            <a:spLocks noGrp="1"/>
          </p:cNvSpPr>
          <p:nvPr>
            <p:ph type="body" idx="1"/>
          </p:nvPr>
        </p:nvSpPr>
        <p:spPr>
          <a:xfrm>
            <a:off x="382975" y="1067900"/>
            <a:ext cx="84324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3429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</a:rPr>
              <a:t>What goals, challenges, and needs do you hope to learn over the next eight sessions?</a:t>
            </a:r>
            <a:endParaRPr/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2000">
              <a:solidFill>
                <a:schemeClr val="dk1"/>
              </a:solidFill>
            </a:endParaRPr>
          </a:p>
          <a:p>
            <a:pPr marL="8001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</a:rPr>
              <a:t>Share your ideas.</a:t>
            </a:r>
            <a:endParaRPr/>
          </a:p>
          <a:p>
            <a:pPr marL="8001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</a:rPr>
              <a:t>Online survey</a:t>
            </a:r>
            <a:endParaRPr/>
          </a:p>
          <a:p>
            <a:pPr marL="800100" lvl="1" indent="-254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endParaRPr sz="2000">
              <a:solidFill>
                <a:schemeClr val="dk1"/>
              </a:solidFill>
            </a:endParaRPr>
          </a:p>
          <a:p>
            <a:pPr marL="3429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</a:rPr>
              <a:t>Facilitators will begin to tally suggestions.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endParaRPr sz="2000">
              <a:solidFill>
                <a:srgbClr val="434A6D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B6B2FB3-89AB-0EA0-6DC1-971E22F12894}"/>
              </a:ext>
            </a:extLst>
          </p:cNvPr>
          <p:cNvSpPr/>
          <p:nvPr/>
        </p:nvSpPr>
        <p:spPr>
          <a:xfrm>
            <a:off x="159798" y="4484300"/>
            <a:ext cx="2689934" cy="54201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7e8c0122bf_0_0"/>
          <p:cNvSpPr/>
          <p:nvPr/>
        </p:nvSpPr>
        <p:spPr>
          <a:xfrm>
            <a:off x="308625" y="369550"/>
            <a:ext cx="4054800" cy="629700"/>
          </a:xfrm>
          <a:prstGeom prst="snip1Rect">
            <a:avLst>
              <a:gd name="adj" fmla="val 16667"/>
            </a:avLst>
          </a:prstGeom>
          <a:gradFill>
            <a:gsLst>
              <a:gs pos="0">
                <a:srgbClr val="FFF6DB"/>
              </a:gs>
              <a:gs pos="100000">
                <a:srgbClr val="FAD15C"/>
              </a:gs>
            </a:gsLst>
            <a:lin ang="5400012" scaled="0"/>
          </a:gradFill>
          <a:ln>
            <a:noFill/>
          </a:ln>
          <a:effectLst>
            <a:outerShdw blurRad="57150" dist="19050" dir="5400000" algn="bl" rotWithShape="0">
              <a:srgbClr val="000000">
                <a:alpha val="498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g37e8c0122bf_0_0"/>
          <p:cNvSpPr txBox="1">
            <a:spLocks noGrp="1"/>
          </p:cNvSpPr>
          <p:nvPr>
            <p:ph type="title"/>
          </p:nvPr>
        </p:nvSpPr>
        <p:spPr>
          <a:xfrm>
            <a:off x="412975" y="369550"/>
            <a:ext cx="3813300" cy="62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US" sz="2820">
                <a:solidFill>
                  <a:srgbClr val="151E49"/>
                </a:solidFill>
                <a:latin typeface="Bebas Neue"/>
                <a:ea typeface="Bebas Neue"/>
                <a:cs typeface="Bebas Neue"/>
                <a:sym typeface="Bebas Neue"/>
              </a:rPr>
              <a:t>Wrap-up</a:t>
            </a:r>
            <a:endParaRPr sz="2820">
              <a:solidFill>
                <a:srgbClr val="151E49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99" name="Google Shape;99;g37e8c0122bf_0_0"/>
          <p:cNvSpPr txBox="1"/>
          <p:nvPr/>
        </p:nvSpPr>
        <p:spPr>
          <a:xfrm>
            <a:off x="1525900" y="1132500"/>
            <a:ext cx="5040600" cy="7458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Next session</a:t>
            </a:r>
            <a:r>
              <a:rPr lang="en-US" sz="1800">
                <a:solidFill>
                  <a:schemeClr val="lt1"/>
                </a:solidFill>
              </a:rPr>
              <a:t>:_______________</a:t>
            </a:r>
            <a:r>
              <a:rPr lang="en-US"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marL="342900" marR="0" lvl="0" indent="-241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g37e8c0122bf_0_0"/>
          <p:cNvSpPr txBox="1"/>
          <p:nvPr/>
        </p:nvSpPr>
        <p:spPr>
          <a:xfrm>
            <a:off x="1525900" y="2276781"/>
            <a:ext cx="5040600" cy="6678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</a:rPr>
              <a:t>Location/Link:________________</a:t>
            </a:r>
            <a:endParaRPr sz="2000" b="0" i="0" u="none" strike="noStrike" cap="none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g37e8c0122bf_0_0"/>
          <p:cNvSpPr txBox="1"/>
          <p:nvPr/>
        </p:nvSpPr>
        <p:spPr>
          <a:xfrm>
            <a:off x="1525900" y="3265200"/>
            <a:ext cx="5375100" cy="7458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br>
              <a:rPr lang="en-US"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Questions?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5E0D7A4-509E-3898-ED02-C88EF455F8A0}"/>
              </a:ext>
            </a:extLst>
          </p:cNvPr>
          <p:cNvSpPr/>
          <p:nvPr/>
        </p:nvSpPr>
        <p:spPr>
          <a:xfrm>
            <a:off x="159798" y="4706715"/>
            <a:ext cx="2689934" cy="31959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7e8c0122bf_0_54"/>
          <p:cNvSpPr txBox="1"/>
          <p:nvPr/>
        </p:nvSpPr>
        <p:spPr>
          <a:xfrm>
            <a:off x="3400734" y="3016804"/>
            <a:ext cx="21465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Name, title, contact info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7" name="Google Shape;107;g37e8c0122bf_0_5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72234" y="658845"/>
            <a:ext cx="2203479" cy="220347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BBFC7B0-13F9-D2C0-791F-25D2F2045453}"/>
              </a:ext>
            </a:extLst>
          </p:cNvPr>
          <p:cNvSpPr/>
          <p:nvPr/>
        </p:nvSpPr>
        <p:spPr>
          <a:xfrm>
            <a:off x="159798" y="4483223"/>
            <a:ext cx="2689934" cy="54308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C260FD1725AF8498F095E4EA8F80285" ma:contentTypeVersion="10" ma:contentTypeDescription="Create a new document." ma:contentTypeScope="" ma:versionID="7232c348298c4fb537d44370bbcdc4f1">
  <xsd:schema xmlns:xsd="http://www.w3.org/2001/XMLSchema" xmlns:xs="http://www.w3.org/2001/XMLSchema" xmlns:p="http://schemas.microsoft.com/office/2006/metadata/properties" xmlns:ns2="d91a5e48-5fa3-4bc3-8e51-b5d83f4a1c64" xmlns:ns3="e68a17f4-7f23-47d1-9df3-027ad3ebde5f" targetNamespace="http://schemas.microsoft.com/office/2006/metadata/properties" ma:root="true" ma:fieldsID="1f20a4c16c4ba292ee3a0fbff2e30566" ns2:_="" ns3:_="">
    <xsd:import namespace="d91a5e48-5fa3-4bc3-8e51-b5d83f4a1c64"/>
    <xsd:import namespace="e68a17f4-7f23-47d1-9df3-027ad3ebde5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1a5e48-5fa3-4bc3-8e51-b5d83f4a1c6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fieldId="{5cf76f15-5ced-4ddc-b409-7134ff3c332f}" ma:taxonomyMulti="true" ma:sspId="00000000-0000-0000-0000-000000000000" ma:termSetId="00000000-0000-0000-0000-00000000000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8a17f4-7f23-47d1-9df3-027ad3ebde5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39f92402-2241-4b8b-ab56-a0f4cb7293eb}" ma:internalName="TaxCatchAll" ma:showField="CatchAllData" ma:web="e68a17f4-7f23-47d1-9df3-027ad3ebde5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91a5e48-5fa3-4bc3-8e51-b5d83f4a1c64">
      <Terms xmlns="http://schemas.microsoft.com/office/infopath/2007/PartnerControls"/>
    </lcf76f155ced4ddcb4097134ff3c332f>
    <TaxCatchAll xmlns="e68a17f4-7f23-47d1-9df3-027ad3ebde5f" xsi:nil="true"/>
  </documentManagement>
</p:properties>
</file>

<file path=customXml/itemProps1.xml><?xml version="1.0" encoding="utf-8"?>
<ds:datastoreItem xmlns:ds="http://schemas.openxmlformats.org/officeDocument/2006/customXml" ds:itemID="{394B3B87-D098-493F-A8F3-5B25927FD46C}"/>
</file>

<file path=customXml/itemProps2.xml><?xml version="1.0" encoding="utf-8"?>
<ds:datastoreItem xmlns:ds="http://schemas.openxmlformats.org/officeDocument/2006/customXml" ds:itemID="{CBF953F2-3630-474C-9F40-52CBAD31B25D}"/>
</file>

<file path=customXml/itemProps3.xml><?xml version="1.0" encoding="utf-8"?>
<ds:datastoreItem xmlns:ds="http://schemas.openxmlformats.org/officeDocument/2006/customXml" ds:itemID="{6E646E80-5382-4C64-9A32-DCC63B285692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200</Words>
  <Application>Microsoft Macintosh PowerPoint</Application>
  <PresentationFormat>On-screen Show (16:9)</PresentationFormat>
  <Paragraphs>38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Bebas Neue</vt:lpstr>
      <vt:lpstr>Arial</vt:lpstr>
      <vt:lpstr>Quattrocento Sans</vt:lpstr>
      <vt:lpstr>Simple Light</vt:lpstr>
      <vt:lpstr>Community of Practice for Mentor Teachers</vt:lpstr>
      <vt:lpstr>Agenda</vt:lpstr>
      <vt:lpstr>Community of practice Outcomes</vt:lpstr>
      <vt:lpstr>Community of practice Topics</vt:lpstr>
      <vt:lpstr>Community of practice Dates</vt:lpstr>
      <vt:lpstr>Internal Topics of Interest</vt:lpstr>
      <vt:lpstr>Wrap-up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Kelli Servizzi</cp:lastModifiedBy>
  <cp:revision>1</cp:revision>
  <dcterms:modified xsi:type="dcterms:W3CDTF">2026-03-31T13:13:16Z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0x010100CC260FD1725AF8498F095E4EA8F80285</vt:lpwstr>
  </property>
</Properties>
</file>