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9144000" cy="5143500" type="screen16x9"/>
  <p:notesSz cx="6858000" cy="9144000"/>
  <p:embeddedFontLst>
    <p:embeddedFont>
      <p:font typeface="Bebas Neue" panose="020B0606020202050201" pitchFamily="34" charset="77"/>
      <p:regular r:id="rId23"/>
    </p:embeddedFont>
    <p:embeddedFont>
      <p:font typeface="Quattrocento Sans" panose="020B0502050000020003" pitchFamily="3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2" roundtripDataSignature="AMtx7mi28NMJMoNANYhdnoVNdbgUXt/G4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27F14C-DD2A-474B-B8D4-23E50309DE21}" v="19" dt="2026-03-31T13:47:45.863"/>
  </p1510:revLst>
</p1510:revInfo>
</file>

<file path=ppt/tableStyles.xml><?xml version="1.0" encoding="utf-8"?>
<a:tblStyleLst xmlns:a="http://schemas.openxmlformats.org/drawingml/2006/main" def="{3B663489-EA29-41C6-B0CD-855B949ECDAF}">
  <a:tblStyle styleId="{3B663489-EA29-41C6-B0CD-855B949ECDAF}"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DFD"/>
          </a:solidFill>
        </a:fill>
      </a:tcStyle>
    </a:wholeTbl>
    <a:band1H>
      <a:tcTxStyle/>
      <a:tcStyle>
        <a:tcBdr/>
        <a:fill>
          <a:solidFill>
            <a:srgbClr val="CDD8FB"/>
          </a:solidFill>
        </a:fill>
      </a:tcStyle>
    </a:band1H>
    <a:band2H>
      <a:tcTxStyle/>
      <a:tcStyle>
        <a:tcBdr/>
      </a:tcStyle>
    </a:band2H>
    <a:band1V>
      <a:tcTxStyle/>
      <a:tcStyle>
        <a:tcBdr/>
        <a:fill>
          <a:solidFill>
            <a:srgbClr val="CDD8FB"/>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5"/>
  </p:normalViewPr>
  <p:slideViewPr>
    <p:cSldViewPr snapToGrid="0">
      <p:cViewPr varScale="1">
        <p:scale>
          <a:sx n="144" d="100"/>
          <a:sy n="144" d="100"/>
        </p:scale>
        <p:origin x="648" y="19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9" Type="http://schemas.openxmlformats.org/officeDocument/2006/relationships/customXml" Target="../customXml/item1.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41"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customschemas.google.com/relationships/presentationmetadata" Target="metadata"/><Relationship Id="rId37" Type="http://schemas.microsoft.com/office/2016/11/relationships/changesInfo" Target="changesInfos/changesInfo1.xml"/><Relationship Id="rId40"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lli Servizzi" userId="b89d2322-77b5-4835-95f6-5924e1a787f5" providerId="ADAL" clId="{D77DCCDD-234E-560B-A69F-B8FA3646A372}"/>
    <pc:docChg chg="modSld">
      <pc:chgData name="Kelli Servizzi" userId="b89d2322-77b5-4835-95f6-5924e1a787f5" providerId="ADAL" clId="{D77DCCDD-234E-560B-A69F-B8FA3646A372}" dt="2026-03-31T13:47:45.863" v="39"/>
      <pc:docMkLst>
        <pc:docMk/>
      </pc:docMkLst>
      <pc:sldChg chg="addSp modSp mod">
        <pc:chgData name="Kelli Servizzi" userId="b89d2322-77b5-4835-95f6-5924e1a787f5" providerId="ADAL" clId="{D77DCCDD-234E-560B-A69F-B8FA3646A372}" dt="2026-03-31T13:46:07.888" v="1" actId="14100"/>
        <pc:sldMkLst>
          <pc:docMk/>
          <pc:sldMk cId="0" sldId="256"/>
        </pc:sldMkLst>
        <pc:spChg chg="add mod">
          <ac:chgData name="Kelli Servizzi" userId="b89d2322-77b5-4835-95f6-5924e1a787f5" providerId="ADAL" clId="{D77DCCDD-234E-560B-A69F-B8FA3646A372}" dt="2026-03-31T13:46:07.888" v="1" actId="14100"/>
          <ac:spMkLst>
            <pc:docMk/>
            <pc:sldMk cId="0" sldId="256"/>
            <ac:spMk id="2" creationId="{53085934-E4CB-95B8-34AF-1004EE943108}"/>
          </ac:spMkLst>
        </pc:spChg>
      </pc:sldChg>
      <pc:sldChg chg="addSp modSp">
        <pc:chgData name="Kelli Servizzi" userId="b89d2322-77b5-4835-95f6-5924e1a787f5" providerId="ADAL" clId="{D77DCCDD-234E-560B-A69F-B8FA3646A372}" dt="2026-03-31T13:46:11.977" v="2"/>
        <pc:sldMkLst>
          <pc:docMk/>
          <pc:sldMk cId="0" sldId="257"/>
        </pc:sldMkLst>
        <pc:spChg chg="add mod">
          <ac:chgData name="Kelli Servizzi" userId="b89d2322-77b5-4835-95f6-5924e1a787f5" providerId="ADAL" clId="{D77DCCDD-234E-560B-A69F-B8FA3646A372}" dt="2026-03-31T13:46:11.977" v="2"/>
          <ac:spMkLst>
            <pc:docMk/>
            <pc:sldMk cId="0" sldId="257"/>
            <ac:spMk id="2" creationId="{4E31BF7E-E28C-0610-C7F5-1FD1BFF176A0}"/>
          </ac:spMkLst>
        </pc:spChg>
      </pc:sldChg>
      <pc:sldChg chg="addSp modSp">
        <pc:chgData name="Kelli Servizzi" userId="b89d2322-77b5-4835-95f6-5924e1a787f5" providerId="ADAL" clId="{D77DCCDD-234E-560B-A69F-B8FA3646A372}" dt="2026-03-31T13:46:14.887" v="3"/>
        <pc:sldMkLst>
          <pc:docMk/>
          <pc:sldMk cId="0" sldId="258"/>
        </pc:sldMkLst>
        <pc:spChg chg="add mod">
          <ac:chgData name="Kelli Servizzi" userId="b89d2322-77b5-4835-95f6-5924e1a787f5" providerId="ADAL" clId="{D77DCCDD-234E-560B-A69F-B8FA3646A372}" dt="2026-03-31T13:46:14.887" v="3"/>
          <ac:spMkLst>
            <pc:docMk/>
            <pc:sldMk cId="0" sldId="258"/>
            <ac:spMk id="2" creationId="{0EEF700A-8C72-107A-E805-8C16FB56B24F}"/>
          </ac:spMkLst>
        </pc:spChg>
      </pc:sldChg>
      <pc:sldChg chg="addSp modSp">
        <pc:chgData name="Kelli Servizzi" userId="b89d2322-77b5-4835-95f6-5924e1a787f5" providerId="ADAL" clId="{D77DCCDD-234E-560B-A69F-B8FA3646A372}" dt="2026-03-31T13:46:19.247" v="4"/>
        <pc:sldMkLst>
          <pc:docMk/>
          <pc:sldMk cId="0" sldId="259"/>
        </pc:sldMkLst>
        <pc:spChg chg="add mod">
          <ac:chgData name="Kelli Servizzi" userId="b89d2322-77b5-4835-95f6-5924e1a787f5" providerId="ADAL" clId="{D77DCCDD-234E-560B-A69F-B8FA3646A372}" dt="2026-03-31T13:46:19.247" v="4"/>
          <ac:spMkLst>
            <pc:docMk/>
            <pc:sldMk cId="0" sldId="259"/>
            <ac:spMk id="2" creationId="{0E437FFF-4EF8-99C5-8C7C-5178B4B7BE9F}"/>
          </ac:spMkLst>
        </pc:spChg>
      </pc:sldChg>
      <pc:sldChg chg="addSp modSp mod">
        <pc:chgData name="Kelli Servizzi" userId="b89d2322-77b5-4835-95f6-5924e1a787f5" providerId="ADAL" clId="{D77DCCDD-234E-560B-A69F-B8FA3646A372}" dt="2026-03-31T13:46:53.092" v="25" actId="20577"/>
        <pc:sldMkLst>
          <pc:docMk/>
          <pc:sldMk cId="0" sldId="260"/>
        </pc:sldMkLst>
        <pc:spChg chg="add mod">
          <ac:chgData name="Kelli Servizzi" userId="b89d2322-77b5-4835-95f6-5924e1a787f5" providerId="ADAL" clId="{D77DCCDD-234E-560B-A69F-B8FA3646A372}" dt="2026-03-31T13:46:22.653" v="5"/>
          <ac:spMkLst>
            <pc:docMk/>
            <pc:sldMk cId="0" sldId="260"/>
            <ac:spMk id="2" creationId="{ECA08547-CEA3-E9A7-94A4-C12473AF4B7E}"/>
          </ac:spMkLst>
        </pc:spChg>
        <pc:graphicFrameChg chg="modGraphic">
          <ac:chgData name="Kelli Servizzi" userId="b89d2322-77b5-4835-95f6-5924e1a787f5" providerId="ADAL" clId="{D77DCCDD-234E-560B-A69F-B8FA3646A372}" dt="2026-03-31T13:46:53.092" v="25" actId="20577"/>
          <ac:graphicFrameMkLst>
            <pc:docMk/>
            <pc:sldMk cId="0" sldId="260"/>
            <ac:graphicFrameMk id="84" creationId="{00000000-0000-0000-0000-000000000000}"/>
          </ac:graphicFrameMkLst>
        </pc:graphicFrameChg>
      </pc:sldChg>
      <pc:sldChg chg="addSp modSp">
        <pc:chgData name="Kelli Servizzi" userId="b89d2322-77b5-4835-95f6-5924e1a787f5" providerId="ADAL" clId="{D77DCCDD-234E-560B-A69F-B8FA3646A372}" dt="2026-03-31T13:46:59.197" v="26"/>
        <pc:sldMkLst>
          <pc:docMk/>
          <pc:sldMk cId="0" sldId="261"/>
        </pc:sldMkLst>
        <pc:spChg chg="add mod">
          <ac:chgData name="Kelli Servizzi" userId="b89d2322-77b5-4835-95f6-5924e1a787f5" providerId="ADAL" clId="{D77DCCDD-234E-560B-A69F-B8FA3646A372}" dt="2026-03-31T13:46:59.197" v="26"/>
          <ac:spMkLst>
            <pc:docMk/>
            <pc:sldMk cId="0" sldId="261"/>
            <ac:spMk id="2" creationId="{B57835DB-9277-DA91-55BE-35AFF5125B22}"/>
          </ac:spMkLst>
        </pc:spChg>
      </pc:sldChg>
      <pc:sldChg chg="addSp modSp">
        <pc:chgData name="Kelli Servizzi" userId="b89d2322-77b5-4835-95f6-5924e1a787f5" providerId="ADAL" clId="{D77DCCDD-234E-560B-A69F-B8FA3646A372}" dt="2026-03-31T13:47:03.736" v="27"/>
        <pc:sldMkLst>
          <pc:docMk/>
          <pc:sldMk cId="0" sldId="262"/>
        </pc:sldMkLst>
        <pc:spChg chg="add mod">
          <ac:chgData name="Kelli Servizzi" userId="b89d2322-77b5-4835-95f6-5924e1a787f5" providerId="ADAL" clId="{D77DCCDD-234E-560B-A69F-B8FA3646A372}" dt="2026-03-31T13:47:03.736" v="27"/>
          <ac:spMkLst>
            <pc:docMk/>
            <pc:sldMk cId="0" sldId="262"/>
            <ac:spMk id="2" creationId="{2B4778FB-C5EA-3B4F-58E6-EB148F110D98}"/>
          </ac:spMkLst>
        </pc:spChg>
      </pc:sldChg>
      <pc:sldChg chg="addSp modSp">
        <pc:chgData name="Kelli Servizzi" userId="b89d2322-77b5-4835-95f6-5924e1a787f5" providerId="ADAL" clId="{D77DCCDD-234E-560B-A69F-B8FA3646A372}" dt="2026-03-31T13:47:10.456" v="28"/>
        <pc:sldMkLst>
          <pc:docMk/>
          <pc:sldMk cId="0" sldId="263"/>
        </pc:sldMkLst>
        <pc:spChg chg="add mod">
          <ac:chgData name="Kelli Servizzi" userId="b89d2322-77b5-4835-95f6-5924e1a787f5" providerId="ADAL" clId="{D77DCCDD-234E-560B-A69F-B8FA3646A372}" dt="2026-03-31T13:47:10.456" v="28"/>
          <ac:spMkLst>
            <pc:docMk/>
            <pc:sldMk cId="0" sldId="263"/>
            <ac:spMk id="2" creationId="{BC01CC0C-654E-6C38-E99E-949E2B1D06AE}"/>
          </ac:spMkLst>
        </pc:spChg>
      </pc:sldChg>
      <pc:sldChg chg="addSp modSp">
        <pc:chgData name="Kelli Servizzi" userId="b89d2322-77b5-4835-95f6-5924e1a787f5" providerId="ADAL" clId="{D77DCCDD-234E-560B-A69F-B8FA3646A372}" dt="2026-03-31T13:47:14.491" v="29"/>
        <pc:sldMkLst>
          <pc:docMk/>
          <pc:sldMk cId="0" sldId="264"/>
        </pc:sldMkLst>
        <pc:spChg chg="add mod">
          <ac:chgData name="Kelli Servizzi" userId="b89d2322-77b5-4835-95f6-5924e1a787f5" providerId="ADAL" clId="{D77DCCDD-234E-560B-A69F-B8FA3646A372}" dt="2026-03-31T13:47:14.491" v="29"/>
          <ac:spMkLst>
            <pc:docMk/>
            <pc:sldMk cId="0" sldId="264"/>
            <ac:spMk id="2" creationId="{DBA157C7-348E-8C00-4FD8-A1CDDB209F0E}"/>
          </ac:spMkLst>
        </pc:spChg>
      </pc:sldChg>
      <pc:sldChg chg="addSp modSp">
        <pc:chgData name="Kelli Servizzi" userId="b89d2322-77b5-4835-95f6-5924e1a787f5" providerId="ADAL" clId="{D77DCCDD-234E-560B-A69F-B8FA3646A372}" dt="2026-03-31T13:47:20.084" v="30"/>
        <pc:sldMkLst>
          <pc:docMk/>
          <pc:sldMk cId="0" sldId="265"/>
        </pc:sldMkLst>
        <pc:spChg chg="add mod">
          <ac:chgData name="Kelli Servizzi" userId="b89d2322-77b5-4835-95f6-5924e1a787f5" providerId="ADAL" clId="{D77DCCDD-234E-560B-A69F-B8FA3646A372}" dt="2026-03-31T13:47:20.084" v="30"/>
          <ac:spMkLst>
            <pc:docMk/>
            <pc:sldMk cId="0" sldId="265"/>
            <ac:spMk id="2" creationId="{89C93444-2ABF-AFBB-BF6D-E536FE9431F2}"/>
          </ac:spMkLst>
        </pc:spChg>
      </pc:sldChg>
      <pc:sldChg chg="addSp modSp">
        <pc:chgData name="Kelli Servizzi" userId="b89d2322-77b5-4835-95f6-5924e1a787f5" providerId="ADAL" clId="{D77DCCDD-234E-560B-A69F-B8FA3646A372}" dt="2026-03-31T13:47:23.740" v="31"/>
        <pc:sldMkLst>
          <pc:docMk/>
          <pc:sldMk cId="0" sldId="266"/>
        </pc:sldMkLst>
        <pc:spChg chg="add mod">
          <ac:chgData name="Kelli Servizzi" userId="b89d2322-77b5-4835-95f6-5924e1a787f5" providerId="ADAL" clId="{D77DCCDD-234E-560B-A69F-B8FA3646A372}" dt="2026-03-31T13:47:23.740" v="31"/>
          <ac:spMkLst>
            <pc:docMk/>
            <pc:sldMk cId="0" sldId="266"/>
            <ac:spMk id="2" creationId="{D693206D-C255-F43F-7A46-45E4F89E0AED}"/>
          </ac:spMkLst>
        </pc:spChg>
      </pc:sldChg>
      <pc:sldChg chg="addSp modSp">
        <pc:chgData name="Kelli Servizzi" userId="b89d2322-77b5-4835-95f6-5924e1a787f5" providerId="ADAL" clId="{D77DCCDD-234E-560B-A69F-B8FA3646A372}" dt="2026-03-31T13:47:28.514" v="32"/>
        <pc:sldMkLst>
          <pc:docMk/>
          <pc:sldMk cId="0" sldId="267"/>
        </pc:sldMkLst>
        <pc:spChg chg="add mod">
          <ac:chgData name="Kelli Servizzi" userId="b89d2322-77b5-4835-95f6-5924e1a787f5" providerId="ADAL" clId="{D77DCCDD-234E-560B-A69F-B8FA3646A372}" dt="2026-03-31T13:47:28.514" v="32"/>
          <ac:spMkLst>
            <pc:docMk/>
            <pc:sldMk cId="0" sldId="267"/>
            <ac:spMk id="2" creationId="{5E45F170-B560-CDB6-AB96-A493BA42D77E}"/>
          </ac:spMkLst>
        </pc:spChg>
      </pc:sldChg>
      <pc:sldChg chg="addSp modSp">
        <pc:chgData name="Kelli Servizzi" userId="b89d2322-77b5-4835-95f6-5924e1a787f5" providerId="ADAL" clId="{D77DCCDD-234E-560B-A69F-B8FA3646A372}" dt="2026-03-31T13:47:31.436" v="33"/>
        <pc:sldMkLst>
          <pc:docMk/>
          <pc:sldMk cId="0" sldId="268"/>
        </pc:sldMkLst>
        <pc:spChg chg="add mod">
          <ac:chgData name="Kelli Servizzi" userId="b89d2322-77b5-4835-95f6-5924e1a787f5" providerId="ADAL" clId="{D77DCCDD-234E-560B-A69F-B8FA3646A372}" dt="2026-03-31T13:47:31.436" v="33"/>
          <ac:spMkLst>
            <pc:docMk/>
            <pc:sldMk cId="0" sldId="268"/>
            <ac:spMk id="2" creationId="{268A432D-D34D-5BEE-714D-2A5460F60DA2}"/>
          </ac:spMkLst>
        </pc:spChg>
      </pc:sldChg>
      <pc:sldChg chg="addSp modSp">
        <pc:chgData name="Kelli Servizzi" userId="b89d2322-77b5-4835-95f6-5924e1a787f5" providerId="ADAL" clId="{D77DCCDD-234E-560B-A69F-B8FA3646A372}" dt="2026-03-31T13:47:33.452" v="34"/>
        <pc:sldMkLst>
          <pc:docMk/>
          <pc:sldMk cId="0" sldId="269"/>
        </pc:sldMkLst>
        <pc:spChg chg="add mod">
          <ac:chgData name="Kelli Servizzi" userId="b89d2322-77b5-4835-95f6-5924e1a787f5" providerId="ADAL" clId="{D77DCCDD-234E-560B-A69F-B8FA3646A372}" dt="2026-03-31T13:47:33.452" v="34"/>
          <ac:spMkLst>
            <pc:docMk/>
            <pc:sldMk cId="0" sldId="269"/>
            <ac:spMk id="2" creationId="{F5842F91-A817-E415-8F64-3ABA1AAF08BA}"/>
          </ac:spMkLst>
        </pc:spChg>
      </pc:sldChg>
      <pc:sldChg chg="addSp modSp">
        <pc:chgData name="Kelli Servizzi" userId="b89d2322-77b5-4835-95f6-5924e1a787f5" providerId="ADAL" clId="{D77DCCDD-234E-560B-A69F-B8FA3646A372}" dt="2026-03-31T13:47:36.699" v="35"/>
        <pc:sldMkLst>
          <pc:docMk/>
          <pc:sldMk cId="0" sldId="270"/>
        </pc:sldMkLst>
        <pc:spChg chg="add mod">
          <ac:chgData name="Kelli Servizzi" userId="b89d2322-77b5-4835-95f6-5924e1a787f5" providerId="ADAL" clId="{D77DCCDD-234E-560B-A69F-B8FA3646A372}" dt="2026-03-31T13:47:36.699" v="35"/>
          <ac:spMkLst>
            <pc:docMk/>
            <pc:sldMk cId="0" sldId="270"/>
            <ac:spMk id="2" creationId="{B1894AB2-712D-21FA-C6D3-0D1E4CA31712}"/>
          </ac:spMkLst>
        </pc:spChg>
      </pc:sldChg>
      <pc:sldChg chg="addSp modSp">
        <pc:chgData name="Kelli Servizzi" userId="b89d2322-77b5-4835-95f6-5924e1a787f5" providerId="ADAL" clId="{D77DCCDD-234E-560B-A69F-B8FA3646A372}" dt="2026-03-31T13:47:38.968" v="36"/>
        <pc:sldMkLst>
          <pc:docMk/>
          <pc:sldMk cId="0" sldId="271"/>
        </pc:sldMkLst>
        <pc:spChg chg="add mod">
          <ac:chgData name="Kelli Servizzi" userId="b89d2322-77b5-4835-95f6-5924e1a787f5" providerId="ADAL" clId="{D77DCCDD-234E-560B-A69F-B8FA3646A372}" dt="2026-03-31T13:47:38.968" v="36"/>
          <ac:spMkLst>
            <pc:docMk/>
            <pc:sldMk cId="0" sldId="271"/>
            <ac:spMk id="2" creationId="{C34C47C5-7767-DDC7-B4F5-11A6EF580CC9}"/>
          </ac:spMkLst>
        </pc:spChg>
      </pc:sldChg>
      <pc:sldChg chg="addSp modSp">
        <pc:chgData name="Kelli Servizzi" userId="b89d2322-77b5-4835-95f6-5924e1a787f5" providerId="ADAL" clId="{D77DCCDD-234E-560B-A69F-B8FA3646A372}" dt="2026-03-31T13:47:41.725" v="37"/>
        <pc:sldMkLst>
          <pc:docMk/>
          <pc:sldMk cId="0" sldId="272"/>
        </pc:sldMkLst>
        <pc:spChg chg="add mod">
          <ac:chgData name="Kelli Servizzi" userId="b89d2322-77b5-4835-95f6-5924e1a787f5" providerId="ADAL" clId="{D77DCCDD-234E-560B-A69F-B8FA3646A372}" dt="2026-03-31T13:47:41.725" v="37"/>
          <ac:spMkLst>
            <pc:docMk/>
            <pc:sldMk cId="0" sldId="272"/>
            <ac:spMk id="2" creationId="{8D56522D-873E-9D5B-49E1-949C6BD9B421}"/>
          </ac:spMkLst>
        </pc:spChg>
      </pc:sldChg>
      <pc:sldChg chg="addSp modSp">
        <pc:chgData name="Kelli Servizzi" userId="b89d2322-77b5-4835-95f6-5924e1a787f5" providerId="ADAL" clId="{D77DCCDD-234E-560B-A69F-B8FA3646A372}" dt="2026-03-31T13:47:44.260" v="38"/>
        <pc:sldMkLst>
          <pc:docMk/>
          <pc:sldMk cId="0" sldId="273"/>
        </pc:sldMkLst>
        <pc:spChg chg="add mod">
          <ac:chgData name="Kelli Servizzi" userId="b89d2322-77b5-4835-95f6-5924e1a787f5" providerId="ADAL" clId="{D77DCCDD-234E-560B-A69F-B8FA3646A372}" dt="2026-03-31T13:47:44.260" v="38"/>
          <ac:spMkLst>
            <pc:docMk/>
            <pc:sldMk cId="0" sldId="273"/>
            <ac:spMk id="2" creationId="{D389399C-20E6-FCE4-6DF2-03CC3D504877}"/>
          </ac:spMkLst>
        </pc:spChg>
      </pc:sldChg>
      <pc:sldChg chg="addSp modSp">
        <pc:chgData name="Kelli Servizzi" userId="b89d2322-77b5-4835-95f6-5924e1a787f5" providerId="ADAL" clId="{D77DCCDD-234E-560B-A69F-B8FA3646A372}" dt="2026-03-31T13:47:45.863" v="39"/>
        <pc:sldMkLst>
          <pc:docMk/>
          <pc:sldMk cId="0" sldId="275"/>
        </pc:sldMkLst>
        <pc:spChg chg="add mod">
          <ac:chgData name="Kelli Servizzi" userId="b89d2322-77b5-4835-95f6-5924e1a787f5" providerId="ADAL" clId="{D77DCCDD-234E-560B-A69F-B8FA3646A372}" dt="2026-03-31T13:47:45.863" v="39"/>
          <ac:spMkLst>
            <pc:docMk/>
            <pc:sldMk cId="0" sldId="275"/>
            <ac:spMk id="2" creationId="{D87020EB-12EE-E8B8-53EA-A54D847197E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3" name="Google Shape;53;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None/>
            </a:pPr>
            <a:r>
              <a:rPr lang="en-US" dirty="0"/>
              <a:t>Welcome to CoP </a:t>
            </a:r>
            <a:r>
              <a:rPr lang="en-US" dirty="0" err="1"/>
              <a:t>Sesseion</a:t>
            </a:r>
            <a:r>
              <a:rPr lang="en-US" dirty="0"/>
              <a:t> # 7 which will focus on Wrapping up the Mentor/Apprentice Relationship</a:t>
            </a:r>
            <a:endParaRPr dirty="0"/>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None/>
            </a:pPr>
            <a:r>
              <a:rPr lang="en-US"/>
              <a:t>Please share in the chat how you might celebrate your apprentice’s learning. </a:t>
            </a:r>
            <a:endParaRPr/>
          </a:p>
          <a:p>
            <a:pPr marL="457200" lvl="0" indent="-298450" algn="l" rtl="0">
              <a:lnSpc>
                <a:spcPct val="100000"/>
              </a:lnSpc>
              <a:spcBef>
                <a:spcPts val="0"/>
              </a:spcBef>
              <a:spcAft>
                <a:spcPts val="0"/>
              </a:spcAft>
              <a:buSzPts val="1100"/>
              <a:buNone/>
            </a:pPr>
            <a:r>
              <a:rPr lang="en-US"/>
              <a:t>What new thoughts do you have about a celebration of learning?</a:t>
            </a:r>
            <a:endParaRPr/>
          </a:p>
          <a:p>
            <a:pPr marL="457200" lvl="0" indent="-298450" algn="l" rtl="0">
              <a:lnSpc>
                <a:spcPct val="100000"/>
              </a:lnSpc>
              <a:spcBef>
                <a:spcPts val="0"/>
              </a:spcBef>
              <a:spcAft>
                <a:spcPts val="0"/>
              </a:spcAft>
              <a:buSzPts val="1100"/>
              <a:buNone/>
            </a:pPr>
            <a:r>
              <a:rPr lang="en-US"/>
              <a:t> </a:t>
            </a:r>
            <a:endParaRPr/>
          </a:p>
          <a:p>
            <a:pPr marL="457200" lvl="0" indent="-298450" algn="l" rtl="0">
              <a:lnSpc>
                <a:spcPct val="100000"/>
              </a:lnSpc>
              <a:spcBef>
                <a:spcPts val="0"/>
              </a:spcBef>
              <a:spcAft>
                <a:spcPts val="0"/>
              </a:spcAft>
              <a:buSzPts val="1100"/>
              <a:buNone/>
            </a:pPr>
            <a:r>
              <a:rPr lang="en-US"/>
              <a:t>Allow time for participants to respond as they may not have given much thought to this.</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2" name="Google Shape;122;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en-US"/>
              <a:t>There may be a time when a mentor / apprentice relationship has experienced a problem, but </a:t>
            </a:r>
            <a:endParaRPr/>
          </a:p>
          <a:p>
            <a:pPr marL="158750" lvl="0" indent="0" algn="l" rtl="0">
              <a:lnSpc>
                <a:spcPct val="100000"/>
              </a:lnSpc>
              <a:spcBef>
                <a:spcPts val="0"/>
              </a:spcBef>
              <a:spcAft>
                <a:spcPts val="0"/>
              </a:spcAft>
              <a:buSzPts val="1100"/>
              <a:buNone/>
            </a:pPr>
            <a:r>
              <a:rPr lang="en-US"/>
              <a:t>reaching a learning conclusion can still allow both individuals to leave the experience on a positive note.</a:t>
            </a:r>
            <a:endParaRPr/>
          </a:p>
          <a:p>
            <a:pPr marL="158750" lvl="0" indent="0" algn="l" rtl="0">
              <a:lnSpc>
                <a:spcPct val="100000"/>
              </a:lnSpc>
              <a:spcBef>
                <a:spcPts val="0"/>
              </a:spcBef>
              <a:spcAft>
                <a:spcPts val="0"/>
              </a:spcAft>
              <a:buSzPts val="1100"/>
              <a:buNone/>
            </a:pPr>
            <a:endParaRPr/>
          </a:p>
          <a:p>
            <a:pPr marL="158750" lvl="0" indent="0" algn="l" rtl="0">
              <a:lnSpc>
                <a:spcPct val="100000"/>
              </a:lnSpc>
              <a:spcBef>
                <a:spcPts val="0"/>
              </a:spcBef>
              <a:spcAft>
                <a:spcPts val="0"/>
              </a:spcAft>
              <a:buSzPts val="1100"/>
              <a:buNone/>
            </a:pPr>
            <a:r>
              <a:rPr lang="en-US"/>
              <a:t>Here are a few suggestions:</a:t>
            </a:r>
            <a:endParaRPr/>
          </a:p>
          <a:p>
            <a:pPr marL="158750" lvl="0" indent="0" algn="l" rtl="0">
              <a:lnSpc>
                <a:spcPct val="100000"/>
              </a:lnSpc>
              <a:spcBef>
                <a:spcPts val="0"/>
              </a:spcBef>
              <a:spcAft>
                <a:spcPts val="0"/>
              </a:spcAft>
              <a:buSzPts val="1100"/>
              <a:buNone/>
            </a:pPr>
            <a:r>
              <a:rPr lang="en-US"/>
              <a:t>1. Name the problem without casting blame or passing judgement.  For example, say, “While you may </a:t>
            </a:r>
            <a:endParaRPr/>
          </a:p>
          <a:p>
            <a:pPr marL="158750" lvl="0" indent="0" algn="l" rtl="0">
              <a:lnSpc>
                <a:spcPct val="100000"/>
              </a:lnSpc>
              <a:spcBef>
                <a:spcPts val="0"/>
              </a:spcBef>
              <a:spcAft>
                <a:spcPts val="0"/>
              </a:spcAft>
              <a:buSzPts val="1100"/>
              <a:buNone/>
            </a:pPr>
            <a:r>
              <a:rPr lang="en-US"/>
              <a:t>have felt that you received feedback well (Competency 6.2), there were times when I felt I wasn’t </a:t>
            </a:r>
            <a:endParaRPr/>
          </a:p>
          <a:p>
            <a:pPr marL="158750" lvl="0" indent="0" algn="l" rtl="0">
              <a:lnSpc>
                <a:spcPct val="100000"/>
              </a:lnSpc>
              <a:spcBef>
                <a:spcPts val="0"/>
              </a:spcBef>
              <a:spcAft>
                <a:spcPts val="0"/>
              </a:spcAft>
              <a:buSzPts val="1100"/>
              <a:buNone/>
            </a:pPr>
            <a:r>
              <a:rPr lang="en-US"/>
              <a:t>being heard. However, your commitment to continuing professional development does show your </a:t>
            </a:r>
            <a:endParaRPr/>
          </a:p>
          <a:p>
            <a:pPr marL="158750" lvl="0" indent="0" algn="l" rtl="0">
              <a:lnSpc>
                <a:spcPct val="100000"/>
              </a:lnSpc>
              <a:spcBef>
                <a:spcPts val="0"/>
              </a:spcBef>
              <a:spcAft>
                <a:spcPts val="0"/>
              </a:spcAft>
              <a:buSzPts val="1100"/>
              <a:buNone/>
            </a:pPr>
            <a:r>
              <a:rPr lang="en-US"/>
              <a:t>willingness to continue learning.</a:t>
            </a:r>
            <a:endParaRPr/>
          </a:p>
          <a:p>
            <a:pPr marL="158750" lvl="0" indent="0" algn="l" rtl="0">
              <a:lnSpc>
                <a:spcPct val="100000"/>
              </a:lnSpc>
              <a:spcBef>
                <a:spcPts val="0"/>
              </a:spcBef>
              <a:spcAft>
                <a:spcPts val="0"/>
              </a:spcAft>
              <a:buSzPts val="1100"/>
              <a:buNone/>
            </a:pPr>
            <a:r>
              <a:rPr lang="en-US"/>
              <a:t>2. Make a clean break if you decide not to continue the relationship and end on an upbeat note.  </a:t>
            </a:r>
            <a:endParaRPr/>
          </a:p>
          <a:p>
            <a:pPr marL="158750" lvl="0" indent="0" algn="l" rtl="0">
              <a:lnSpc>
                <a:spcPct val="100000"/>
              </a:lnSpc>
              <a:spcBef>
                <a:spcPts val="0"/>
              </a:spcBef>
              <a:spcAft>
                <a:spcPts val="0"/>
              </a:spcAft>
              <a:buSzPts val="1100"/>
              <a:buNone/>
            </a:pPr>
            <a:r>
              <a:rPr lang="en-US"/>
              <a:t>For example, you can say, “This has been a learning experience for both of us and it’s okay that we </a:t>
            </a:r>
            <a:endParaRPr/>
          </a:p>
          <a:p>
            <a:pPr marL="158750" lvl="0" indent="0" algn="l" rtl="0">
              <a:lnSpc>
                <a:spcPct val="100000"/>
              </a:lnSpc>
              <a:spcBef>
                <a:spcPts val="0"/>
              </a:spcBef>
              <a:spcAft>
                <a:spcPts val="0"/>
              </a:spcAft>
              <a:buSzPts val="1100"/>
              <a:buNone/>
            </a:pPr>
            <a:r>
              <a:rPr lang="en-US"/>
              <a:t>didn’t become friends; however, I hope to see you at future professional events.”</a:t>
            </a:r>
            <a:endParaRPr/>
          </a:p>
          <a:p>
            <a:pPr marL="158750" lvl="0" indent="0" algn="l" rtl="0">
              <a:lnSpc>
                <a:spcPct val="100000"/>
              </a:lnSpc>
              <a:spcBef>
                <a:spcPts val="0"/>
              </a:spcBef>
              <a:spcAft>
                <a:spcPts val="0"/>
              </a:spcAft>
              <a:buSzPts val="1100"/>
              <a:buNone/>
            </a:pPr>
            <a:r>
              <a:rPr lang="en-US"/>
              <a:t>3. Express mutual appreciation. Recognize the accomplishments that were made during the relationship.</a:t>
            </a:r>
            <a:endParaRPr/>
          </a:p>
          <a:p>
            <a:pPr marL="158750" lvl="0" indent="0" algn="l" rtl="0">
              <a:lnSpc>
                <a:spcPct val="100000"/>
              </a:lnSpc>
              <a:spcBef>
                <a:spcPts val="0"/>
              </a:spcBef>
              <a:spcAft>
                <a:spcPts val="0"/>
              </a:spcAft>
              <a:buSzPts val="1100"/>
              <a:buNone/>
            </a:pPr>
            <a:r>
              <a:rPr lang="en-US"/>
              <a:t>You could say, “Although you may be disappointed that you didn’t reach the proficient level in all </a:t>
            </a:r>
            <a:endParaRPr/>
          </a:p>
          <a:p>
            <a:pPr marL="158750" lvl="0" indent="0" algn="l" rtl="0">
              <a:lnSpc>
                <a:spcPct val="100000"/>
              </a:lnSpc>
              <a:spcBef>
                <a:spcPts val="0"/>
              </a:spcBef>
              <a:spcAft>
                <a:spcPts val="0"/>
              </a:spcAft>
              <a:buSzPts val="1100"/>
              <a:buNone/>
            </a:pPr>
            <a:r>
              <a:rPr lang="en-US"/>
              <a:t>competencies, we did make progress in every one of them!  You should feel good about that!”</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9" name="Google Shape;129;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n-US"/>
              <a:t>Every mentoring relationship is unique, shaped by experiences, challenges, and successes. Taking time to reflect on your journey as a mentor helps you recognize your growth, refine your skills, and plan for future development. To guide this reflection, consider these key questions:</a:t>
            </a:r>
            <a:endParaRPr/>
          </a:p>
          <a:p>
            <a:pPr marL="457200" lvl="0" indent="-298450" algn="l" rtl="0">
              <a:lnSpc>
                <a:spcPct val="100000"/>
              </a:lnSpc>
              <a:spcBef>
                <a:spcPts val="0"/>
              </a:spcBef>
              <a:spcAft>
                <a:spcPts val="0"/>
              </a:spcAft>
              <a:buSzPts val="1100"/>
              <a:buFont typeface="Arial"/>
              <a:buAutoNum type="arabicPeriod"/>
            </a:pPr>
            <a:r>
              <a:rPr lang="en-US"/>
              <a:t>What are your mentoring gifts and strengths?</a:t>
            </a:r>
            <a:endParaRPr/>
          </a:p>
          <a:p>
            <a:pPr marL="457200" lvl="0" indent="-298450" algn="l" rtl="0">
              <a:lnSpc>
                <a:spcPct val="100000"/>
              </a:lnSpc>
              <a:spcBef>
                <a:spcPts val="0"/>
              </a:spcBef>
              <a:spcAft>
                <a:spcPts val="0"/>
              </a:spcAft>
              <a:buSzPts val="1100"/>
              <a:buFont typeface="Arial"/>
              <a:buAutoNum type="arabicPeriod"/>
            </a:pPr>
            <a:r>
              <a:rPr lang="en-US"/>
              <a:t>In what ways have you grown and developed as a mentor?</a:t>
            </a:r>
            <a:endParaRPr/>
          </a:p>
          <a:p>
            <a:pPr marL="457200" lvl="0" indent="-298450" algn="l" rtl="0">
              <a:lnSpc>
                <a:spcPct val="100000"/>
              </a:lnSpc>
              <a:spcBef>
                <a:spcPts val="0"/>
              </a:spcBef>
              <a:spcAft>
                <a:spcPts val="0"/>
              </a:spcAft>
              <a:buSzPts val="1100"/>
              <a:buFont typeface="Arial"/>
              <a:buAutoNum type="arabicPeriod"/>
            </a:pPr>
            <a:r>
              <a:rPr lang="en-US"/>
              <a:t>What have you learned about yourself through this experience?</a:t>
            </a:r>
            <a:endParaRPr/>
          </a:p>
          <a:p>
            <a:pPr marL="457200" lvl="0" indent="-298450" algn="l" rtl="0">
              <a:lnSpc>
                <a:spcPct val="100000"/>
              </a:lnSpc>
              <a:spcBef>
                <a:spcPts val="0"/>
              </a:spcBef>
              <a:spcAft>
                <a:spcPts val="0"/>
              </a:spcAft>
              <a:buSzPts val="1100"/>
              <a:buFont typeface="Arial"/>
              <a:buAutoNum type="arabicPeriod"/>
            </a:pPr>
            <a:r>
              <a:rPr lang="en-US"/>
              <a:t>How has that learning contributed to your own professional development?</a:t>
            </a:r>
            <a:endParaRPr/>
          </a:p>
          <a:p>
            <a:pPr marL="457200" lvl="0" indent="-298450" algn="l" rtl="0">
              <a:lnSpc>
                <a:spcPct val="100000"/>
              </a:lnSpc>
              <a:spcBef>
                <a:spcPts val="0"/>
              </a:spcBef>
              <a:spcAft>
                <a:spcPts val="0"/>
              </a:spcAft>
              <a:buSzPts val="1100"/>
              <a:buFont typeface="Arial"/>
              <a:buAutoNum type="arabicPeriod"/>
            </a:pPr>
            <a:r>
              <a:rPr lang="en-US"/>
              <a:t>What areas do you need to improve to continue growing as a mentor?</a:t>
            </a:r>
            <a:endParaRPr/>
          </a:p>
          <a:p>
            <a:pPr marL="457200" lvl="0" indent="-298450" algn="l" rtl="0">
              <a:lnSpc>
                <a:spcPct val="100000"/>
              </a:lnSpc>
              <a:spcBef>
                <a:spcPts val="0"/>
              </a:spcBef>
              <a:spcAft>
                <a:spcPts val="0"/>
              </a:spcAft>
              <a:buSzPts val="1100"/>
              <a:buFont typeface="Arial"/>
              <a:buAutoNum type="arabicPeriod"/>
            </a:pPr>
            <a:r>
              <a:rPr lang="en-US"/>
              <a:t>How will you hold yourself accountable for this growth?</a:t>
            </a:r>
            <a:endParaRPr/>
          </a:p>
          <a:p>
            <a:pPr marL="457200" lvl="0" indent="-298450" algn="l" rtl="0">
              <a:lnSpc>
                <a:spcPct val="100000"/>
              </a:lnSpc>
              <a:spcBef>
                <a:spcPts val="0"/>
              </a:spcBef>
              <a:spcAft>
                <a:spcPts val="0"/>
              </a:spcAft>
              <a:buSzPts val="1100"/>
              <a:buFont typeface="Arial"/>
              <a:buAutoNum type="arabicPeriod"/>
            </a:pPr>
            <a:r>
              <a:rPr lang="en-US"/>
              <a:t>What action steps will you take, and when? By answering these questions, you gain deeper insight into your mentoring practice and set intentional goals for continued development. Mentorship is not just about guiding others—it is also a journey of self-improvement.Take a moment to reflect and identify the next steps in your growth as a mentor.</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7" name="Google Shape;137;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n-US"/>
              <a:t>Every mentoring relationship is unique, shaped by experiences, challenges, and successes. Taking time to reflect on your journey as a mentor helps you recognize your growth, refine your skills, and plan for future development. To guide this reflection, consider these key questions:</a:t>
            </a:r>
            <a:endParaRPr/>
          </a:p>
          <a:p>
            <a:pPr marL="457200" lvl="0" indent="-298450" algn="l" rtl="0">
              <a:lnSpc>
                <a:spcPct val="100000"/>
              </a:lnSpc>
              <a:spcBef>
                <a:spcPts val="0"/>
              </a:spcBef>
              <a:spcAft>
                <a:spcPts val="0"/>
              </a:spcAft>
              <a:buSzPts val="1100"/>
              <a:buFont typeface="Arial"/>
              <a:buAutoNum type="arabicPeriod"/>
            </a:pPr>
            <a:r>
              <a:rPr lang="en-US"/>
              <a:t>What are your mentoring gifts and strengths?</a:t>
            </a:r>
            <a:endParaRPr/>
          </a:p>
          <a:p>
            <a:pPr marL="457200" lvl="0" indent="-298450" algn="l" rtl="0">
              <a:lnSpc>
                <a:spcPct val="100000"/>
              </a:lnSpc>
              <a:spcBef>
                <a:spcPts val="0"/>
              </a:spcBef>
              <a:spcAft>
                <a:spcPts val="0"/>
              </a:spcAft>
              <a:buSzPts val="1100"/>
              <a:buFont typeface="Arial"/>
              <a:buAutoNum type="arabicPeriod"/>
            </a:pPr>
            <a:r>
              <a:rPr lang="en-US"/>
              <a:t>In what ways have you grown and developed as a mentor?</a:t>
            </a:r>
            <a:endParaRPr/>
          </a:p>
          <a:p>
            <a:pPr marL="457200" lvl="0" indent="-298450" algn="l" rtl="0">
              <a:lnSpc>
                <a:spcPct val="100000"/>
              </a:lnSpc>
              <a:spcBef>
                <a:spcPts val="0"/>
              </a:spcBef>
              <a:spcAft>
                <a:spcPts val="0"/>
              </a:spcAft>
              <a:buSzPts val="1100"/>
              <a:buFont typeface="Arial"/>
              <a:buAutoNum type="arabicPeriod"/>
            </a:pPr>
            <a:r>
              <a:rPr lang="en-US"/>
              <a:t>What have you learned about yourself through this experience?</a:t>
            </a:r>
            <a:endParaRPr/>
          </a:p>
          <a:p>
            <a:pPr marL="457200" lvl="0" indent="-298450" algn="l" rtl="0">
              <a:lnSpc>
                <a:spcPct val="100000"/>
              </a:lnSpc>
              <a:spcBef>
                <a:spcPts val="0"/>
              </a:spcBef>
              <a:spcAft>
                <a:spcPts val="0"/>
              </a:spcAft>
              <a:buSzPts val="1100"/>
              <a:buFont typeface="Arial"/>
              <a:buAutoNum type="arabicPeriod"/>
            </a:pPr>
            <a:r>
              <a:rPr lang="en-US"/>
              <a:t>How has that learning contributed to your own professional development?</a:t>
            </a:r>
            <a:endParaRPr/>
          </a:p>
          <a:p>
            <a:pPr marL="457200" lvl="0" indent="-298450" algn="l" rtl="0">
              <a:lnSpc>
                <a:spcPct val="100000"/>
              </a:lnSpc>
              <a:spcBef>
                <a:spcPts val="0"/>
              </a:spcBef>
              <a:spcAft>
                <a:spcPts val="0"/>
              </a:spcAft>
              <a:buSzPts val="1100"/>
              <a:buFont typeface="Arial"/>
              <a:buAutoNum type="arabicPeriod"/>
            </a:pPr>
            <a:r>
              <a:rPr lang="en-US"/>
              <a:t>What areas do you need to improve to continue growing as a mentor?</a:t>
            </a:r>
            <a:endParaRPr/>
          </a:p>
          <a:p>
            <a:pPr marL="457200" lvl="0" indent="-298450" algn="l" rtl="0">
              <a:lnSpc>
                <a:spcPct val="100000"/>
              </a:lnSpc>
              <a:spcBef>
                <a:spcPts val="0"/>
              </a:spcBef>
              <a:spcAft>
                <a:spcPts val="0"/>
              </a:spcAft>
              <a:buSzPts val="1100"/>
              <a:buFont typeface="Arial"/>
              <a:buAutoNum type="arabicPeriod"/>
            </a:pPr>
            <a:r>
              <a:rPr lang="en-US"/>
              <a:t>How will you hold yourself accountable for this growth?</a:t>
            </a:r>
            <a:endParaRPr/>
          </a:p>
          <a:p>
            <a:pPr marL="457200" lvl="0" indent="-298450" algn="l" rtl="0">
              <a:lnSpc>
                <a:spcPct val="100000"/>
              </a:lnSpc>
              <a:spcBef>
                <a:spcPts val="0"/>
              </a:spcBef>
              <a:spcAft>
                <a:spcPts val="0"/>
              </a:spcAft>
              <a:buSzPts val="1100"/>
              <a:buFont typeface="Arial"/>
              <a:buAutoNum type="arabicPeriod"/>
            </a:pPr>
            <a:r>
              <a:rPr lang="en-US"/>
              <a:t>What action steps will you take, and when? By answering these questions, you gain deeper insight into your mentoring practice and set intentional goals for continued development. Mentorship is not just about guiding others—it is also a journey of self-improvement.Take a moment to reflect and identify the next steps in your growth as a mentor.</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5" name="Google Shape;145;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n-US" i="0"/>
              <a:t>As we bring our mentoring relationships to a close, it’s important to reflect on what we’ve learned and how we can carry those lessons forward. This reflection helps us grow, not just as mentors and mentees, but as lifelong learners and leaders. To guide this reflection, consider these prompts:</a:t>
            </a:r>
            <a:endParaRPr/>
          </a:p>
          <a:p>
            <a:pPr marL="457200" lvl="0" indent="-298450" algn="l" rtl="0">
              <a:lnSpc>
                <a:spcPct val="100000"/>
              </a:lnSpc>
              <a:spcBef>
                <a:spcPts val="0"/>
              </a:spcBef>
              <a:spcAft>
                <a:spcPts val="0"/>
              </a:spcAft>
              <a:buSzPts val="1100"/>
              <a:buFont typeface="Arial"/>
              <a:buChar char="•"/>
            </a:pPr>
            <a:r>
              <a:rPr lang="en-US" i="0"/>
              <a:t>What have I learned about myself through this experience?</a:t>
            </a:r>
            <a:endParaRPr/>
          </a:p>
          <a:p>
            <a:pPr marL="457200" lvl="0" indent="-298450" algn="l" rtl="0">
              <a:lnSpc>
                <a:spcPct val="100000"/>
              </a:lnSpc>
              <a:spcBef>
                <a:spcPts val="0"/>
              </a:spcBef>
              <a:spcAft>
                <a:spcPts val="0"/>
              </a:spcAft>
              <a:buSzPts val="1100"/>
              <a:buFont typeface="Arial"/>
              <a:buChar char="•"/>
            </a:pPr>
            <a:r>
              <a:rPr lang="en-US" i="0"/>
              <a:t>What are my strengths and gifts as a mentor?</a:t>
            </a:r>
            <a:endParaRPr/>
          </a:p>
          <a:p>
            <a:pPr marL="457200" lvl="0" indent="-298450" algn="l" rtl="0">
              <a:lnSpc>
                <a:spcPct val="100000"/>
              </a:lnSpc>
              <a:spcBef>
                <a:spcPts val="0"/>
              </a:spcBef>
              <a:spcAft>
                <a:spcPts val="0"/>
              </a:spcAft>
              <a:buSzPts val="1100"/>
              <a:buFont typeface="Arial"/>
              <a:buChar char="•"/>
            </a:pPr>
            <a:r>
              <a:rPr lang="en-US" i="0"/>
              <a:t>What areas do I still want to improve?</a:t>
            </a:r>
            <a:endParaRPr/>
          </a:p>
          <a:p>
            <a:pPr marL="457200" lvl="0" indent="-298450" algn="l" rtl="0">
              <a:lnSpc>
                <a:spcPct val="100000"/>
              </a:lnSpc>
              <a:spcBef>
                <a:spcPts val="0"/>
              </a:spcBef>
              <a:spcAft>
                <a:spcPts val="0"/>
              </a:spcAft>
              <a:buSzPts val="1100"/>
              <a:buFont typeface="Arial"/>
              <a:buChar char="•"/>
            </a:pPr>
            <a:r>
              <a:rPr lang="en-US" i="0"/>
              <a:t>How will I apply what I’ve learned to future mentoring relationships or professional growth?</a:t>
            </a:r>
            <a:endParaRPr/>
          </a:p>
          <a:p>
            <a:pPr marL="457200" lvl="0" indent="-298450" algn="l" rtl="0">
              <a:lnSpc>
                <a:spcPct val="100000"/>
              </a:lnSpc>
              <a:spcBef>
                <a:spcPts val="0"/>
              </a:spcBef>
              <a:spcAft>
                <a:spcPts val="0"/>
              </a:spcAft>
              <a:buSzPts val="1100"/>
              <a:buFont typeface="Arial"/>
              <a:buChar char="•"/>
            </a:pPr>
            <a:r>
              <a:rPr lang="en-US" i="0"/>
              <a:t>What specific steps can I take to put these lessons into action?</a:t>
            </a:r>
            <a:endParaRPr/>
          </a:p>
          <a:p>
            <a:pPr marL="457200" lvl="0" indent="-298450" algn="l" rtl="0">
              <a:lnSpc>
                <a:spcPct val="100000"/>
              </a:lnSpc>
              <a:spcBef>
                <a:spcPts val="0"/>
              </a:spcBef>
              <a:spcAft>
                <a:spcPts val="0"/>
              </a:spcAft>
              <a:buSzPts val="1100"/>
              <a:buFont typeface="Arial"/>
              <a:buChar char="•"/>
            </a:pPr>
            <a:r>
              <a:rPr lang="en-US" i="0"/>
              <a:t>By taking time to reflect, we transform closure into a meaningful learning experience. The insights we gain will not only shape how we mentor in the future but also strengthen our leadership, communication, and ability to support others on their journey</a:t>
            </a:r>
            <a:endParaRPr/>
          </a:p>
          <a:p>
            <a:pPr marL="457200" lvl="0" indent="-298450" algn="l" rtl="0">
              <a:lnSpc>
                <a:spcPct val="100000"/>
              </a:lnSpc>
              <a:spcBef>
                <a:spcPts val="0"/>
              </a:spcBef>
              <a:spcAft>
                <a:spcPts val="0"/>
              </a:spcAft>
              <a:buSzPts val="1100"/>
              <a:buFont typeface="Arial"/>
              <a:buChar char="•"/>
            </a:pPr>
            <a:r>
              <a:rPr lang="en-US" i="0"/>
              <a:t>Take a few moments to think about these questions and jot down your thoughts. Closure is not just an end, it’s an opportunity for new beginnings</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1" name="Google Shape;151;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None/>
            </a:pPr>
            <a:r>
              <a:rPr lang="en-US"/>
              <a:t>Please share in the chat one way that you feel you have grown as a mentor.</a:t>
            </a:r>
            <a:endParaRPr/>
          </a:p>
          <a:p>
            <a:pPr marL="457200" lvl="0" indent="-298450" algn="l" rtl="0">
              <a:lnSpc>
                <a:spcPct val="100000"/>
              </a:lnSpc>
              <a:spcBef>
                <a:spcPts val="0"/>
              </a:spcBef>
              <a:spcAft>
                <a:spcPts val="0"/>
              </a:spcAft>
              <a:buSzPts val="1100"/>
              <a:buNone/>
            </a:pPr>
            <a:r>
              <a:rPr lang="en-US"/>
              <a:t>What goals might you set for yourself the next time you are a mentor?</a:t>
            </a:r>
            <a:endParaRPr/>
          </a:p>
          <a:p>
            <a:pPr marL="457200" lvl="0" indent="-298450" algn="l" rtl="0">
              <a:lnSpc>
                <a:spcPct val="100000"/>
              </a:lnSpc>
              <a:spcBef>
                <a:spcPts val="0"/>
              </a:spcBef>
              <a:spcAft>
                <a:spcPts val="0"/>
              </a:spcAft>
              <a:buSzPts val="1100"/>
              <a:buNone/>
            </a:pPr>
            <a:r>
              <a:rPr lang="en-US"/>
              <a:t> </a:t>
            </a:r>
            <a:endParaRPr/>
          </a:p>
          <a:p>
            <a:pPr marL="457200" lvl="0" indent="-298450" algn="l" rtl="0">
              <a:lnSpc>
                <a:spcPct val="100000"/>
              </a:lnSpc>
              <a:spcBef>
                <a:spcPts val="0"/>
              </a:spcBef>
              <a:spcAft>
                <a:spcPts val="0"/>
              </a:spcAft>
              <a:buSzPts val="1100"/>
              <a:buNone/>
            </a:pPr>
            <a:r>
              <a:rPr lang="en-US"/>
              <a:t>Pause to allow time for participants to respond.</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9" name="Google Shape;159;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SzPts val="1100"/>
              <a:buChar char="●"/>
            </a:pPr>
            <a:r>
              <a:rPr lang="en-US"/>
              <a:t>The preparation you do on your own in advance impacts your readiness to mentor and the quality of the mentoring relationship. Preparation of the relationship begins in earnest when the mentoring partners get to know one another and explore issues together. Getting to know a mentee does not mean knowing everything about that person. Rather, gaining a good sense about who the person is and what they bring to the relationship will help you make a strong connection and facilitate a more meaningful learning experience. Once the relationship preparation steps are complete, it is time to establish the agreements that build the foundation to support, guide, and nurture the relationship.</a:t>
            </a:r>
            <a:endParaRPr/>
          </a:p>
          <a:p>
            <a:pPr marL="457200" lvl="0" indent="-457200" algn="l" rtl="0">
              <a:lnSpc>
                <a:spcPct val="100000"/>
              </a:lnSpc>
              <a:spcBef>
                <a:spcPts val="0"/>
              </a:spcBef>
              <a:spcAft>
                <a:spcPts val="0"/>
              </a:spcAft>
              <a:buSzPts val="1100"/>
              <a:buAutoNum type="arabicPeriod"/>
            </a:pPr>
            <a:r>
              <a:rPr lang="en-US" sz="1100">
                <a:solidFill>
                  <a:srgbClr val="434A6D"/>
                </a:solidFill>
              </a:rPr>
              <a:t>Are you ready to make a difference?</a:t>
            </a:r>
            <a:endParaRPr/>
          </a:p>
          <a:p>
            <a:pPr marL="457200" lvl="0" indent="-457200" algn="l" rtl="0">
              <a:lnSpc>
                <a:spcPct val="100000"/>
              </a:lnSpc>
              <a:spcBef>
                <a:spcPts val="1200"/>
              </a:spcBef>
              <a:spcAft>
                <a:spcPts val="0"/>
              </a:spcAft>
              <a:buSzPts val="1100"/>
              <a:buAutoNum type="arabicPeriod"/>
            </a:pPr>
            <a:r>
              <a:rPr lang="en-US" sz="1100">
                <a:solidFill>
                  <a:srgbClr val="434A6D"/>
                </a:solidFill>
              </a:rPr>
              <a:t>Are you ready to leave a beneficial contribution?</a:t>
            </a:r>
            <a:endParaRPr/>
          </a:p>
          <a:p>
            <a:pPr marL="457200" lvl="0" indent="-457200" algn="l" rtl="0">
              <a:lnSpc>
                <a:spcPct val="100000"/>
              </a:lnSpc>
              <a:spcBef>
                <a:spcPts val="1200"/>
              </a:spcBef>
              <a:spcAft>
                <a:spcPts val="0"/>
              </a:spcAft>
              <a:buSzPts val="1100"/>
              <a:buAutoNum type="arabicPeriod"/>
            </a:pPr>
            <a:r>
              <a:rPr lang="en-US" sz="1100">
                <a:solidFill>
                  <a:srgbClr val="434A6D"/>
                </a:solidFill>
              </a:rPr>
              <a:t>Are you ready to gain a sense of satisfaction from mentoring an apprentice?</a:t>
            </a:r>
            <a:endParaRPr/>
          </a:p>
          <a:p>
            <a:pPr marL="457200" lvl="0" indent="-457200" algn="l" rtl="0">
              <a:lnSpc>
                <a:spcPct val="100000"/>
              </a:lnSpc>
              <a:spcBef>
                <a:spcPts val="1200"/>
              </a:spcBef>
              <a:spcAft>
                <a:spcPts val="0"/>
              </a:spcAft>
              <a:buSzPts val="1100"/>
              <a:buAutoNum type="arabicPeriod"/>
            </a:pPr>
            <a:r>
              <a:rPr lang="en-US" sz="1100">
                <a:solidFill>
                  <a:srgbClr val="434A6D"/>
                </a:solidFill>
              </a:rPr>
              <a:t>Are you ready to put in the required energy, time, and passion into practice?</a:t>
            </a:r>
            <a:endParaRPr/>
          </a:p>
          <a:p>
            <a:pPr marL="171450" lvl="0" indent="-171450" algn="l" rtl="0">
              <a:lnSpc>
                <a:spcPct val="100000"/>
              </a:lnSpc>
              <a:spcBef>
                <a:spcPts val="1200"/>
              </a:spcBef>
              <a:spcAft>
                <a:spcPts val="0"/>
              </a:spcAft>
              <a:buSzPts val="1100"/>
              <a:buChar char="●"/>
            </a:pPr>
            <a:r>
              <a:rPr lang="en-US"/>
              <a:t>Discuss readiness checklist chart.</a:t>
            </a:r>
            <a:endParaRPr/>
          </a:p>
          <a:p>
            <a:pPr marL="171450" lvl="0" indent="-10160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7" name="Google Shape;167;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SzPts val="1100"/>
              <a:buChar char="●"/>
            </a:pPr>
            <a:r>
              <a:rPr lang="en-US"/>
              <a:t>The preparation you do on your own in advance impacts your readiness to mentor and the quality of the mentoring relationship. Preparation of the relationship begins in earnest when the mentoring partners get to know one another and explore issues together. Getting to know a mentee does not mean knowing everything about that person. Rather, gaining a good sense about who the person is and what they bring to the relationship will help you make a strong connection and facilitate a more meaningful learning experience. Once the relationship preparation steps are complete, it is time to establish the agreements that build the foundation to support, guide, and nurture the relationship.</a:t>
            </a:r>
            <a:endParaRPr/>
          </a:p>
          <a:p>
            <a:pPr marL="457200" lvl="0" indent="-457200" algn="l" rtl="0">
              <a:lnSpc>
                <a:spcPct val="100000"/>
              </a:lnSpc>
              <a:spcBef>
                <a:spcPts val="0"/>
              </a:spcBef>
              <a:spcAft>
                <a:spcPts val="0"/>
              </a:spcAft>
              <a:buSzPts val="1100"/>
              <a:buAutoNum type="arabicPeriod"/>
            </a:pPr>
            <a:r>
              <a:rPr lang="en-US" sz="1100">
                <a:solidFill>
                  <a:srgbClr val="434A6D"/>
                </a:solidFill>
              </a:rPr>
              <a:t>Are you ready to make a difference?</a:t>
            </a:r>
            <a:endParaRPr/>
          </a:p>
          <a:p>
            <a:pPr marL="457200" lvl="0" indent="-457200" algn="l" rtl="0">
              <a:lnSpc>
                <a:spcPct val="100000"/>
              </a:lnSpc>
              <a:spcBef>
                <a:spcPts val="1200"/>
              </a:spcBef>
              <a:spcAft>
                <a:spcPts val="0"/>
              </a:spcAft>
              <a:buSzPts val="1100"/>
              <a:buAutoNum type="arabicPeriod"/>
            </a:pPr>
            <a:r>
              <a:rPr lang="en-US" sz="1100">
                <a:solidFill>
                  <a:srgbClr val="434A6D"/>
                </a:solidFill>
              </a:rPr>
              <a:t>Are you ready to leave a beneficial contribution?</a:t>
            </a:r>
            <a:endParaRPr/>
          </a:p>
          <a:p>
            <a:pPr marL="457200" lvl="0" indent="-457200" algn="l" rtl="0">
              <a:lnSpc>
                <a:spcPct val="100000"/>
              </a:lnSpc>
              <a:spcBef>
                <a:spcPts val="1200"/>
              </a:spcBef>
              <a:spcAft>
                <a:spcPts val="0"/>
              </a:spcAft>
              <a:buSzPts val="1100"/>
              <a:buAutoNum type="arabicPeriod"/>
            </a:pPr>
            <a:r>
              <a:rPr lang="en-US" sz="1100">
                <a:solidFill>
                  <a:srgbClr val="434A6D"/>
                </a:solidFill>
              </a:rPr>
              <a:t>Are you ready to gain a sense of satisfaction from mentoring an apprentice?</a:t>
            </a:r>
            <a:endParaRPr/>
          </a:p>
          <a:p>
            <a:pPr marL="457200" lvl="0" indent="-457200" algn="l" rtl="0">
              <a:lnSpc>
                <a:spcPct val="100000"/>
              </a:lnSpc>
              <a:spcBef>
                <a:spcPts val="1200"/>
              </a:spcBef>
              <a:spcAft>
                <a:spcPts val="0"/>
              </a:spcAft>
              <a:buSzPts val="1100"/>
              <a:buAutoNum type="arabicPeriod"/>
            </a:pPr>
            <a:r>
              <a:rPr lang="en-US" sz="1100">
                <a:solidFill>
                  <a:srgbClr val="434A6D"/>
                </a:solidFill>
              </a:rPr>
              <a:t>Are you ready to put in the required energy, time, and passion into practice?</a:t>
            </a:r>
            <a:endParaRPr/>
          </a:p>
          <a:p>
            <a:pPr marL="171450" lvl="0" indent="-171450" algn="l" rtl="0">
              <a:lnSpc>
                <a:spcPct val="100000"/>
              </a:lnSpc>
              <a:spcBef>
                <a:spcPts val="1200"/>
              </a:spcBef>
              <a:spcAft>
                <a:spcPts val="0"/>
              </a:spcAft>
              <a:buSzPts val="1100"/>
              <a:buChar char="●"/>
            </a:pPr>
            <a:r>
              <a:rPr lang="en-US"/>
              <a:t>Discuss readiness checklist chart.</a:t>
            </a:r>
            <a:endParaRPr/>
          </a:p>
          <a:p>
            <a:pPr marL="171450" lvl="0" indent="-10160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37da8f35754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5" name="Google Shape;175;g37da8f35754_0_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4" name="Google Shape;184;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9" name="Google Shape;59;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None/>
            </a:pPr>
            <a:r>
              <a:rPr lang="en-US"/>
              <a:t>Let us know in the chat how you’re feeling about your experience as a mentor.</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0" name="Google Shape;190;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7" name="Google Shape;67;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None/>
            </a:pPr>
            <a:r>
              <a:rPr lang="en-US"/>
              <a:t>The agenda for this session includes Closure Steps and Action Strategies.  This includes the following:</a:t>
            </a:r>
            <a:endParaRPr/>
          </a:p>
          <a:p>
            <a:pPr marL="171450" lvl="0" indent="-171450" algn="l" rtl="0">
              <a:lnSpc>
                <a:spcPct val="100000"/>
              </a:lnSpc>
              <a:spcBef>
                <a:spcPts val="0"/>
              </a:spcBef>
              <a:spcAft>
                <a:spcPts val="0"/>
              </a:spcAft>
              <a:buSzPts val="1100"/>
              <a:buChar char="●"/>
            </a:pPr>
            <a:r>
              <a:rPr lang="en-US"/>
              <a:t>The need for closure.</a:t>
            </a:r>
            <a:endParaRPr/>
          </a:p>
          <a:p>
            <a:pPr marL="171450" lvl="0" indent="-171450" algn="l" rtl="0">
              <a:lnSpc>
                <a:spcPct val="100000"/>
              </a:lnSpc>
              <a:spcBef>
                <a:spcPts val="0"/>
              </a:spcBef>
              <a:spcAft>
                <a:spcPts val="0"/>
              </a:spcAft>
              <a:buSzPts val="1100"/>
              <a:buChar char="●"/>
            </a:pPr>
            <a:r>
              <a:rPr lang="en-US"/>
              <a:t>Best- and worst-case scenarios.</a:t>
            </a:r>
            <a:endParaRPr/>
          </a:p>
          <a:p>
            <a:pPr marL="171450" lvl="0" indent="-171450" algn="l" rtl="0">
              <a:lnSpc>
                <a:spcPct val="100000"/>
              </a:lnSpc>
              <a:spcBef>
                <a:spcPts val="0"/>
              </a:spcBef>
              <a:spcAft>
                <a:spcPts val="0"/>
              </a:spcAft>
              <a:buSzPts val="1100"/>
              <a:buChar char="●"/>
            </a:pPr>
            <a:r>
              <a:rPr lang="en-US"/>
              <a:t>How to structure the closure conversation.</a:t>
            </a:r>
            <a:endParaRPr/>
          </a:p>
          <a:p>
            <a:pPr marL="171450" lvl="0" indent="-171450" algn="l" rtl="0">
              <a:lnSpc>
                <a:spcPct val="100000"/>
              </a:lnSpc>
              <a:spcBef>
                <a:spcPts val="0"/>
              </a:spcBef>
              <a:spcAft>
                <a:spcPts val="0"/>
              </a:spcAft>
              <a:buSzPts val="1100"/>
              <a:buChar char="●"/>
            </a:pPr>
            <a:r>
              <a:rPr lang="en-US"/>
              <a:t>The application of learning and next steps.</a:t>
            </a:r>
            <a:endParaRPr/>
          </a:p>
          <a:p>
            <a:pPr marL="0" lvl="0" indent="0" algn="l" rtl="0">
              <a:lnSpc>
                <a:spcPct val="100000"/>
              </a:lnSpc>
              <a:spcBef>
                <a:spcPts val="0"/>
              </a:spcBef>
              <a:spcAft>
                <a:spcPts val="0"/>
              </a:spcAft>
              <a:buSzPts val="1100"/>
              <a:buNone/>
            </a:pPr>
            <a:r>
              <a:rPr lang="en-US"/>
              <a:t>●      Identifying meaningful ways to celebrate the learning and express appreciation.</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4" name="Google Shape;74;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n-US"/>
              <a:t>Think about a time when a work relationship ended. This could be a colleague moving to a new job; the retirement of a colleague; someone getting fired; or even you leaving your position.</a:t>
            </a:r>
            <a:endParaRPr/>
          </a:p>
          <a:p>
            <a:pPr marL="457200" lvl="0" indent="-298450" algn="l" rtl="0">
              <a:lnSpc>
                <a:spcPct val="100000"/>
              </a:lnSpc>
              <a:spcBef>
                <a:spcPts val="0"/>
              </a:spcBef>
              <a:spcAft>
                <a:spcPts val="0"/>
              </a:spcAft>
              <a:buSzPts val="1100"/>
              <a:buChar char="●"/>
            </a:pPr>
            <a:r>
              <a:rPr lang="en-US"/>
              <a:t>How did you process this change?  Did you have an opportunity to say goodbye to the individual?  If so, how?  If not, why not?</a:t>
            </a:r>
            <a:endParaRPr/>
          </a:p>
          <a:p>
            <a:pPr marL="457200" lvl="0" indent="-298450" algn="l" rtl="0">
              <a:lnSpc>
                <a:spcPct val="100000"/>
              </a:lnSpc>
              <a:spcBef>
                <a:spcPts val="0"/>
              </a:spcBef>
              <a:spcAft>
                <a:spcPts val="0"/>
              </a:spcAft>
              <a:buSzPts val="1100"/>
              <a:buChar char="●"/>
            </a:pPr>
            <a:r>
              <a:rPr lang="en-US"/>
              <a:t>Now consider your relationship with your apprentice. How might they feel if you don’t bring the relationship to a close?  How might you feel?</a:t>
            </a:r>
            <a:endParaRPr/>
          </a:p>
          <a:p>
            <a:pPr marL="0" lvl="0" indent="0" algn="l" rtl="0">
              <a:lnSpc>
                <a:spcPct val="100000"/>
              </a:lnSpc>
              <a:spcBef>
                <a:spcPts val="0"/>
              </a:spcBef>
              <a:spcAft>
                <a:spcPts val="0"/>
              </a:spcAft>
              <a:buSzPts val="1100"/>
              <a:buNone/>
            </a:pPr>
            <a:r>
              <a:rPr lang="en-US"/>
              <a:t>Most mentoring relationships don't have the kind of closure we are talking about here. Certainly, the mentee may have achieved their learning goals, and the mentoring partners may feel they have ended on a high note; but because they did not plan for closure from the beginning, they have lost the opportunity to capitalize on learning and enrich the entire experience. The time to agree on the closure process is when you are negotiating the mentoring partnership agreement as part of the relationship ground rules (Zachary, 2012).</a:t>
            </a:r>
            <a:endParaRPr/>
          </a:p>
          <a:p>
            <a:pPr marL="0" lvl="0" indent="0" algn="l" rtl="0">
              <a:lnSpc>
                <a:spcPct val="100000"/>
              </a:lnSpc>
              <a:spcBef>
                <a:spcPts val="0"/>
              </a:spcBef>
              <a:spcAft>
                <a:spcPts val="0"/>
              </a:spcAft>
              <a:buSzPts val="1100"/>
              <a:buNone/>
            </a:pPr>
            <a:endParaRPr/>
          </a:p>
          <a:p>
            <a:pPr marL="171450" marR="0" lvl="0" indent="-171450" algn="l" rtl="0">
              <a:lnSpc>
                <a:spcPct val="100000"/>
              </a:lnSpc>
              <a:spcBef>
                <a:spcPts val="0"/>
              </a:spcBef>
              <a:spcAft>
                <a:spcPts val="0"/>
              </a:spcAft>
              <a:buClr>
                <a:srgbClr val="000000"/>
              </a:buClr>
              <a:buSzPts val="1100"/>
              <a:buChar char="●"/>
            </a:pPr>
            <a:r>
              <a:rPr lang="en-US"/>
              <a:t>The goal of today’s session is to close the mentor/ apprentice relationship so that both of you are comfortable with its ending. </a:t>
            </a:r>
            <a:endParaRPr/>
          </a:p>
          <a:p>
            <a:pPr marL="0" lvl="0" indent="0" algn="l" rtl="0">
              <a:lnSpc>
                <a:spcPct val="100000"/>
              </a:lnSpc>
              <a:spcBef>
                <a:spcPts val="0"/>
              </a:spcBef>
              <a:spcAft>
                <a:spcPts val="0"/>
              </a:spcAft>
              <a:buSzPts val="1100"/>
              <a:buNone/>
            </a:pPr>
            <a:r>
              <a:rPr lang="en-US"/>
              <a:t>It is essential to plan the process of coming to closure, taking into consideration how it will play out both when closure is anticipated and when it is not. Using the learning goals of the mentoring relationship as a focal point provides a basis for discussing best‐case and worst‐case closure scenarios. Identifying potential stumbling blocks such as avoidance of closure or continuation of the relationship when one or both partners are unhappy makes it easier to plan how to overcome them.</a:t>
            </a:r>
            <a:endParaRPr/>
          </a:p>
          <a:p>
            <a:pPr marL="0" lvl="0" indent="0" algn="l" rtl="0">
              <a:lnSpc>
                <a:spcPct val="100000"/>
              </a:lnSpc>
              <a:spcBef>
                <a:spcPts val="0"/>
              </a:spcBef>
              <a:spcAft>
                <a:spcPts val="0"/>
              </a:spcAft>
              <a:buSzPts val="1100"/>
              <a:buNone/>
            </a:pPr>
            <a:r>
              <a:rPr lang="en-US"/>
              <a:t>Formal mentoring programs help facilitate the process of coming to closure because structures for reviews and end dates are usually specified. Mentors in informal mentoring relationships have to be more conscientious about bringing a mentoring relationship to closure because there is no prescribed end date.</a:t>
            </a:r>
            <a:endParaRPr/>
          </a:p>
          <a:p>
            <a:pPr marL="0" lvl="0" indent="0" algn="l" rtl="0">
              <a:lnSpc>
                <a:spcPct val="100000"/>
              </a:lnSpc>
              <a:spcBef>
                <a:spcPts val="0"/>
              </a:spcBef>
              <a:spcAft>
                <a:spcPts val="0"/>
              </a:spcAft>
              <a:buSzPts val="1100"/>
              <a:buNone/>
            </a:pPr>
            <a:r>
              <a:rPr lang="en-US"/>
              <a:t>Virtual closure offers a welcome opportunity for closure when meeting in person to bring a relationship to closure is not timely, convenient, or practical. Once you acknowledge the need for closure, you will need to establish a process that will help you end on a positive note and identify a framework for organizing a “learning conclusion” conversation—a highly focused conversation about learning outcomes that have resulted from the mentoring relationship. On the next slide we will look at two examples of what can happen when closure is planned for.</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1" name="Google Shape;81;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None/>
            </a:pPr>
            <a:r>
              <a:rPr lang="en-US"/>
              <a:t>Read the first scenario, then ask the participants to respond in the chat with a yes or no response. Mention why this is a best-or worst-case scenario and why. </a:t>
            </a:r>
            <a:endParaRPr/>
          </a:p>
          <a:p>
            <a:pPr marL="457200" lvl="0" indent="-298450" algn="l" rtl="0">
              <a:lnSpc>
                <a:spcPct val="100000"/>
              </a:lnSpc>
              <a:spcBef>
                <a:spcPts val="0"/>
              </a:spcBef>
              <a:spcAft>
                <a:spcPts val="0"/>
              </a:spcAft>
              <a:buSzPts val="1100"/>
              <a:buNone/>
            </a:pPr>
            <a:r>
              <a:rPr lang="en-US"/>
              <a:t>This is a worst-case scenario because it is not specific regarding the apprentice’s learning and “Please keep in touch. Goodbye" is quite vague. It does not convey if the mentor really wants to keep in touch the with apprentice or if they are dismissing the apprentice.</a:t>
            </a:r>
            <a:endParaRPr/>
          </a:p>
          <a:p>
            <a:pPr marL="457200" lvl="0" indent="-298450" algn="l" rtl="0">
              <a:lnSpc>
                <a:spcPct val="100000"/>
              </a:lnSpc>
              <a:spcBef>
                <a:spcPts val="0"/>
              </a:spcBef>
              <a:spcAft>
                <a:spcPts val="0"/>
              </a:spcAft>
              <a:buSzPts val="1100"/>
              <a:buNone/>
            </a:pPr>
            <a:endParaRPr/>
          </a:p>
          <a:p>
            <a:pPr marL="457200" lvl="0" indent="-298450" algn="l" rtl="0">
              <a:lnSpc>
                <a:spcPct val="100000"/>
              </a:lnSpc>
              <a:spcBef>
                <a:spcPts val="0"/>
              </a:spcBef>
              <a:spcAft>
                <a:spcPts val="0"/>
              </a:spcAft>
              <a:buSzPts val="1100"/>
              <a:buNone/>
            </a:pPr>
            <a:r>
              <a:rPr lang="en-US"/>
              <a:t>Read the second scenario, then ask the participants to respond in the chat with a yes or no response. Mention why this is a best-or worst-case scenario and why.</a:t>
            </a:r>
            <a:endParaRPr/>
          </a:p>
          <a:p>
            <a:pPr marL="457200" lvl="0" indent="-298450" algn="l" rtl="0">
              <a:lnSpc>
                <a:spcPct val="100000"/>
              </a:lnSpc>
              <a:spcBef>
                <a:spcPts val="0"/>
              </a:spcBef>
              <a:spcAft>
                <a:spcPts val="0"/>
              </a:spcAft>
              <a:buSzPts val="1100"/>
              <a:buNone/>
            </a:pPr>
            <a:r>
              <a:rPr lang="en-US"/>
              <a:t>This is a best-case scenario because the mentor is asking the apprentice if they want to stay in touch with their mentor allowing the two of them to come to a joint conclusion regarding the closure of the Mentor/Apprentice relationship.</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7" name="Google Shape;87;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Just as beginning the mentor / apprentice relationship was planned by setting ground rules and expectations, so too closure of the relationship should be planned and set the tone for future expectations. The steps provided in this table are meant to guide you in your thinking about how to appropriately end the formal mentor / apprenticeship relationship.  This does NOT mean that the mentor and apprentice cannot maintain a friendship or professional relationship.  Instead, it signals that one type of relationship is ending and another is beginning (or not continuing).</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To avoid the potential for a not-so-great ending, this table will assist you in planning for your closure.</a:t>
            </a:r>
            <a:endParaRPr/>
          </a:p>
          <a:p>
            <a:pPr marL="0" lvl="0" indent="0" algn="l" rtl="0">
              <a:lnSpc>
                <a:spcPct val="100000"/>
              </a:lnSpc>
              <a:spcBef>
                <a:spcPts val="0"/>
              </a:spcBef>
              <a:spcAft>
                <a:spcPts val="0"/>
              </a:spcAft>
              <a:buSzPts val="1100"/>
              <a:buNone/>
            </a:pPr>
            <a:endParaRPr/>
          </a:p>
          <a:p>
            <a:pPr marL="0" marR="0" lvl="0" indent="0" algn="l" rtl="0">
              <a:lnSpc>
                <a:spcPct val="100000"/>
              </a:lnSpc>
              <a:spcBef>
                <a:spcPts val="0"/>
              </a:spcBef>
              <a:spcAft>
                <a:spcPts val="0"/>
              </a:spcAft>
              <a:buSzPts val="1100"/>
              <a:buNone/>
            </a:pPr>
            <a:r>
              <a:rPr lang="en-US" sz="1800" b="0" i="0" u="none" strike="noStrike">
                <a:solidFill>
                  <a:srgbClr val="FFFFFF"/>
                </a:solidFill>
              </a:rPr>
              <a:t>1.Revisit your purpose.</a:t>
            </a:r>
            <a:r>
              <a:rPr lang="en-US" sz="1800" b="0" i="0" u="none" strike="noStrike">
                <a:solidFill>
                  <a:srgbClr val="000000"/>
                </a:solidFill>
              </a:rPr>
              <a:t>     </a:t>
            </a:r>
            <a:r>
              <a:rPr lang="en-US" sz="1800" b="0" i="0" u="none" strike="noStrike">
                <a:solidFill>
                  <a:srgbClr val="FFFFFF"/>
                </a:solidFill>
              </a:rPr>
              <a:t>What was the goal in working together?  (This is a good time to look back at the competencies the apprentice was expected to master.</a:t>
            </a:r>
            <a:endParaRPr sz="1800" b="0" i="0" u="none" strike="noStrike">
              <a:solidFill>
                <a:srgbClr val="FFFFFF"/>
              </a:solidFill>
            </a:endParaRPr>
          </a:p>
          <a:p>
            <a:pPr marL="0" marR="0" lvl="0" indent="0" algn="l" rtl="0">
              <a:lnSpc>
                <a:spcPct val="100000"/>
              </a:lnSpc>
              <a:spcBef>
                <a:spcPts val="0"/>
              </a:spcBef>
              <a:spcAft>
                <a:spcPts val="0"/>
              </a:spcAft>
              <a:buSzPts val="1100"/>
              <a:buNone/>
            </a:pPr>
            <a:r>
              <a:rPr lang="en-US" sz="1800" b="0" i="0" u="none" strike="noStrike">
                <a:solidFill>
                  <a:srgbClr val="FFFFFF"/>
                </a:solidFill>
              </a:rPr>
              <a:t>2.Envision a best-case scenario for closure.  What would we ideally like to see happen when this mentoring relationship ends?</a:t>
            </a:r>
            <a:endParaRPr sz="1800" b="0" i="0" u="none" strike="noStrike">
              <a:solidFill>
                <a:srgbClr val="000000"/>
              </a:solidFill>
            </a:endParaRPr>
          </a:p>
          <a:p>
            <a:pPr marL="0" marR="0" lvl="0" indent="0" algn="l" rtl="0">
              <a:lnSpc>
                <a:spcPct val="100000"/>
              </a:lnSpc>
              <a:spcBef>
                <a:spcPts val="0"/>
              </a:spcBef>
              <a:spcAft>
                <a:spcPts val="0"/>
              </a:spcAft>
              <a:buSzPts val="1100"/>
              <a:buNone/>
            </a:pPr>
            <a:r>
              <a:rPr lang="en-US" sz="1800" b="0" i="0" u="none" strike="noStrike">
                <a:solidFill>
                  <a:srgbClr val="FFFFFF"/>
                </a:solidFill>
              </a:rPr>
              <a:t>3.Envision a worst-case scenario for closure.  What might get in the way of a positive learning conclusion?</a:t>
            </a:r>
            <a:endParaRPr sz="1800" b="0" i="0" u="none" strike="noStrike">
              <a:solidFill>
                <a:srgbClr val="FFFFFF"/>
              </a:solidFill>
            </a:endParaRPr>
          </a:p>
          <a:p>
            <a:pPr marL="0" marR="0" lvl="0" indent="0" algn="l" rtl="0">
              <a:lnSpc>
                <a:spcPct val="100000"/>
              </a:lnSpc>
              <a:spcBef>
                <a:spcPts val="0"/>
              </a:spcBef>
              <a:spcAft>
                <a:spcPts val="0"/>
              </a:spcAft>
              <a:buSzPts val="1100"/>
              <a:buNone/>
            </a:pPr>
            <a:r>
              <a:rPr lang="en-US" sz="1800" b="0" i="0" u="none" strike="noStrike">
                <a:solidFill>
                  <a:srgbClr val="FFFFFF"/>
                </a:solidFill>
              </a:rPr>
              <a:t>4. Plan for mutual accountability.   What will we do to overcome any factors that get in the way of reaching a learning conclusion?</a:t>
            </a:r>
            <a:endParaRPr sz="1800" b="0" i="0" u="none" strike="noStrike">
              <a:solidFill>
                <a:srgbClr val="FFFFFF"/>
              </a:solidFill>
            </a:endParaRPr>
          </a:p>
          <a:p>
            <a:pPr marL="0" marR="0" lvl="0" indent="0" algn="l" rtl="0">
              <a:lnSpc>
                <a:spcPct val="100000"/>
              </a:lnSpc>
              <a:spcBef>
                <a:spcPts val="0"/>
              </a:spcBef>
              <a:spcAft>
                <a:spcPts val="0"/>
              </a:spcAft>
              <a:buSzPts val="1100"/>
              <a:buNone/>
            </a:pPr>
            <a:r>
              <a:rPr lang="en-US" sz="1800" b="0" i="0" u="none" strike="noStrike">
                <a:solidFill>
                  <a:srgbClr val="FFFFFF"/>
                </a:solidFill>
              </a:rPr>
              <a:t>5. Establish a process for acknowledge the time for closure.  Is the final quarterly progress review appropriate for ending the relationship?  Is another time better to do this?</a:t>
            </a:r>
            <a:endParaRPr sz="1800" b="0" i="0" u="none" strike="noStrike">
              <a:solidFill>
                <a:srgbClr val="FFFFFF"/>
              </a:solidFill>
            </a:endParaRPr>
          </a:p>
          <a:p>
            <a:pPr marL="0" marR="0" lvl="0" indent="0" algn="l" rtl="0">
              <a:lnSpc>
                <a:spcPct val="100000"/>
              </a:lnSpc>
              <a:spcBef>
                <a:spcPts val="0"/>
              </a:spcBef>
              <a:spcAft>
                <a:spcPts val="0"/>
              </a:spcAft>
              <a:buSzPts val="1100"/>
              <a:buNone/>
            </a:pPr>
            <a:r>
              <a:rPr lang="en-US" sz="1800" b="0" i="0" u="none" strike="noStrike">
                <a:solidFill>
                  <a:srgbClr val="FFFFFF"/>
                </a:solidFill>
              </a:rPr>
              <a:t>6. Establish ground rules for the learning conclusion conversation.  What will our agenda be for our learning conclusion conversation?</a:t>
            </a:r>
            <a:endParaRPr sz="1800" b="0" i="0" u="none" strike="noStrike"/>
          </a:p>
          <a:p>
            <a:pPr marL="0" marR="0" lvl="0" indent="0" algn="l" rtl="0">
              <a:lnSpc>
                <a:spcPct val="100000"/>
              </a:lnSpc>
              <a:spcBef>
                <a:spcPts val="0"/>
              </a:spcBef>
              <a:spcAft>
                <a:spcPts val="0"/>
              </a:spcAft>
              <a:buSzPts val="1100"/>
              <a:buNone/>
            </a:pPr>
            <a:endParaRPr sz="1800" b="0" i="0" u="none" strike="noStrike">
              <a:latin typeface="Arial"/>
              <a:ea typeface="Arial"/>
              <a:cs typeface="Arial"/>
              <a:sym typeface="Arial"/>
            </a:endParaRPr>
          </a:p>
          <a:p>
            <a:pPr marL="0" marR="0" lvl="0" indent="0" algn="l" rtl="0">
              <a:lnSpc>
                <a:spcPct val="100000"/>
              </a:lnSpc>
              <a:spcBef>
                <a:spcPts val="0"/>
              </a:spcBef>
              <a:spcAft>
                <a:spcPts val="0"/>
              </a:spcAft>
              <a:buSzPts val="1100"/>
              <a:buNone/>
            </a:pPr>
            <a:endParaRPr sz="1800" b="0" i="0" u="none" strike="noStrike">
              <a:latin typeface="Arial"/>
              <a:ea typeface="Arial"/>
              <a:cs typeface="Arial"/>
              <a:sym typeface="Aria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4" name="Google Shape;94;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1" name="Google Shape;101;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Review the information provided in this table.</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7" name="Google Shape;107;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285750" lvl="0" indent="-285750" algn="l" rtl="0">
              <a:lnSpc>
                <a:spcPct val="100000"/>
              </a:lnSpc>
              <a:spcBef>
                <a:spcPts val="0"/>
              </a:spcBef>
              <a:spcAft>
                <a:spcPts val="0"/>
              </a:spcAft>
              <a:buSzPts val="1100"/>
              <a:buFont typeface="Arial"/>
              <a:buChar char="•"/>
            </a:pPr>
            <a:r>
              <a:rPr lang="en-US" sz="1100"/>
              <a:t>Collaborate on planning. Encourage the apprentice to assist with planning how you will celebrate.</a:t>
            </a:r>
            <a:endParaRPr/>
          </a:p>
          <a:p>
            <a:pPr marL="285750" lvl="0" indent="-285750" algn="l" rtl="0">
              <a:lnSpc>
                <a:spcPct val="100000"/>
              </a:lnSpc>
              <a:spcBef>
                <a:spcPts val="0"/>
              </a:spcBef>
              <a:spcAft>
                <a:spcPts val="0"/>
              </a:spcAft>
              <a:buSzPts val="1100"/>
              <a:buFont typeface="Arial"/>
              <a:buChar char="•"/>
            </a:pPr>
            <a:r>
              <a:rPr lang="en-US" sz="1100"/>
              <a:t>Elevate and expand knowledge. Use the opportunity to continue the learning. For example, how is this celebration similar to a celebration for children?  How is it different?</a:t>
            </a:r>
            <a:endParaRPr/>
          </a:p>
          <a:p>
            <a:pPr marL="285750" lvl="0" indent="-285750" algn="l" rtl="0">
              <a:lnSpc>
                <a:spcPct val="100000"/>
              </a:lnSpc>
              <a:spcBef>
                <a:spcPts val="0"/>
              </a:spcBef>
              <a:spcAft>
                <a:spcPts val="0"/>
              </a:spcAft>
              <a:buSzPts val="1100"/>
              <a:buFont typeface="Arial"/>
              <a:buChar char="•"/>
            </a:pPr>
            <a:r>
              <a:rPr lang="en-US" sz="1100"/>
              <a:t>Expand your thinking.  What will make this celebration meaningful?</a:t>
            </a:r>
            <a:endParaRPr/>
          </a:p>
          <a:p>
            <a:pPr marL="285750" lvl="0" indent="-285750" algn="l" rtl="0">
              <a:lnSpc>
                <a:spcPct val="100000"/>
              </a:lnSpc>
              <a:spcBef>
                <a:spcPts val="0"/>
              </a:spcBef>
              <a:spcAft>
                <a:spcPts val="0"/>
              </a:spcAft>
              <a:buSzPts val="1100"/>
              <a:buFont typeface="Arial"/>
              <a:buChar char="•"/>
            </a:pPr>
            <a:r>
              <a:rPr lang="en-US" sz="1100"/>
              <a:t>Brag about accomplishments.  Celebrate big accomplishments!</a:t>
            </a:r>
            <a:endParaRPr/>
          </a:p>
          <a:p>
            <a:pPr marL="285750" lvl="0" indent="-285750" algn="l" rtl="0">
              <a:lnSpc>
                <a:spcPct val="100000"/>
              </a:lnSpc>
              <a:spcBef>
                <a:spcPts val="0"/>
              </a:spcBef>
              <a:spcAft>
                <a:spcPts val="0"/>
              </a:spcAft>
              <a:buSzPts val="1100"/>
              <a:buFont typeface="Arial"/>
              <a:buChar char="•"/>
            </a:pPr>
            <a:r>
              <a:rPr lang="en-US" sz="1100"/>
              <a:t>Rekindle memory.  Reflect on the beginning of the journey and how learning and relationships have changed. </a:t>
            </a:r>
            <a:endParaRPr/>
          </a:p>
          <a:p>
            <a:pPr marL="285750" lvl="0" indent="-285750" algn="l" rtl="0">
              <a:lnSpc>
                <a:spcPct val="100000"/>
              </a:lnSpc>
              <a:spcBef>
                <a:spcPts val="0"/>
              </a:spcBef>
              <a:spcAft>
                <a:spcPts val="0"/>
              </a:spcAft>
              <a:buSzPts val="1100"/>
              <a:buFont typeface="Arial"/>
              <a:buChar char="•"/>
            </a:pPr>
            <a:r>
              <a:rPr lang="en-US" sz="1100"/>
              <a:t>Appreciate. Let your apprentice know what it is about them that you appreciate.</a:t>
            </a:r>
            <a:endParaRPr/>
          </a:p>
          <a:p>
            <a:pPr marL="285750" lvl="0" indent="-285750" algn="l" rtl="0">
              <a:lnSpc>
                <a:spcPct val="100000"/>
              </a:lnSpc>
              <a:spcBef>
                <a:spcPts val="0"/>
              </a:spcBef>
              <a:spcAft>
                <a:spcPts val="0"/>
              </a:spcAft>
              <a:buSzPts val="1100"/>
              <a:buFont typeface="Arial"/>
              <a:buChar char="•"/>
            </a:pPr>
            <a:r>
              <a:rPr lang="en-US" sz="1100"/>
              <a:t>Talk about transitions. Change will occur.  What can be done to make it go smoothly?</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2"/>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22"/>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5"/>
        <p:cNvGrpSpPr/>
        <p:nvPr/>
      </p:nvGrpSpPr>
      <p:grpSpPr>
        <a:xfrm>
          <a:off x="0" y="0"/>
          <a:ext cx="0" cy="0"/>
          <a:chOff x="0" y="0"/>
          <a:chExt cx="0" cy="0"/>
        </a:xfrm>
      </p:grpSpPr>
      <p:sp>
        <p:nvSpPr>
          <p:cNvPr id="46" name="Google Shape;46;p31"/>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7" name="Google Shape;47;p31"/>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48" name="Google Shape;48;p3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9"/>
        <p:cNvGrpSpPr/>
        <p:nvPr/>
      </p:nvGrpSpPr>
      <p:grpSpPr>
        <a:xfrm>
          <a:off x="0" y="0"/>
          <a:ext cx="0" cy="0"/>
          <a:chOff x="0" y="0"/>
          <a:chExt cx="0" cy="0"/>
        </a:xfrm>
      </p:grpSpPr>
      <p:sp>
        <p:nvSpPr>
          <p:cNvPr id="50" name="Google Shape;50;p3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2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2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6" name="Google Shape;16;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7" name="Google Shape;17;p23"/>
          <p:cNvSpPr>
            <a:spLocks noGrp="1"/>
          </p:cNvSpPr>
          <p:nvPr>
            <p:ph type="pic" idx="2"/>
          </p:nvPr>
        </p:nvSpPr>
        <p:spPr>
          <a:xfrm>
            <a:off x="5292475" y="1058325"/>
            <a:ext cx="3117000" cy="3719700"/>
          </a:xfrm>
          <a:prstGeom prst="rect">
            <a:avLst/>
          </a:prstGeom>
          <a:noFill/>
          <a:ln w="28575" cap="flat" cmpd="sng">
            <a:solidFill>
              <a:srgbClr val="F6BD0F"/>
            </a:solidFill>
            <a:prstDash val="solid"/>
            <a:round/>
            <a:headEnd type="none" w="sm" len="sm"/>
            <a:tailEnd type="none" w="sm" len="sm"/>
          </a:ln>
          <a:effectLst>
            <a:outerShdw blurRad="57150" dist="19050" dir="5400000" algn="bl" rotWithShape="0">
              <a:srgbClr val="000000">
                <a:alpha val="49803"/>
              </a:srgbClr>
            </a:outerShdw>
          </a:effectLst>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
        <p:cNvGrpSpPr/>
        <p:nvPr/>
      </p:nvGrpSpPr>
      <p:grpSpPr>
        <a:xfrm>
          <a:off x="0" y="0"/>
          <a:ext cx="0" cy="0"/>
          <a:chOff x="0" y="0"/>
          <a:chExt cx="0" cy="0"/>
        </a:xfrm>
      </p:grpSpPr>
      <p:sp>
        <p:nvSpPr>
          <p:cNvPr id="19" name="Google Shape;19;p24"/>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20" name="Google Shape;20;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1"/>
        <p:cNvGrpSpPr/>
        <p:nvPr/>
      </p:nvGrpSpPr>
      <p:grpSpPr>
        <a:xfrm>
          <a:off x="0" y="0"/>
          <a:ext cx="0" cy="0"/>
          <a:chOff x="0" y="0"/>
          <a:chExt cx="0" cy="0"/>
        </a:xfrm>
      </p:grpSpPr>
      <p:sp>
        <p:nvSpPr>
          <p:cNvPr id="22" name="Google Shape;22;p2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 name="Google Shape;23;p25"/>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4" name="Google Shape;24;p25"/>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5" name="Google Shape;25;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
        <p:cNvGrpSpPr/>
        <p:nvPr/>
      </p:nvGrpSpPr>
      <p:grpSpPr>
        <a:xfrm>
          <a:off x="0" y="0"/>
          <a:ext cx="0" cy="0"/>
          <a:chOff x="0" y="0"/>
          <a:chExt cx="0" cy="0"/>
        </a:xfrm>
      </p:grpSpPr>
      <p:sp>
        <p:nvSpPr>
          <p:cNvPr id="27" name="Google Shape;27;p2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
        <p:cNvGrpSpPr/>
        <p:nvPr/>
      </p:nvGrpSpPr>
      <p:grpSpPr>
        <a:xfrm>
          <a:off x="0" y="0"/>
          <a:ext cx="0" cy="0"/>
          <a:chOff x="0" y="0"/>
          <a:chExt cx="0" cy="0"/>
        </a:xfrm>
      </p:grpSpPr>
      <p:sp>
        <p:nvSpPr>
          <p:cNvPr id="30" name="Google Shape;30;p27"/>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1" name="Google Shape;31;p27"/>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2" name="Google Shape;32;p2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3"/>
        <p:cNvGrpSpPr/>
        <p:nvPr/>
      </p:nvGrpSpPr>
      <p:grpSpPr>
        <a:xfrm>
          <a:off x="0" y="0"/>
          <a:ext cx="0" cy="0"/>
          <a:chOff x="0" y="0"/>
          <a:chExt cx="0" cy="0"/>
        </a:xfrm>
      </p:grpSpPr>
      <p:sp>
        <p:nvSpPr>
          <p:cNvPr id="34" name="Google Shape;34;p28"/>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5" name="Google Shape;35;p2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6"/>
        <p:cNvGrpSpPr/>
        <p:nvPr/>
      </p:nvGrpSpPr>
      <p:grpSpPr>
        <a:xfrm>
          <a:off x="0" y="0"/>
          <a:ext cx="0" cy="0"/>
          <a:chOff x="0" y="0"/>
          <a:chExt cx="0" cy="0"/>
        </a:xfrm>
      </p:grpSpPr>
      <p:sp>
        <p:nvSpPr>
          <p:cNvPr id="37" name="Google Shape;37;p2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 name="Google Shape;38;p29"/>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9" name="Google Shape;39;p29"/>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0" name="Google Shape;40;p29"/>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41" name="Google Shape;41;p2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2"/>
        <p:cNvGrpSpPr/>
        <p:nvPr/>
      </p:nvGrpSpPr>
      <p:grpSpPr>
        <a:xfrm>
          <a:off x="0" y="0"/>
          <a:ext cx="0" cy="0"/>
          <a:chOff x="0" y="0"/>
          <a:chExt cx="0" cy="0"/>
        </a:xfrm>
      </p:grpSpPr>
      <p:sp>
        <p:nvSpPr>
          <p:cNvPr id="43" name="Google Shape;43;p30"/>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44" name="Google Shape;44;p3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2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2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4"/>
        <p:cNvGrpSpPr/>
        <p:nvPr/>
      </p:nvGrpSpPr>
      <p:grpSpPr>
        <a:xfrm>
          <a:off x="0" y="0"/>
          <a:ext cx="0" cy="0"/>
          <a:chOff x="0" y="0"/>
          <a:chExt cx="0" cy="0"/>
        </a:xfrm>
      </p:grpSpPr>
      <p:sp>
        <p:nvSpPr>
          <p:cNvPr id="55" name="Google Shape;55;p1"/>
          <p:cNvSpPr txBox="1">
            <a:spLocks noGrp="1"/>
          </p:cNvSpPr>
          <p:nvPr>
            <p:ph type="ctrTitle"/>
          </p:nvPr>
        </p:nvSpPr>
        <p:spPr>
          <a:xfrm>
            <a:off x="71675" y="2160300"/>
            <a:ext cx="5963400" cy="10260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200"/>
              <a:buNone/>
            </a:pPr>
            <a:r>
              <a:rPr lang="en-US" sz="3820"/>
              <a:t>Community of Practice</a:t>
            </a:r>
            <a:br>
              <a:rPr lang="en-US" sz="3820"/>
            </a:br>
            <a:r>
              <a:rPr lang="en-US" sz="3820"/>
              <a:t>for Mentor Teachers</a:t>
            </a:r>
            <a:endParaRPr sz="3370">
              <a:solidFill>
                <a:srgbClr val="151E49"/>
              </a:solidFill>
            </a:endParaRPr>
          </a:p>
        </p:txBody>
      </p:sp>
      <p:sp>
        <p:nvSpPr>
          <p:cNvPr id="56" name="Google Shape;56;p1"/>
          <p:cNvSpPr txBox="1">
            <a:spLocks noGrp="1"/>
          </p:cNvSpPr>
          <p:nvPr>
            <p:ph type="subTitle" idx="1"/>
          </p:nvPr>
        </p:nvSpPr>
        <p:spPr>
          <a:xfrm>
            <a:off x="71675" y="3186301"/>
            <a:ext cx="5773800" cy="713100"/>
          </a:xfrm>
          <a:prstGeom prst="rect">
            <a:avLst/>
          </a:prstGeom>
          <a:solidFill>
            <a:srgbClr val="FFFFFF">
              <a:alpha val="70588"/>
            </a:srgbClr>
          </a:solidFill>
          <a:ln>
            <a:noFill/>
          </a:ln>
        </p:spPr>
        <p:txBody>
          <a:bodyPr spcFirstLastPara="1" wrap="square" lIns="91425" tIns="91425" rIns="91425" bIns="91425" anchor="ctr" anchorCtr="0">
            <a:normAutofit/>
          </a:bodyPr>
          <a:lstStyle/>
          <a:p>
            <a:pPr marL="0" lvl="0" indent="0" algn="l" rtl="0">
              <a:lnSpc>
                <a:spcPct val="100000"/>
              </a:lnSpc>
              <a:spcBef>
                <a:spcPts val="0"/>
              </a:spcBef>
              <a:spcAft>
                <a:spcPts val="0"/>
              </a:spcAft>
              <a:buSzPts val="2800"/>
              <a:buNone/>
            </a:pPr>
            <a:r>
              <a:rPr lang="en-US" sz="1900">
                <a:solidFill>
                  <a:srgbClr val="434A6D"/>
                </a:solidFill>
              </a:rPr>
              <a:t>Session 7:  </a:t>
            </a:r>
            <a:r>
              <a:rPr lang="en-US" sz="1800">
                <a:solidFill>
                  <a:srgbClr val="000000"/>
                </a:solidFill>
                <a:latin typeface="Arial"/>
                <a:ea typeface="Arial"/>
                <a:cs typeface="Arial"/>
                <a:sym typeface="Arial"/>
              </a:rPr>
              <a:t>Wrapping up the Relationship</a:t>
            </a:r>
            <a:endParaRPr sz="1900">
              <a:solidFill>
                <a:srgbClr val="434A6D"/>
              </a:solidFill>
            </a:endParaRPr>
          </a:p>
        </p:txBody>
      </p:sp>
      <p:sp>
        <p:nvSpPr>
          <p:cNvPr id="2" name="Rectangle 1">
            <a:extLst>
              <a:ext uri="{FF2B5EF4-FFF2-40B4-BE49-F238E27FC236}">
                <a16:creationId xmlns:a16="http://schemas.microsoft.com/office/drawing/2014/main" id="{53085934-E4CB-95B8-34AF-1004EE943108}"/>
              </a:ext>
            </a:extLst>
          </p:cNvPr>
          <p:cNvSpPr/>
          <p:nvPr/>
        </p:nvSpPr>
        <p:spPr>
          <a:xfrm>
            <a:off x="82964" y="4438835"/>
            <a:ext cx="2784414" cy="63991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6"/>
        <p:cNvGrpSpPr/>
        <p:nvPr/>
      </p:nvGrpSpPr>
      <p:grpSpPr>
        <a:xfrm>
          <a:off x="0" y="0"/>
          <a:ext cx="0" cy="0"/>
          <a:chOff x="0" y="0"/>
          <a:chExt cx="0" cy="0"/>
        </a:xfrm>
      </p:grpSpPr>
      <p:sp>
        <p:nvSpPr>
          <p:cNvPr id="117" name="Google Shape;117;p10"/>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sz="2400">
                <a:solidFill>
                  <a:srgbClr val="151E49"/>
                </a:solidFill>
                <a:latin typeface="Bebas Neue"/>
                <a:ea typeface="Bebas Neue"/>
                <a:cs typeface="Bebas Neue"/>
                <a:sym typeface="Bebas Neue"/>
              </a:rPr>
              <a:t>Check for understanding</a:t>
            </a:r>
            <a:endParaRPr/>
          </a:p>
        </p:txBody>
      </p:sp>
      <p:sp>
        <p:nvSpPr>
          <p:cNvPr id="118" name="Google Shape;118;p10"/>
          <p:cNvSpPr txBox="1">
            <a:spLocks noGrp="1"/>
          </p:cNvSpPr>
          <p:nvPr>
            <p:ph type="body" idx="1"/>
          </p:nvPr>
        </p:nvSpPr>
        <p:spPr>
          <a:xfrm>
            <a:off x="311700" y="1141563"/>
            <a:ext cx="4978757" cy="34164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800"/>
              <a:buNone/>
            </a:pPr>
            <a:endParaRPr sz="1700">
              <a:solidFill>
                <a:schemeClr val="dk1"/>
              </a:solidFill>
            </a:endParaRPr>
          </a:p>
          <a:p>
            <a:pPr marL="0" lvl="0" indent="0" algn="l" rtl="0">
              <a:lnSpc>
                <a:spcPct val="115000"/>
              </a:lnSpc>
              <a:spcBef>
                <a:spcPts val="1200"/>
              </a:spcBef>
              <a:spcAft>
                <a:spcPts val="0"/>
              </a:spcAft>
              <a:buSzPts val="1800"/>
              <a:buNone/>
            </a:pPr>
            <a:r>
              <a:rPr lang="en-US" sz="1700">
                <a:solidFill>
                  <a:schemeClr val="dk1"/>
                </a:solidFill>
              </a:rPr>
              <a:t>Please share how you might celebrate your apprentice’s learning. </a:t>
            </a:r>
            <a:endParaRPr/>
          </a:p>
          <a:p>
            <a:pPr marL="0" lvl="0" indent="0" algn="l" rtl="0">
              <a:lnSpc>
                <a:spcPct val="115000"/>
              </a:lnSpc>
              <a:spcBef>
                <a:spcPts val="1200"/>
              </a:spcBef>
              <a:spcAft>
                <a:spcPts val="0"/>
              </a:spcAft>
              <a:buSzPts val="1800"/>
              <a:buNone/>
            </a:pPr>
            <a:endParaRPr sz="1700">
              <a:solidFill>
                <a:schemeClr val="dk1"/>
              </a:solidFill>
            </a:endParaRPr>
          </a:p>
          <a:p>
            <a:pPr marL="0" lvl="0" indent="0" algn="l" rtl="0">
              <a:lnSpc>
                <a:spcPct val="115000"/>
              </a:lnSpc>
              <a:spcBef>
                <a:spcPts val="1200"/>
              </a:spcBef>
              <a:spcAft>
                <a:spcPts val="1200"/>
              </a:spcAft>
              <a:buSzPts val="1800"/>
              <a:buNone/>
            </a:pPr>
            <a:r>
              <a:rPr lang="en-US" sz="1700">
                <a:solidFill>
                  <a:schemeClr val="dk1"/>
                </a:solidFill>
              </a:rPr>
              <a:t>What new thoughts do you have about a celebration of learning?</a:t>
            </a:r>
            <a:endParaRPr/>
          </a:p>
        </p:txBody>
      </p:sp>
      <p:pic>
        <p:nvPicPr>
          <p:cNvPr id="119" name="Google Shape;119;p10" descr="A confetti and streamers exploding&#10;&#10;AI-generated content may be incorrect."/>
          <p:cNvPicPr preferRelativeResize="0"/>
          <p:nvPr/>
        </p:nvPicPr>
        <p:blipFill rotWithShape="1">
          <a:blip r:embed="rId4">
            <a:alphaModFix/>
          </a:blip>
          <a:srcRect/>
          <a:stretch/>
        </p:blipFill>
        <p:spPr>
          <a:xfrm>
            <a:off x="5646800" y="1141563"/>
            <a:ext cx="3185500" cy="3185500"/>
          </a:xfrm>
          <a:prstGeom prst="rect">
            <a:avLst/>
          </a:prstGeom>
          <a:noFill/>
          <a:ln>
            <a:noFill/>
          </a:ln>
        </p:spPr>
      </p:pic>
      <p:sp>
        <p:nvSpPr>
          <p:cNvPr id="2" name="Rectangle 1">
            <a:extLst>
              <a:ext uri="{FF2B5EF4-FFF2-40B4-BE49-F238E27FC236}">
                <a16:creationId xmlns:a16="http://schemas.microsoft.com/office/drawing/2014/main" id="{89C93444-2ABF-AFBB-BF6D-E536FE9431F2}"/>
              </a:ext>
            </a:extLst>
          </p:cNvPr>
          <p:cNvSpPr/>
          <p:nvPr/>
        </p:nvSpPr>
        <p:spPr>
          <a:xfrm>
            <a:off x="82964" y="4673600"/>
            <a:ext cx="2784414" cy="4051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3"/>
        <p:cNvGrpSpPr/>
        <p:nvPr/>
      </p:nvGrpSpPr>
      <p:grpSpPr>
        <a:xfrm>
          <a:off x="0" y="0"/>
          <a:ext cx="0" cy="0"/>
          <a:chOff x="0" y="0"/>
          <a:chExt cx="0" cy="0"/>
        </a:xfrm>
      </p:grpSpPr>
      <p:sp>
        <p:nvSpPr>
          <p:cNvPr id="124" name="Google Shape;124;p11"/>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800"/>
              <a:buNone/>
            </a:pPr>
            <a:r>
              <a:rPr lang="en-US" sz="2400">
                <a:solidFill>
                  <a:schemeClr val="dk1"/>
                </a:solidFill>
                <a:latin typeface="Bebas Neue"/>
                <a:ea typeface="Bebas Neue"/>
                <a:cs typeface="Bebas Neue"/>
                <a:sym typeface="Bebas Neue"/>
              </a:rPr>
              <a:t>Ending a relationship when the mentoring ends</a:t>
            </a:r>
            <a:endParaRPr/>
          </a:p>
        </p:txBody>
      </p:sp>
      <p:sp>
        <p:nvSpPr>
          <p:cNvPr id="125" name="Google Shape;125;p11"/>
          <p:cNvSpPr txBox="1"/>
          <p:nvPr/>
        </p:nvSpPr>
        <p:spPr>
          <a:xfrm>
            <a:off x="311700" y="1348508"/>
            <a:ext cx="7255512" cy="29700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700" b="0" i="0" u="none" strike="noStrike" cap="none">
                <a:solidFill>
                  <a:schemeClr val="dk1"/>
                </a:solidFill>
                <a:latin typeface="Arial"/>
                <a:ea typeface="Arial"/>
                <a:cs typeface="Arial"/>
                <a:sym typeface="Arial"/>
              </a:rPr>
              <a:t>There may be a time when a mentor / apprentice relationship has </a:t>
            </a:r>
            <a:endParaRPr/>
          </a:p>
          <a:p>
            <a:pPr marL="0" marR="0" lvl="0" indent="0" algn="l" rtl="0">
              <a:lnSpc>
                <a:spcPct val="100000"/>
              </a:lnSpc>
              <a:spcBef>
                <a:spcPts val="0"/>
              </a:spcBef>
              <a:spcAft>
                <a:spcPts val="0"/>
              </a:spcAft>
              <a:buNone/>
            </a:pPr>
            <a:r>
              <a:rPr lang="en-US" sz="1700" b="0" i="0" u="none" strike="noStrike" cap="none">
                <a:solidFill>
                  <a:schemeClr val="dk1"/>
                </a:solidFill>
                <a:latin typeface="Arial"/>
                <a:ea typeface="Arial"/>
                <a:cs typeface="Arial"/>
                <a:sym typeface="Arial"/>
              </a:rPr>
              <a:t>experienced a problem, but reaching a learning conclusion can still allow </a:t>
            </a:r>
            <a:endParaRPr/>
          </a:p>
          <a:p>
            <a:pPr marL="0" marR="0" lvl="0" indent="0" algn="l" rtl="0">
              <a:lnSpc>
                <a:spcPct val="100000"/>
              </a:lnSpc>
              <a:spcBef>
                <a:spcPts val="0"/>
              </a:spcBef>
              <a:spcAft>
                <a:spcPts val="0"/>
              </a:spcAft>
              <a:buNone/>
            </a:pPr>
            <a:r>
              <a:rPr lang="en-US" sz="1700" b="0" i="0" u="none" strike="noStrike" cap="none">
                <a:solidFill>
                  <a:schemeClr val="dk1"/>
                </a:solidFill>
                <a:latin typeface="Arial"/>
                <a:ea typeface="Arial"/>
                <a:cs typeface="Arial"/>
                <a:sym typeface="Arial"/>
              </a:rPr>
              <a:t>both individuals to leave the experience on a positive note.</a:t>
            </a:r>
            <a:endParaRPr/>
          </a:p>
          <a:p>
            <a:pPr marL="0" marR="0" lvl="0" indent="0" algn="l" rtl="0">
              <a:lnSpc>
                <a:spcPct val="100000"/>
              </a:lnSpc>
              <a:spcBef>
                <a:spcPts val="0"/>
              </a:spcBef>
              <a:spcAft>
                <a:spcPts val="0"/>
              </a:spcAft>
              <a:buNone/>
            </a:pPr>
            <a:endParaRPr sz="17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1700" b="0" i="0" u="none" strike="noStrike" cap="none">
                <a:solidFill>
                  <a:schemeClr val="dk1"/>
                </a:solidFill>
                <a:latin typeface="Arial"/>
                <a:ea typeface="Arial"/>
                <a:cs typeface="Arial"/>
                <a:sym typeface="Arial"/>
              </a:rPr>
              <a:t>Here are a few suggestions:</a:t>
            </a:r>
            <a:endParaRPr/>
          </a:p>
          <a:p>
            <a:pPr marL="342900" marR="0" lvl="0" indent="-342900" algn="l" rtl="0">
              <a:lnSpc>
                <a:spcPct val="100000"/>
              </a:lnSpc>
              <a:spcBef>
                <a:spcPts val="0"/>
              </a:spcBef>
              <a:spcAft>
                <a:spcPts val="0"/>
              </a:spcAft>
              <a:buClr>
                <a:srgbClr val="000000"/>
              </a:buClr>
              <a:buSzPts val="1700"/>
              <a:buFont typeface="Arial"/>
              <a:buAutoNum type="arabicPeriod"/>
            </a:pPr>
            <a:r>
              <a:rPr lang="en-US" sz="1700" b="0" i="0" u="none" strike="noStrike" cap="none">
                <a:solidFill>
                  <a:schemeClr val="dk1"/>
                </a:solidFill>
                <a:latin typeface="Arial"/>
                <a:ea typeface="Arial"/>
                <a:cs typeface="Arial"/>
                <a:sym typeface="Arial"/>
              </a:rPr>
              <a:t>Name the problem without casting blame or passing judgement.</a:t>
            </a:r>
            <a:endParaRPr/>
          </a:p>
          <a:p>
            <a:pPr marL="342900" marR="0" lvl="0" indent="-234950" algn="l" rtl="0">
              <a:lnSpc>
                <a:spcPct val="100000"/>
              </a:lnSpc>
              <a:spcBef>
                <a:spcPts val="0"/>
              </a:spcBef>
              <a:spcAft>
                <a:spcPts val="0"/>
              </a:spcAft>
              <a:buClr>
                <a:srgbClr val="000000"/>
              </a:buClr>
              <a:buSzPts val="1700"/>
              <a:buFont typeface="Arial"/>
              <a:buNone/>
            </a:pPr>
            <a:endParaRPr sz="1700" b="0" i="0" u="none" strike="noStrike" cap="none">
              <a:solidFill>
                <a:schemeClr val="dk1"/>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700"/>
              <a:buFont typeface="Arial"/>
              <a:buAutoNum type="arabicPeriod"/>
            </a:pPr>
            <a:r>
              <a:rPr lang="en-US" sz="1700" b="0" i="0" u="none" strike="noStrike" cap="none">
                <a:solidFill>
                  <a:schemeClr val="dk1"/>
                </a:solidFill>
                <a:latin typeface="Arial"/>
                <a:ea typeface="Arial"/>
                <a:cs typeface="Arial"/>
                <a:sym typeface="Arial"/>
              </a:rPr>
              <a:t>Make a clean break if you decide not to continue the relationship and </a:t>
            </a:r>
            <a:endParaRPr/>
          </a:p>
          <a:p>
            <a:pPr marL="0" marR="0" lvl="0" indent="0" algn="l" rtl="0">
              <a:lnSpc>
                <a:spcPct val="100000"/>
              </a:lnSpc>
              <a:spcBef>
                <a:spcPts val="0"/>
              </a:spcBef>
              <a:spcAft>
                <a:spcPts val="0"/>
              </a:spcAft>
              <a:buNone/>
            </a:pPr>
            <a:r>
              <a:rPr lang="en-US" sz="1700" b="0" i="0" u="none" strike="noStrike" cap="none">
                <a:solidFill>
                  <a:schemeClr val="dk1"/>
                </a:solidFill>
                <a:latin typeface="Arial"/>
                <a:ea typeface="Arial"/>
                <a:cs typeface="Arial"/>
                <a:sym typeface="Arial"/>
              </a:rPr>
              <a:t>      end on an upbeat note.  </a:t>
            </a:r>
            <a:endParaRPr/>
          </a:p>
          <a:p>
            <a:pPr marL="0" marR="0" lvl="0" indent="0" algn="l" rtl="0">
              <a:lnSpc>
                <a:spcPct val="100000"/>
              </a:lnSpc>
              <a:spcBef>
                <a:spcPts val="0"/>
              </a:spcBef>
              <a:spcAft>
                <a:spcPts val="0"/>
              </a:spcAft>
              <a:buNone/>
            </a:pPr>
            <a:endParaRPr sz="17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1700" b="0" i="0" u="none" strike="noStrike" cap="none">
                <a:solidFill>
                  <a:schemeClr val="dk1"/>
                </a:solidFill>
                <a:latin typeface="Arial"/>
                <a:ea typeface="Arial"/>
                <a:cs typeface="Arial"/>
                <a:sym typeface="Arial"/>
              </a:rPr>
              <a:t>3.   Express mutual appreciation. </a:t>
            </a:r>
            <a:endParaRPr/>
          </a:p>
        </p:txBody>
      </p:sp>
      <p:sp>
        <p:nvSpPr>
          <p:cNvPr id="126" name="Google Shape;126;p11"/>
          <p:cNvSpPr txBox="1"/>
          <p:nvPr/>
        </p:nvSpPr>
        <p:spPr>
          <a:xfrm>
            <a:off x="5041076" y="4418502"/>
            <a:ext cx="4209807"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00" b="0" i="0" u="none" strike="noStrike" cap="none">
                <a:solidFill>
                  <a:srgbClr val="000000"/>
                </a:solidFill>
                <a:latin typeface="Arial"/>
                <a:ea typeface="Arial"/>
                <a:cs typeface="Arial"/>
                <a:sym typeface="Arial"/>
              </a:rPr>
              <a:t>Adapted from Zachary, L. J. (2012). </a:t>
            </a:r>
            <a:r>
              <a:rPr lang="en-US" sz="1000" b="0" i="1" u="none" strike="noStrike" cap="none">
                <a:solidFill>
                  <a:srgbClr val="000000"/>
                </a:solidFill>
                <a:latin typeface="Arial"/>
                <a:ea typeface="Arial"/>
                <a:cs typeface="Arial"/>
                <a:sym typeface="Arial"/>
              </a:rPr>
              <a:t>The Mentor’s Guide</a:t>
            </a:r>
            <a:r>
              <a:rPr lang="en-US" sz="1000" b="0" i="0" u="none" strike="noStrike" cap="none">
                <a:solidFill>
                  <a:srgbClr val="000000"/>
                </a:solidFill>
                <a:latin typeface="Arial"/>
                <a:ea typeface="Arial"/>
                <a:cs typeface="Arial"/>
                <a:sym typeface="Arial"/>
              </a:rPr>
              <a:t>. Jossey Bass. </a:t>
            </a:r>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 name="Rectangle 1">
            <a:extLst>
              <a:ext uri="{FF2B5EF4-FFF2-40B4-BE49-F238E27FC236}">
                <a16:creationId xmlns:a16="http://schemas.microsoft.com/office/drawing/2014/main" id="{D693206D-C255-F43F-7A46-45E4F89E0AED}"/>
              </a:ext>
            </a:extLst>
          </p:cNvPr>
          <p:cNvSpPr/>
          <p:nvPr/>
        </p:nvSpPr>
        <p:spPr>
          <a:xfrm>
            <a:off x="82964" y="4673600"/>
            <a:ext cx="2784414" cy="4051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0"/>
        <p:cNvGrpSpPr/>
        <p:nvPr/>
      </p:nvGrpSpPr>
      <p:grpSpPr>
        <a:xfrm>
          <a:off x="0" y="0"/>
          <a:ext cx="0" cy="0"/>
          <a:chOff x="0" y="0"/>
          <a:chExt cx="0" cy="0"/>
        </a:xfrm>
      </p:grpSpPr>
      <p:sp>
        <p:nvSpPr>
          <p:cNvPr id="131" name="Google Shape;131;p12"/>
          <p:cNvSpPr/>
          <p:nvPr/>
        </p:nvSpPr>
        <p:spPr>
          <a:xfrm>
            <a:off x="318206" y="102305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 name="Google Shape;132;p12"/>
          <p:cNvSpPr txBox="1">
            <a:spLocks noGrp="1"/>
          </p:cNvSpPr>
          <p:nvPr>
            <p:ph type="title"/>
          </p:nvPr>
        </p:nvSpPr>
        <p:spPr>
          <a:xfrm>
            <a:off x="318206" y="328000"/>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sz="2400">
                <a:solidFill>
                  <a:srgbClr val="151E49"/>
                </a:solidFill>
                <a:latin typeface="Bebas Neue"/>
                <a:ea typeface="Bebas Neue"/>
                <a:cs typeface="Bebas Neue"/>
                <a:sym typeface="Bebas Neue"/>
              </a:rPr>
              <a:t>Mentor Self‐Reflection on Learning</a:t>
            </a:r>
            <a:endParaRPr sz="2400">
              <a:solidFill>
                <a:srgbClr val="151E49"/>
              </a:solidFill>
              <a:latin typeface="Bebas Neue"/>
              <a:ea typeface="Bebas Neue"/>
              <a:cs typeface="Bebas Neue"/>
              <a:sym typeface="Bebas Neue"/>
            </a:endParaRPr>
          </a:p>
        </p:txBody>
      </p:sp>
      <p:sp>
        <p:nvSpPr>
          <p:cNvPr id="133" name="Google Shape;133;p12"/>
          <p:cNvSpPr txBox="1">
            <a:spLocks noGrp="1"/>
          </p:cNvSpPr>
          <p:nvPr>
            <p:ph type="body" idx="1"/>
          </p:nvPr>
        </p:nvSpPr>
        <p:spPr>
          <a:xfrm>
            <a:off x="367406" y="1067900"/>
            <a:ext cx="5154300" cy="3416400"/>
          </a:xfrm>
          <a:prstGeom prst="rect">
            <a:avLst/>
          </a:prstGeom>
          <a:noFill/>
          <a:ln>
            <a:noFill/>
          </a:ln>
        </p:spPr>
        <p:txBody>
          <a:bodyPr spcFirstLastPara="1" wrap="square" lIns="91425" tIns="91425" rIns="91425" bIns="91425" anchor="t" anchorCtr="0">
            <a:normAutofit fontScale="25000" lnSpcReduction="20000"/>
          </a:bodyPr>
          <a:lstStyle/>
          <a:p>
            <a:pPr marL="0" lvl="0" indent="0" algn="l" rtl="0">
              <a:lnSpc>
                <a:spcPct val="115000"/>
              </a:lnSpc>
              <a:spcBef>
                <a:spcPts val="0"/>
              </a:spcBef>
              <a:spcAft>
                <a:spcPts val="0"/>
              </a:spcAft>
              <a:buSzPct val="105882"/>
              <a:buNone/>
            </a:pPr>
            <a:r>
              <a:rPr lang="en-US" sz="6800">
                <a:solidFill>
                  <a:schemeClr val="dk1"/>
                </a:solidFill>
              </a:rPr>
              <a:t>Every relationship has its unique path. Use the following questions to help you reflect on your journey and think about its successes and challenges. The questions will assist you in identifying your next steps.</a:t>
            </a:r>
            <a:endParaRPr/>
          </a:p>
          <a:p>
            <a:pPr marL="0" lvl="0" indent="0" algn="l" rtl="0">
              <a:lnSpc>
                <a:spcPct val="115000"/>
              </a:lnSpc>
              <a:spcBef>
                <a:spcPts val="1200"/>
              </a:spcBef>
              <a:spcAft>
                <a:spcPts val="0"/>
              </a:spcAft>
              <a:buSzPct val="105882"/>
              <a:buNone/>
            </a:pPr>
            <a:endParaRPr sz="6800">
              <a:solidFill>
                <a:schemeClr val="dk1"/>
              </a:solidFill>
            </a:endParaRPr>
          </a:p>
          <a:p>
            <a:pPr marL="457200" lvl="0" indent="-457200" algn="l" rtl="0">
              <a:lnSpc>
                <a:spcPct val="115000"/>
              </a:lnSpc>
              <a:spcBef>
                <a:spcPts val="1200"/>
              </a:spcBef>
              <a:spcAft>
                <a:spcPts val="0"/>
              </a:spcAft>
              <a:buSzPct val="105882"/>
              <a:buAutoNum type="arabicPeriod"/>
            </a:pPr>
            <a:r>
              <a:rPr lang="en-US" sz="6800">
                <a:solidFill>
                  <a:schemeClr val="dk1"/>
                </a:solidFill>
              </a:rPr>
              <a:t>What are your mentoring gifts and strengths?</a:t>
            </a:r>
            <a:endParaRPr/>
          </a:p>
          <a:p>
            <a:pPr marL="457200" lvl="0" indent="-457200" algn="l" rtl="0">
              <a:lnSpc>
                <a:spcPct val="115000"/>
              </a:lnSpc>
              <a:spcBef>
                <a:spcPts val="1200"/>
              </a:spcBef>
              <a:spcAft>
                <a:spcPts val="0"/>
              </a:spcAft>
              <a:buSzPct val="105882"/>
              <a:buAutoNum type="arabicPeriod"/>
            </a:pPr>
            <a:r>
              <a:rPr lang="en-US" sz="6800">
                <a:solidFill>
                  <a:schemeClr val="dk1"/>
                </a:solidFill>
              </a:rPr>
              <a:t>In what ways have you grown and developed as a mentor?</a:t>
            </a:r>
            <a:endParaRPr/>
          </a:p>
          <a:p>
            <a:pPr marL="457200" lvl="0" indent="-457200" algn="l" rtl="0">
              <a:lnSpc>
                <a:spcPct val="115000"/>
              </a:lnSpc>
              <a:spcBef>
                <a:spcPts val="1200"/>
              </a:spcBef>
              <a:spcAft>
                <a:spcPts val="0"/>
              </a:spcAft>
              <a:buSzPct val="105882"/>
              <a:buAutoNum type="arabicPeriod"/>
            </a:pPr>
            <a:r>
              <a:rPr lang="en-US" sz="6800">
                <a:solidFill>
                  <a:schemeClr val="dk1"/>
                </a:solidFill>
              </a:rPr>
              <a:t>What have you learned about yourself?</a:t>
            </a:r>
            <a:endParaRPr/>
          </a:p>
          <a:p>
            <a:pPr marL="0" lvl="0" indent="0" algn="l" rtl="0">
              <a:lnSpc>
                <a:spcPct val="115000"/>
              </a:lnSpc>
              <a:spcBef>
                <a:spcPts val="1200"/>
              </a:spcBef>
              <a:spcAft>
                <a:spcPts val="1200"/>
              </a:spcAft>
              <a:buSzPct val="360000"/>
              <a:buNone/>
            </a:pPr>
            <a:endParaRPr sz="2000">
              <a:solidFill>
                <a:srgbClr val="434A6D"/>
              </a:solidFill>
            </a:endParaRPr>
          </a:p>
        </p:txBody>
      </p:sp>
      <p:pic>
        <p:nvPicPr>
          <p:cNvPr id="134" name="Google Shape;134;p12" descr="A diagram of mentoring cycle&#10;&#10;Description automatically generated"/>
          <p:cNvPicPr preferRelativeResize="0"/>
          <p:nvPr/>
        </p:nvPicPr>
        <p:blipFill rotWithShape="1">
          <a:blip r:embed="rId4">
            <a:alphaModFix/>
          </a:blip>
          <a:srcRect/>
          <a:stretch/>
        </p:blipFill>
        <p:spPr>
          <a:xfrm>
            <a:off x="5643773" y="1416794"/>
            <a:ext cx="3253339" cy="2718612"/>
          </a:xfrm>
          <a:prstGeom prst="rect">
            <a:avLst/>
          </a:prstGeom>
          <a:noFill/>
          <a:ln w="31750" cap="flat" cmpd="sng">
            <a:solidFill>
              <a:schemeClr val="accent4"/>
            </a:solidFill>
            <a:prstDash val="solid"/>
            <a:round/>
            <a:headEnd type="none" w="sm" len="sm"/>
            <a:tailEnd type="none" w="sm" len="sm"/>
          </a:ln>
        </p:spPr>
      </p:pic>
      <p:sp>
        <p:nvSpPr>
          <p:cNvPr id="2" name="Rectangle 1">
            <a:extLst>
              <a:ext uri="{FF2B5EF4-FFF2-40B4-BE49-F238E27FC236}">
                <a16:creationId xmlns:a16="http://schemas.microsoft.com/office/drawing/2014/main" id="{5E45F170-B560-CDB6-AB96-A493BA42D77E}"/>
              </a:ext>
            </a:extLst>
          </p:cNvPr>
          <p:cNvSpPr/>
          <p:nvPr/>
        </p:nvSpPr>
        <p:spPr>
          <a:xfrm>
            <a:off x="82964" y="4673600"/>
            <a:ext cx="2784414" cy="4051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8"/>
        <p:cNvGrpSpPr/>
        <p:nvPr/>
      </p:nvGrpSpPr>
      <p:grpSpPr>
        <a:xfrm>
          <a:off x="0" y="0"/>
          <a:ext cx="0" cy="0"/>
          <a:chOff x="0" y="0"/>
          <a:chExt cx="0" cy="0"/>
        </a:xfrm>
      </p:grpSpPr>
      <p:sp>
        <p:nvSpPr>
          <p:cNvPr id="139" name="Google Shape;139;p13"/>
          <p:cNvSpPr/>
          <p:nvPr/>
        </p:nvSpPr>
        <p:spPr>
          <a:xfrm>
            <a:off x="318206" y="102305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 name="Google Shape;140;p13"/>
          <p:cNvSpPr txBox="1">
            <a:spLocks noGrp="1"/>
          </p:cNvSpPr>
          <p:nvPr>
            <p:ph type="title"/>
          </p:nvPr>
        </p:nvSpPr>
        <p:spPr>
          <a:xfrm>
            <a:off x="318206" y="328000"/>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sz="2400">
                <a:solidFill>
                  <a:srgbClr val="151E49"/>
                </a:solidFill>
                <a:latin typeface="Bebas Neue"/>
                <a:ea typeface="Bebas Neue"/>
                <a:cs typeface="Bebas Neue"/>
                <a:sym typeface="Bebas Neue"/>
              </a:rPr>
              <a:t>Mentor Self‐Reflection on Learning</a:t>
            </a:r>
            <a:endParaRPr sz="2400">
              <a:solidFill>
                <a:srgbClr val="151E49"/>
              </a:solidFill>
              <a:latin typeface="Bebas Neue"/>
              <a:ea typeface="Bebas Neue"/>
              <a:cs typeface="Bebas Neue"/>
              <a:sym typeface="Bebas Neue"/>
            </a:endParaRPr>
          </a:p>
        </p:txBody>
      </p:sp>
      <p:sp>
        <p:nvSpPr>
          <p:cNvPr id="141" name="Google Shape;141;p13"/>
          <p:cNvSpPr txBox="1">
            <a:spLocks noGrp="1"/>
          </p:cNvSpPr>
          <p:nvPr>
            <p:ph type="body" idx="1"/>
          </p:nvPr>
        </p:nvSpPr>
        <p:spPr>
          <a:xfrm>
            <a:off x="367406" y="1067900"/>
            <a:ext cx="5154300" cy="3416400"/>
          </a:xfrm>
          <a:prstGeom prst="rect">
            <a:avLst/>
          </a:prstGeom>
          <a:noFill/>
          <a:ln>
            <a:noFill/>
          </a:ln>
        </p:spPr>
        <p:txBody>
          <a:bodyPr spcFirstLastPara="1" wrap="square" lIns="91425" tIns="91425" rIns="91425" bIns="91425" anchor="t" anchorCtr="0">
            <a:normAutofit/>
          </a:bodyPr>
          <a:lstStyle/>
          <a:p>
            <a:pPr marL="400050" lvl="0" indent="-390525" algn="l" rtl="0">
              <a:lnSpc>
                <a:spcPct val="115000"/>
              </a:lnSpc>
              <a:spcBef>
                <a:spcPts val="0"/>
              </a:spcBef>
              <a:spcAft>
                <a:spcPts val="0"/>
              </a:spcAft>
              <a:buSzPts val="1800"/>
              <a:buFont typeface="Arial"/>
              <a:buAutoNum type="arabicPeriod" startAt="4"/>
            </a:pPr>
            <a:r>
              <a:rPr lang="en-US" sz="1700">
                <a:solidFill>
                  <a:schemeClr val="dk1"/>
                </a:solidFill>
              </a:rPr>
              <a:t>How has that learning contributed to your own professional development?</a:t>
            </a:r>
            <a:endParaRPr/>
          </a:p>
          <a:p>
            <a:pPr marL="400050" lvl="0" indent="-400050" algn="l" rtl="0">
              <a:lnSpc>
                <a:spcPct val="115000"/>
              </a:lnSpc>
              <a:spcBef>
                <a:spcPts val="1200"/>
              </a:spcBef>
              <a:spcAft>
                <a:spcPts val="0"/>
              </a:spcAft>
              <a:buSzPts val="1800"/>
              <a:buFont typeface="Arial"/>
              <a:buAutoNum type="arabicPeriod" startAt="4"/>
            </a:pPr>
            <a:r>
              <a:rPr lang="en-US" sz="1700">
                <a:solidFill>
                  <a:schemeClr val="dk1"/>
                </a:solidFill>
              </a:rPr>
              <a:t>What do you need to work on to further your development as a mentor?</a:t>
            </a:r>
            <a:endParaRPr/>
          </a:p>
          <a:p>
            <a:pPr marL="400050" lvl="0" indent="-400050" algn="l" rtl="0">
              <a:lnSpc>
                <a:spcPct val="115000"/>
              </a:lnSpc>
              <a:spcBef>
                <a:spcPts val="1200"/>
              </a:spcBef>
              <a:spcAft>
                <a:spcPts val="0"/>
              </a:spcAft>
              <a:buSzPts val="1800"/>
              <a:buFont typeface="Arial"/>
              <a:buAutoNum type="arabicPeriod" startAt="4"/>
            </a:pPr>
            <a:r>
              <a:rPr lang="en-US" sz="1700">
                <a:solidFill>
                  <a:schemeClr val="dk1"/>
                </a:solidFill>
              </a:rPr>
              <a:t>How will you hold yourself accountable for your development?</a:t>
            </a:r>
            <a:endParaRPr/>
          </a:p>
          <a:p>
            <a:pPr marL="400050" lvl="0" indent="-400050" algn="l" rtl="0">
              <a:lnSpc>
                <a:spcPct val="115000"/>
              </a:lnSpc>
              <a:spcBef>
                <a:spcPts val="1200"/>
              </a:spcBef>
              <a:spcAft>
                <a:spcPts val="0"/>
              </a:spcAft>
              <a:buSzPts val="1800"/>
              <a:buFont typeface="Arial"/>
              <a:buAutoNum type="arabicPeriod" startAt="4"/>
            </a:pPr>
            <a:r>
              <a:rPr lang="en-US" sz="1700">
                <a:solidFill>
                  <a:schemeClr val="dk1"/>
                </a:solidFill>
              </a:rPr>
              <a:t>What action steps will you take, and when?</a:t>
            </a:r>
            <a:endParaRPr/>
          </a:p>
          <a:p>
            <a:pPr marL="457200" lvl="0" indent="-342900" algn="l" rtl="0">
              <a:lnSpc>
                <a:spcPct val="115000"/>
              </a:lnSpc>
              <a:spcBef>
                <a:spcPts val="1200"/>
              </a:spcBef>
              <a:spcAft>
                <a:spcPts val="0"/>
              </a:spcAft>
              <a:buSzPts val="1800"/>
              <a:buNone/>
            </a:pPr>
            <a:endParaRPr sz="2000">
              <a:solidFill>
                <a:srgbClr val="434A6D"/>
              </a:solidFill>
            </a:endParaRPr>
          </a:p>
          <a:p>
            <a:pPr marL="457200" lvl="0" indent="-342900" algn="l" rtl="0">
              <a:lnSpc>
                <a:spcPct val="115000"/>
              </a:lnSpc>
              <a:spcBef>
                <a:spcPts val="1200"/>
              </a:spcBef>
              <a:spcAft>
                <a:spcPts val="0"/>
              </a:spcAft>
              <a:buSzPts val="1800"/>
              <a:buNone/>
            </a:pPr>
            <a:endParaRPr sz="2000">
              <a:solidFill>
                <a:srgbClr val="434A6D"/>
              </a:solidFill>
            </a:endParaRPr>
          </a:p>
          <a:p>
            <a:pPr marL="457200" lvl="0" indent="-342900" algn="l" rtl="0">
              <a:lnSpc>
                <a:spcPct val="115000"/>
              </a:lnSpc>
              <a:spcBef>
                <a:spcPts val="1200"/>
              </a:spcBef>
              <a:spcAft>
                <a:spcPts val="0"/>
              </a:spcAft>
              <a:buSzPts val="1800"/>
              <a:buNone/>
            </a:pPr>
            <a:endParaRPr sz="2000">
              <a:solidFill>
                <a:srgbClr val="434A6D"/>
              </a:solidFill>
            </a:endParaRPr>
          </a:p>
          <a:p>
            <a:pPr marL="457200" lvl="0" indent="-342900" algn="l" rtl="0">
              <a:lnSpc>
                <a:spcPct val="115000"/>
              </a:lnSpc>
              <a:spcBef>
                <a:spcPts val="1200"/>
              </a:spcBef>
              <a:spcAft>
                <a:spcPts val="0"/>
              </a:spcAft>
              <a:buSzPts val="1800"/>
              <a:buNone/>
            </a:pPr>
            <a:endParaRPr sz="2000">
              <a:solidFill>
                <a:srgbClr val="434A6D"/>
              </a:solidFill>
            </a:endParaRPr>
          </a:p>
          <a:p>
            <a:pPr marL="457200" lvl="0" indent="-342900" algn="l" rtl="0">
              <a:lnSpc>
                <a:spcPct val="115000"/>
              </a:lnSpc>
              <a:spcBef>
                <a:spcPts val="1200"/>
              </a:spcBef>
              <a:spcAft>
                <a:spcPts val="0"/>
              </a:spcAft>
              <a:buSzPts val="1800"/>
              <a:buNone/>
            </a:pPr>
            <a:endParaRPr sz="2000">
              <a:solidFill>
                <a:srgbClr val="434A6D"/>
              </a:solidFill>
            </a:endParaRPr>
          </a:p>
          <a:p>
            <a:pPr marL="457200" lvl="0" indent="-342900" algn="l" rtl="0">
              <a:lnSpc>
                <a:spcPct val="115000"/>
              </a:lnSpc>
              <a:spcBef>
                <a:spcPts val="1200"/>
              </a:spcBef>
              <a:spcAft>
                <a:spcPts val="0"/>
              </a:spcAft>
              <a:buSzPts val="1800"/>
              <a:buNone/>
            </a:pPr>
            <a:endParaRPr sz="2000">
              <a:solidFill>
                <a:srgbClr val="434A6D"/>
              </a:solidFill>
            </a:endParaRPr>
          </a:p>
          <a:p>
            <a:pPr marL="457200" lvl="0" indent="-342900" algn="l" rtl="0">
              <a:lnSpc>
                <a:spcPct val="115000"/>
              </a:lnSpc>
              <a:spcBef>
                <a:spcPts val="1200"/>
              </a:spcBef>
              <a:spcAft>
                <a:spcPts val="0"/>
              </a:spcAft>
              <a:buSzPts val="1800"/>
              <a:buNone/>
            </a:pPr>
            <a:endParaRPr sz="2000">
              <a:solidFill>
                <a:srgbClr val="434A6D"/>
              </a:solidFill>
            </a:endParaRPr>
          </a:p>
          <a:p>
            <a:pPr marL="457200" lvl="0" indent="-342900" algn="l" rtl="0">
              <a:lnSpc>
                <a:spcPct val="115000"/>
              </a:lnSpc>
              <a:spcBef>
                <a:spcPts val="1200"/>
              </a:spcBef>
              <a:spcAft>
                <a:spcPts val="1200"/>
              </a:spcAft>
              <a:buSzPts val="1800"/>
              <a:buNone/>
            </a:pPr>
            <a:endParaRPr sz="2000">
              <a:solidFill>
                <a:srgbClr val="434A6D"/>
              </a:solidFill>
            </a:endParaRPr>
          </a:p>
        </p:txBody>
      </p:sp>
      <p:pic>
        <p:nvPicPr>
          <p:cNvPr id="142" name="Google Shape;142;p13" descr="A diagram of mentoring cycle&#10;&#10;Description automatically generated"/>
          <p:cNvPicPr preferRelativeResize="0"/>
          <p:nvPr/>
        </p:nvPicPr>
        <p:blipFill rotWithShape="1">
          <a:blip r:embed="rId4">
            <a:alphaModFix/>
          </a:blip>
          <a:srcRect/>
          <a:stretch/>
        </p:blipFill>
        <p:spPr>
          <a:xfrm>
            <a:off x="5643773" y="1416794"/>
            <a:ext cx="3253339" cy="2718612"/>
          </a:xfrm>
          <a:prstGeom prst="rect">
            <a:avLst/>
          </a:prstGeom>
          <a:noFill/>
          <a:ln w="31750" cap="flat" cmpd="sng">
            <a:solidFill>
              <a:schemeClr val="accent4"/>
            </a:solidFill>
            <a:prstDash val="solid"/>
            <a:round/>
            <a:headEnd type="none" w="sm" len="sm"/>
            <a:tailEnd type="none" w="sm" len="sm"/>
          </a:ln>
        </p:spPr>
      </p:pic>
      <p:sp>
        <p:nvSpPr>
          <p:cNvPr id="2" name="Rectangle 1">
            <a:extLst>
              <a:ext uri="{FF2B5EF4-FFF2-40B4-BE49-F238E27FC236}">
                <a16:creationId xmlns:a16="http://schemas.microsoft.com/office/drawing/2014/main" id="{268A432D-D34D-5BEE-714D-2A5460F60DA2}"/>
              </a:ext>
            </a:extLst>
          </p:cNvPr>
          <p:cNvSpPr/>
          <p:nvPr/>
        </p:nvSpPr>
        <p:spPr>
          <a:xfrm>
            <a:off x="82964" y="4673600"/>
            <a:ext cx="2784414" cy="4051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6"/>
        <p:cNvGrpSpPr/>
        <p:nvPr/>
      </p:nvGrpSpPr>
      <p:grpSpPr>
        <a:xfrm>
          <a:off x="0" y="0"/>
          <a:ext cx="0" cy="0"/>
          <a:chOff x="0" y="0"/>
          <a:chExt cx="0" cy="0"/>
        </a:xfrm>
      </p:grpSpPr>
      <p:sp>
        <p:nvSpPr>
          <p:cNvPr id="147" name="Google Shape;147;p14"/>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sz="2400">
                <a:solidFill>
                  <a:srgbClr val="151E49"/>
                </a:solidFill>
                <a:latin typeface="Bebas Neue"/>
                <a:ea typeface="Bebas Neue"/>
                <a:cs typeface="Bebas Neue"/>
                <a:sym typeface="Bebas Neue"/>
              </a:rPr>
              <a:t>Turning Closure into Learning</a:t>
            </a:r>
            <a:endParaRPr/>
          </a:p>
        </p:txBody>
      </p:sp>
      <p:sp>
        <p:nvSpPr>
          <p:cNvPr id="148" name="Google Shape;148;p14"/>
          <p:cNvSpPr/>
          <p:nvPr/>
        </p:nvSpPr>
        <p:spPr>
          <a:xfrm>
            <a:off x="330773" y="102305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chemeClr val="dk1"/>
                </a:solidFill>
                <a:latin typeface="Arial"/>
                <a:ea typeface="Arial"/>
                <a:cs typeface="Arial"/>
                <a:sym typeface="Arial"/>
              </a:rPr>
              <a:t>Use the following prompts to reflect on what you have learned from your mentoring relationship:</a:t>
            </a:r>
            <a:endParaRPr/>
          </a:p>
          <a:p>
            <a:pPr marL="0" marR="0" lvl="0" indent="0" algn="l" rtl="0">
              <a:lnSpc>
                <a:spcPct val="100000"/>
              </a:lnSpc>
              <a:spcBef>
                <a:spcPts val="1200"/>
              </a:spcBef>
              <a:spcAft>
                <a:spcPts val="0"/>
              </a:spcAft>
              <a:buClr>
                <a:srgbClr val="000000"/>
              </a:buClr>
              <a:buSzPts val="1700"/>
              <a:buFont typeface="Arial"/>
              <a:buAutoNum type="arabicPeriod"/>
            </a:pPr>
            <a:r>
              <a:rPr lang="en-US" sz="1700" b="0" i="0" u="none" strike="noStrike" cap="none">
                <a:solidFill>
                  <a:schemeClr val="dk1"/>
                </a:solidFill>
                <a:latin typeface="Arial"/>
                <a:ea typeface="Arial"/>
                <a:cs typeface="Arial"/>
                <a:sym typeface="Arial"/>
              </a:rPr>
              <a:t>What I have learned about myself</a:t>
            </a:r>
            <a:endParaRPr/>
          </a:p>
          <a:p>
            <a:pPr marL="0" marR="0" lvl="0" indent="0" algn="l" rtl="0">
              <a:lnSpc>
                <a:spcPct val="100000"/>
              </a:lnSpc>
              <a:spcBef>
                <a:spcPts val="1200"/>
              </a:spcBef>
              <a:spcAft>
                <a:spcPts val="0"/>
              </a:spcAft>
              <a:buClr>
                <a:srgbClr val="000000"/>
              </a:buClr>
              <a:buSzPts val="1700"/>
              <a:buFont typeface="Arial"/>
              <a:buAutoNum type="arabicPeriod"/>
            </a:pPr>
            <a:r>
              <a:rPr lang="en-US" sz="1700" b="0" i="0" u="none" strike="noStrike" cap="none">
                <a:solidFill>
                  <a:schemeClr val="dk1"/>
                </a:solidFill>
                <a:latin typeface="Arial"/>
                <a:ea typeface="Arial"/>
                <a:cs typeface="Arial"/>
                <a:sym typeface="Arial"/>
              </a:rPr>
              <a:t>My mentoring gifts and strengths include</a:t>
            </a:r>
            <a:endParaRPr/>
          </a:p>
          <a:p>
            <a:pPr marL="0" marR="0" lvl="0" indent="0" algn="l" rtl="0">
              <a:lnSpc>
                <a:spcPct val="100000"/>
              </a:lnSpc>
              <a:spcBef>
                <a:spcPts val="1200"/>
              </a:spcBef>
              <a:spcAft>
                <a:spcPts val="0"/>
              </a:spcAft>
              <a:buClr>
                <a:srgbClr val="000000"/>
              </a:buClr>
              <a:buSzPts val="1700"/>
              <a:buFont typeface="Arial"/>
              <a:buAutoNum type="arabicPeriod"/>
            </a:pPr>
            <a:r>
              <a:rPr lang="en-US" sz="1700" b="0" i="0" u="none" strike="noStrike" cap="none">
                <a:solidFill>
                  <a:schemeClr val="dk1"/>
                </a:solidFill>
                <a:latin typeface="Arial"/>
                <a:ea typeface="Arial"/>
                <a:cs typeface="Arial"/>
                <a:sym typeface="Arial"/>
              </a:rPr>
              <a:t>What I wish I could learn to do better</a:t>
            </a:r>
            <a:endParaRPr/>
          </a:p>
          <a:p>
            <a:pPr marL="0" marR="0" lvl="0" indent="0" algn="l" rtl="0">
              <a:lnSpc>
                <a:spcPct val="100000"/>
              </a:lnSpc>
              <a:spcBef>
                <a:spcPts val="1200"/>
              </a:spcBef>
              <a:spcAft>
                <a:spcPts val="0"/>
              </a:spcAft>
              <a:buClr>
                <a:srgbClr val="000000"/>
              </a:buClr>
              <a:buSzPts val="1700"/>
              <a:buFont typeface="Arial"/>
              <a:buAutoNum type="arabicPeriod"/>
            </a:pPr>
            <a:r>
              <a:rPr lang="en-US" sz="1700" b="0" i="0" u="none" strike="noStrike" cap="none">
                <a:solidFill>
                  <a:schemeClr val="dk1"/>
                </a:solidFill>
                <a:latin typeface="Arial"/>
                <a:ea typeface="Arial"/>
                <a:cs typeface="Arial"/>
                <a:sym typeface="Arial"/>
              </a:rPr>
              <a:t>How I will apply what I have learned</a:t>
            </a:r>
            <a:endParaRPr/>
          </a:p>
          <a:p>
            <a:pPr marL="0" marR="0" lvl="0" indent="0" algn="l" rtl="0">
              <a:lnSpc>
                <a:spcPct val="100000"/>
              </a:lnSpc>
              <a:spcBef>
                <a:spcPts val="1200"/>
              </a:spcBef>
              <a:spcAft>
                <a:spcPts val="1200"/>
              </a:spcAft>
              <a:buClr>
                <a:srgbClr val="000000"/>
              </a:buClr>
              <a:buSzPts val="1700"/>
              <a:buFont typeface="Arial"/>
              <a:buAutoNum type="arabicPeriod"/>
            </a:pPr>
            <a:r>
              <a:rPr lang="en-US" sz="1700" b="0" i="0" u="none" strike="noStrike" cap="none">
                <a:solidFill>
                  <a:schemeClr val="dk1"/>
                </a:solidFill>
                <a:latin typeface="Arial"/>
                <a:ea typeface="Arial"/>
                <a:cs typeface="Arial"/>
                <a:sym typeface="Arial"/>
              </a:rPr>
              <a:t>Specific steps for applying what I have learned</a:t>
            </a:r>
            <a:endParaRPr/>
          </a:p>
        </p:txBody>
      </p:sp>
      <p:sp>
        <p:nvSpPr>
          <p:cNvPr id="2" name="Rectangle 1">
            <a:extLst>
              <a:ext uri="{FF2B5EF4-FFF2-40B4-BE49-F238E27FC236}">
                <a16:creationId xmlns:a16="http://schemas.microsoft.com/office/drawing/2014/main" id="{F5842F91-A817-E415-8F64-3ABA1AAF08BA}"/>
              </a:ext>
            </a:extLst>
          </p:cNvPr>
          <p:cNvSpPr/>
          <p:nvPr/>
        </p:nvSpPr>
        <p:spPr>
          <a:xfrm>
            <a:off x="82964" y="4673600"/>
            <a:ext cx="2784414" cy="4051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2"/>
        <p:cNvGrpSpPr/>
        <p:nvPr/>
      </p:nvGrpSpPr>
      <p:grpSpPr>
        <a:xfrm>
          <a:off x="0" y="0"/>
          <a:ext cx="0" cy="0"/>
          <a:chOff x="0" y="0"/>
          <a:chExt cx="0" cy="0"/>
        </a:xfrm>
      </p:grpSpPr>
      <p:sp>
        <p:nvSpPr>
          <p:cNvPr id="153" name="Google Shape;153;p15"/>
          <p:cNvSpPr/>
          <p:nvPr/>
        </p:nvSpPr>
        <p:spPr>
          <a:xfrm>
            <a:off x="342925" y="1128543"/>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 name="Google Shape;154;p15"/>
          <p:cNvSpPr txBox="1">
            <a:spLocks noGrp="1"/>
          </p:cNvSpPr>
          <p:nvPr>
            <p:ph type="title"/>
          </p:nvPr>
        </p:nvSpPr>
        <p:spPr>
          <a:xfrm>
            <a:off x="342925" y="372850"/>
            <a:ext cx="8537804"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800"/>
              <a:buNone/>
            </a:pPr>
            <a:r>
              <a:rPr lang="en-US" sz="2400">
                <a:solidFill>
                  <a:schemeClr val="dk1"/>
                </a:solidFill>
                <a:latin typeface="Bebas Neue"/>
                <a:ea typeface="Bebas Neue"/>
                <a:cs typeface="Bebas Neue"/>
                <a:sym typeface="Bebas Neue"/>
              </a:rPr>
              <a:t>Check for understanding</a:t>
            </a:r>
            <a:endParaRPr/>
          </a:p>
        </p:txBody>
      </p:sp>
      <p:sp>
        <p:nvSpPr>
          <p:cNvPr id="155" name="Google Shape;155;p15"/>
          <p:cNvSpPr txBox="1">
            <a:spLocks noGrp="1"/>
          </p:cNvSpPr>
          <p:nvPr>
            <p:ph type="body" idx="1"/>
          </p:nvPr>
        </p:nvSpPr>
        <p:spPr>
          <a:xfrm>
            <a:off x="367406" y="1067900"/>
            <a:ext cx="5154300" cy="34164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800"/>
              <a:buNone/>
            </a:pPr>
            <a:endParaRPr sz="1700">
              <a:solidFill>
                <a:schemeClr val="dk1"/>
              </a:solidFill>
            </a:endParaRPr>
          </a:p>
          <a:p>
            <a:pPr marL="0" lvl="0" indent="0" algn="l" rtl="0">
              <a:lnSpc>
                <a:spcPct val="115000"/>
              </a:lnSpc>
              <a:spcBef>
                <a:spcPts val="1200"/>
              </a:spcBef>
              <a:spcAft>
                <a:spcPts val="0"/>
              </a:spcAft>
              <a:buSzPts val="1800"/>
              <a:buNone/>
            </a:pPr>
            <a:r>
              <a:rPr lang="en-US" sz="1700">
                <a:solidFill>
                  <a:schemeClr val="dk1"/>
                </a:solidFill>
              </a:rPr>
              <a:t>Please share one way that you feel you have grown as a mentor.</a:t>
            </a:r>
            <a:endParaRPr/>
          </a:p>
          <a:p>
            <a:pPr marL="0" lvl="0" indent="0" algn="l" rtl="0">
              <a:lnSpc>
                <a:spcPct val="115000"/>
              </a:lnSpc>
              <a:spcBef>
                <a:spcPts val="1200"/>
              </a:spcBef>
              <a:spcAft>
                <a:spcPts val="0"/>
              </a:spcAft>
              <a:buSzPts val="1800"/>
              <a:buNone/>
            </a:pPr>
            <a:r>
              <a:rPr lang="en-US" sz="1700">
                <a:solidFill>
                  <a:schemeClr val="dk1"/>
                </a:solidFill>
              </a:rPr>
              <a:t>What goals might you set for yourself the next time you are a mentor?</a:t>
            </a:r>
            <a:endParaRPr/>
          </a:p>
          <a:p>
            <a:pPr marL="0" lvl="0" indent="0" algn="l" rtl="0">
              <a:lnSpc>
                <a:spcPct val="115000"/>
              </a:lnSpc>
              <a:spcBef>
                <a:spcPts val="1200"/>
              </a:spcBef>
              <a:spcAft>
                <a:spcPts val="0"/>
              </a:spcAft>
              <a:buSzPts val="1800"/>
              <a:buNone/>
            </a:pPr>
            <a:endParaRPr sz="2000">
              <a:solidFill>
                <a:srgbClr val="434A6D"/>
              </a:solidFill>
            </a:endParaRPr>
          </a:p>
          <a:p>
            <a:pPr marL="457200" lvl="0" indent="-342900" algn="l" rtl="0">
              <a:lnSpc>
                <a:spcPct val="115000"/>
              </a:lnSpc>
              <a:spcBef>
                <a:spcPts val="1200"/>
              </a:spcBef>
              <a:spcAft>
                <a:spcPts val="1200"/>
              </a:spcAft>
              <a:buSzPts val="1800"/>
              <a:buNone/>
            </a:pPr>
            <a:endParaRPr sz="2000">
              <a:solidFill>
                <a:srgbClr val="434A6D"/>
              </a:solidFill>
            </a:endParaRPr>
          </a:p>
        </p:txBody>
      </p:sp>
      <p:pic>
        <p:nvPicPr>
          <p:cNvPr id="156" name="Google Shape;156;p15" descr="A notepad with a pen and a notepad with a note on it&#10;&#10;AI-generated content may be incorrect."/>
          <p:cNvPicPr preferRelativeResize="0">
            <a:picLocks noGrp="1"/>
          </p:cNvPicPr>
          <p:nvPr>
            <p:ph type="pic" idx="2"/>
          </p:nvPr>
        </p:nvPicPr>
        <p:blipFill rotWithShape="1">
          <a:blip r:embed="rId4">
            <a:alphaModFix/>
          </a:blip>
          <a:srcRect l="22031" r="22030"/>
          <a:stretch/>
        </p:blipFill>
        <p:spPr>
          <a:xfrm>
            <a:off x="5852324" y="993844"/>
            <a:ext cx="3028405" cy="3612806"/>
          </a:xfrm>
          <a:prstGeom prst="rect">
            <a:avLst/>
          </a:prstGeom>
          <a:noFill/>
          <a:ln w="28575" cap="flat" cmpd="sng">
            <a:solidFill>
              <a:srgbClr val="F6BD0F"/>
            </a:solidFill>
            <a:prstDash val="solid"/>
            <a:round/>
            <a:headEnd type="none" w="sm" len="sm"/>
            <a:tailEnd type="none" w="sm" len="sm"/>
          </a:ln>
          <a:effectLst>
            <a:outerShdw blurRad="57150" dist="19050" dir="5400000" algn="bl" rotWithShape="0">
              <a:srgbClr val="000000">
                <a:alpha val="49803"/>
              </a:srgbClr>
            </a:outerShdw>
          </a:effectLst>
        </p:spPr>
      </p:pic>
      <p:sp>
        <p:nvSpPr>
          <p:cNvPr id="2" name="Rectangle 1">
            <a:extLst>
              <a:ext uri="{FF2B5EF4-FFF2-40B4-BE49-F238E27FC236}">
                <a16:creationId xmlns:a16="http://schemas.microsoft.com/office/drawing/2014/main" id="{B1894AB2-712D-21FA-C6D3-0D1E4CA31712}"/>
              </a:ext>
            </a:extLst>
          </p:cNvPr>
          <p:cNvSpPr/>
          <p:nvPr/>
        </p:nvSpPr>
        <p:spPr>
          <a:xfrm>
            <a:off x="82964" y="4673600"/>
            <a:ext cx="2784414" cy="4051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0"/>
        <p:cNvGrpSpPr/>
        <p:nvPr/>
      </p:nvGrpSpPr>
      <p:grpSpPr>
        <a:xfrm>
          <a:off x="0" y="0"/>
          <a:ext cx="0" cy="0"/>
          <a:chOff x="0" y="0"/>
          <a:chExt cx="0" cy="0"/>
        </a:xfrm>
      </p:grpSpPr>
      <p:sp>
        <p:nvSpPr>
          <p:cNvPr id="161" name="Google Shape;161;p16"/>
          <p:cNvSpPr/>
          <p:nvPr/>
        </p:nvSpPr>
        <p:spPr>
          <a:xfrm>
            <a:off x="311700" y="978200"/>
            <a:ext cx="85206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 name="Google Shape;162;p16"/>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sz="2400">
                <a:solidFill>
                  <a:srgbClr val="151E49"/>
                </a:solidFill>
                <a:latin typeface="Bebas Neue"/>
                <a:ea typeface="Bebas Neue"/>
                <a:cs typeface="Bebas Neue"/>
                <a:sym typeface="Bebas Neue"/>
              </a:rPr>
              <a:t>Coming to Closure: A Readiness Checklist</a:t>
            </a:r>
            <a:endParaRPr sz="2400">
              <a:solidFill>
                <a:srgbClr val="151E49"/>
              </a:solidFill>
              <a:latin typeface="Bebas Neue"/>
              <a:ea typeface="Bebas Neue"/>
              <a:cs typeface="Bebas Neue"/>
              <a:sym typeface="Bebas Neue"/>
            </a:endParaRPr>
          </a:p>
        </p:txBody>
      </p:sp>
      <p:sp>
        <p:nvSpPr>
          <p:cNvPr id="163" name="Google Shape;163;p16"/>
          <p:cNvSpPr txBox="1">
            <a:spLocks noGrp="1"/>
          </p:cNvSpPr>
          <p:nvPr>
            <p:ph type="body" idx="1"/>
          </p:nvPr>
        </p:nvSpPr>
        <p:spPr>
          <a:xfrm>
            <a:off x="367406" y="1067899"/>
            <a:ext cx="8282818" cy="3506099"/>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800"/>
              <a:buNone/>
            </a:pPr>
            <a:endParaRPr>
              <a:solidFill>
                <a:schemeClr val="dk1"/>
              </a:solidFill>
            </a:endParaRPr>
          </a:p>
          <a:p>
            <a:pPr marL="285750" lvl="0" indent="-285750" algn="l" rtl="0">
              <a:lnSpc>
                <a:spcPct val="115000"/>
              </a:lnSpc>
              <a:spcBef>
                <a:spcPts val="1200"/>
              </a:spcBef>
              <a:spcAft>
                <a:spcPts val="0"/>
              </a:spcAft>
              <a:buSzPts val="1800"/>
              <a:buChar char="●"/>
            </a:pPr>
            <a:r>
              <a:rPr lang="en-US" sz="1700">
                <a:solidFill>
                  <a:schemeClr val="dk1"/>
                </a:solidFill>
              </a:rPr>
              <a:t>   Did we use the protocols we established to bring closure to the relationship?</a:t>
            </a:r>
            <a:endParaRPr/>
          </a:p>
          <a:p>
            <a:pPr marL="457200" lvl="0" indent="-457200" algn="l" rtl="0">
              <a:lnSpc>
                <a:spcPct val="115000"/>
              </a:lnSpc>
              <a:spcBef>
                <a:spcPts val="1200"/>
              </a:spcBef>
              <a:spcAft>
                <a:spcPts val="0"/>
              </a:spcAft>
              <a:buSzPts val="1800"/>
              <a:buChar char="●"/>
            </a:pPr>
            <a:r>
              <a:rPr lang="en-US" sz="1700">
                <a:solidFill>
                  <a:schemeClr val="dk1"/>
                </a:solidFill>
              </a:rPr>
              <a:t>Did we hold a meaningful learning conclusion conversation?</a:t>
            </a:r>
            <a:endParaRPr/>
          </a:p>
          <a:p>
            <a:pPr marL="457200" lvl="0" indent="-457200" algn="l" rtl="0">
              <a:lnSpc>
                <a:spcPct val="115000"/>
              </a:lnSpc>
              <a:spcBef>
                <a:spcPts val="1200"/>
              </a:spcBef>
              <a:spcAft>
                <a:spcPts val="0"/>
              </a:spcAft>
              <a:buSzPts val="1800"/>
              <a:buChar char="●"/>
            </a:pPr>
            <a:r>
              <a:rPr lang="en-US" sz="1700">
                <a:solidFill>
                  <a:schemeClr val="dk1"/>
                </a:solidFill>
              </a:rPr>
              <a:t>Did we adequately evaluate learning outcomes?</a:t>
            </a:r>
            <a:endParaRPr/>
          </a:p>
          <a:p>
            <a:pPr marL="457200" lvl="0" indent="-457200" algn="l" rtl="0">
              <a:lnSpc>
                <a:spcPct val="115000"/>
              </a:lnSpc>
              <a:spcBef>
                <a:spcPts val="1200"/>
              </a:spcBef>
              <a:spcAft>
                <a:spcPts val="0"/>
              </a:spcAft>
              <a:buSzPts val="1800"/>
              <a:buChar char="●"/>
            </a:pPr>
            <a:r>
              <a:rPr lang="en-US" sz="1700">
                <a:solidFill>
                  <a:schemeClr val="dk1"/>
                </a:solidFill>
              </a:rPr>
              <a:t>Did we discuss the application and integration of new learning?</a:t>
            </a:r>
            <a:endParaRPr/>
          </a:p>
          <a:p>
            <a:pPr marL="457200" lvl="0" indent="-457200" algn="l" rtl="0">
              <a:lnSpc>
                <a:spcPct val="115000"/>
              </a:lnSpc>
              <a:spcBef>
                <a:spcPts val="1200"/>
              </a:spcBef>
              <a:spcAft>
                <a:spcPts val="0"/>
              </a:spcAft>
              <a:buSzPts val="1800"/>
              <a:buChar char="●"/>
            </a:pPr>
            <a:r>
              <a:rPr lang="en-US" sz="1700">
                <a:solidFill>
                  <a:schemeClr val="dk1"/>
                </a:solidFill>
              </a:rPr>
              <a:t>Did we acknowledge our accomplishments?</a:t>
            </a:r>
            <a:endParaRPr/>
          </a:p>
          <a:p>
            <a:pPr marL="0" lvl="0" indent="0" algn="l" rtl="0">
              <a:lnSpc>
                <a:spcPct val="115000"/>
              </a:lnSpc>
              <a:spcBef>
                <a:spcPts val="1200"/>
              </a:spcBef>
              <a:spcAft>
                <a:spcPts val="0"/>
              </a:spcAft>
              <a:buSzPts val="1800"/>
              <a:buNone/>
            </a:pPr>
            <a:endParaRPr sz="1200">
              <a:solidFill>
                <a:srgbClr val="434A6D"/>
              </a:solidFill>
            </a:endParaRPr>
          </a:p>
          <a:p>
            <a:pPr marL="0" lvl="0" indent="0" algn="l" rtl="0">
              <a:lnSpc>
                <a:spcPct val="115000"/>
              </a:lnSpc>
              <a:spcBef>
                <a:spcPts val="1200"/>
              </a:spcBef>
              <a:spcAft>
                <a:spcPts val="1200"/>
              </a:spcAft>
              <a:buSzPts val="1800"/>
              <a:buNone/>
            </a:pPr>
            <a:endParaRPr sz="2000">
              <a:solidFill>
                <a:srgbClr val="434A6D"/>
              </a:solidFill>
            </a:endParaRPr>
          </a:p>
        </p:txBody>
      </p:sp>
      <p:sp>
        <p:nvSpPr>
          <p:cNvPr id="164" name="Google Shape;164;p16"/>
          <p:cNvSpPr txBox="1"/>
          <p:nvPr/>
        </p:nvSpPr>
        <p:spPr>
          <a:xfrm>
            <a:off x="4669351" y="4253467"/>
            <a:ext cx="4336997" cy="461665"/>
          </a:xfrm>
          <a:prstGeom prst="rect">
            <a:avLst/>
          </a:prstGeom>
          <a:noFill/>
          <a:ln>
            <a:noFill/>
          </a:ln>
        </p:spPr>
        <p:txBody>
          <a:bodyPr spcFirstLastPara="1" wrap="square" lIns="91425" tIns="45700" rIns="91425" bIns="45700" anchor="t" anchorCtr="0">
            <a:spAutoFit/>
          </a:bodyPr>
          <a:lstStyle/>
          <a:p>
            <a:pPr marL="11430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Arial"/>
                <a:ea typeface="Arial"/>
                <a:cs typeface="Arial"/>
                <a:sym typeface="Arial"/>
              </a:rPr>
              <a:t>Adapted from Zachary, L. J. (2012). </a:t>
            </a:r>
            <a:r>
              <a:rPr lang="en-US" sz="1000" b="0" i="1" u="none" strike="noStrike" cap="none">
                <a:solidFill>
                  <a:srgbClr val="000000"/>
                </a:solidFill>
                <a:latin typeface="Arial"/>
                <a:ea typeface="Arial"/>
                <a:cs typeface="Arial"/>
                <a:sym typeface="Arial"/>
              </a:rPr>
              <a:t>The Mentor’s Guide</a:t>
            </a:r>
            <a:r>
              <a:rPr lang="en-US" sz="1000" b="0" i="0" u="none" strike="noStrike" cap="none">
                <a:solidFill>
                  <a:srgbClr val="000000"/>
                </a:solidFill>
                <a:latin typeface="Arial"/>
                <a:ea typeface="Arial"/>
                <a:cs typeface="Arial"/>
                <a:sym typeface="Arial"/>
              </a:rPr>
              <a:t>. Jossey Bass. </a:t>
            </a:r>
            <a:endParaRPr/>
          </a:p>
          <a:p>
            <a:pPr marL="11430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 name="Rectangle 1">
            <a:extLst>
              <a:ext uri="{FF2B5EF4-FFF2-40B4-BE49-F238E27FC236}">
                <a16:creationId xmlns:a16="http://schemas.microsoft.com/office/drawing/2014/main" id="{C34C47C5-7767-DDC7-B4F5-11A6EF580CC9}"/>
              </a:ext>
            </a:extLst>
          </p:cNvPr>
          <p:cNvSpPr/>
          <p:nvPr/>
        </p:nvSpPr>
        <p:spPr>
          <a:xfrm>
            <a:off x="82964" y="4673600"/>
            <a:ext cx="2784414" cy="4051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8"/>
        <p:cNvGrpSpPr/>
        <p:nvPr/>
      </p:nvGrpSpPr>
      <p:grpSpPr>
        <a:xfrm>
          <a:off x="0" y="0"/>
          <a:ext cx="0" cy="0"/>
          <a:chOff x="0" y="0"/>
          <a:chExt cx="0" cy="0"/>
        </a:xfrm>
      </p:grpSpPr>
      <p:sp>
        <p:nvSpPr>
          <p:cNvPr id="169" name="Google Shape;169;p17"/>
          <p:cNvSpPr/>
          <p:nvPr/>
        </p:nvSpPr>
        <p:spPr>
          <a:xfrm>
            <a:off x="311700" y="978200"/>
            <a:ext cx="85206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 name="Google Shape;170;p17"/>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sz="2400">
                <a:solidFill>
                  <a:srgbClr val="151E49"/>
                </a:solidFill>
                <a:latin typeface="Bebas Neue"/>
                <a:ea typeface="Bebas Neue"/>
                <a:cs typeface="Bebas Neue"/>
                <a:sym typeface="Bebas Neue"/>
              </a:rPr>
              <a:t>Coming to Closure: A Readiness Checklist</a:t>
            </a:r>
            <a:endParaRPr sz="2400">
              <a:solidFill>
                <a:srgbClr val="151E49"/>
              </a:solidFill>
              <a:latin typeface="Bebas Neue"/>
              <a:ea typeface="Bebas Neue"/>
              <a:cs typeface="Bebas Neue"/>
              <a:sym typeface="Bebas Neue"/>
            </a:endParaRPr>
          </a:p>
        </p:txBody>
      </p:sp>
      <p:sp>
        <p:nvSpPr>
          <p:cNvPr id="171" name="Google Shape;171;p17"/>
          <p:cNvSpPr txBox="1">
            <a:spLocks noGrp="1"/>
          </p:cNvSpPr>
          <p:nvPr>
            <p:ph type="body" idx="1"/>
          </p:nvPr>
        </p:nvSpPr>
        <p:spPr>
          <a:xfrm>
            <a:off x="367406" y="1067899"/>
            <a:ext cx="8282818" cy="3506099"/>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SzPts val="1800"/>
              <a:buNone/>
            </a:pPr>
            <a:endParaRPr sz="1600">
              <a:solidFill>
                <a:schemeClr val="dk1"/>
              </a:solidFill>
            </a:endParaRPr>
          </a:p>
          <a:p>
            <a:pPr marL="457200" lvl="0" indent="-457200" algn="l" rtl="0">
              <a:lnSpc>
                <a:spcPct val="115000"/>
              </a:lnSpc>
              <a:spcBef>
                <a:spcPts val="1200"/>
              </a:spcBef>
              <a:spcAft>
                <a:spcPts val="0"/>
              </a:spcAft>
              <a:buSzPts val="1800"/>
              <a:buChar char="●"/>
            </a:pPr>
            <a:r>
              <a:rPr lang="en-US" sz="1700">
                <a:solidFill>
                  <a:schemeClr val="dk1"/>
                </a:solidFill>
              </a:rPr>
              <a:t>Did we celebrate milestones?</a:t>
            </a:r>
            <a:endParaRPr/>
          </a:p>
          <a:p>
            <a:pPr marL="457200" lvl="0" indent="-457200" algn="l" rtl="0">
              <a:lnSpc>
                <a:spcPct val="115000"/>
              </a:lnSpc>
              <a:spcBef>
                <a:spcPts val="1200"/>
              </a:spcBef>
              <a:spcAft>
                <a:spcPts val="0"/>
              </a:spcAft>
              <a:buSzPts val="1800"/>
              <a:buChar char="●"/>
            </a:pPr>
            <a:r>
              <a:rPr lang="en-US" sz="1700">
                <a:solidFill>
                  <a:schemeClr val="dk1"/>
                </a:solidFill>
              </a:rPr>
              <a:t>Did I identify the signals when it was time for closure?</a:t>
            </a:r>
            <a:endParaRPr/>
          </a:p>
          <a:p>
            <a:pPr marL="457200" lvl="0" indent="-457200" algn="l" rtl="0">
              <a:lnSpc>
                <a:spcPct val="115000"/>
              </a:lnSpc>
              <a:spcBef>
                <a:spcPts val="1200"/>
              </a:spcBef>
              <a:spcAft>
                <a:spcPts val="0"/>
              </a:spcAft>
              <a:buSzPts val="1800"/>
              <a:buChar char="●"/>
            </a:pPr>
            <a:r>
              <a:rPr lang="en-US" sz="1700">
                <a:solidFill>
                  <a:schemeClr val="dk1"/>
                </a:solidFill>
              </a:rPr>
              <a:t>Did I personally evaluate my own learning from this experience?</a:t>
            </a:r>
            <a:endParaRPr/>
          </a:p>
          <a:p>
            <a:pPr marL="457200" lvl="0" indent="-457200" algn="l" rtl="0">
              <a:lnSpc>
                <a:spcPct val="115000"/>
              </a:lnSpc>
              <a:spcBef>
                <a:spcPts val="1200"/>
              </a:spcBef>
              <a:spcAft>
                <a:spcPts val="0"/>
              </a:spcAft>
              <a:buSzPts val="1800"/>
              <a:buChar char="●"/>
            </a:pPr>
            <a:r>
              <a:rPr lang="en-US" sz="1700">
                <a:solidFill>
                  <a:schemeClr val="dk1"/>
                </a:solidFill>
              </a:rPr>
              <a:t>Have I identified ways to apply and integrate my new learning?</a:t>
            </a:r>
            <a:endParaRPr/>
          </a:p>
          <a:p>
            <a:pPr marL="457200" lvl="0" indent="-457200" algn="l" rtl="0">
              <a:lnSpc>
                <a:spcPct val="115000"/>
              </a:lnSpc>
              <a:spcBef>
                <a:spcPts val="1200"/>
              </a:spcBef>
              <a:spcAft>
                <a:spcPts val="0"/>
              </a:spcAft>
              <a:buSzPts val="1800"/>
              <a:buChar char="●"/>
            </a:pPr>
            <a:r>
              <a:rPr lang="en-US" sz="1700">
                <a:solidFill>
                  <a:schemeClr val="dk1"/>
                </a:solidFill>
              </a:rPr>
              <a:t>Have I decided what I would do differently as a mentor the next time?</a:t>
            </a:r>
            <a:endParaRPr/>
          </a:p>
          <a:p>
            <a:pPr marL="457200" lvl="0" indent="-342900" algn="l" rtl="0">
              <a:lnSpc>
                <a:spcPct val="115000"/>
              </a:lnSpc>
              <a:spcBef>
                <a:spcPts val="1200"/>
              </a:spcBef>
              <a:spcAft>
                <a:spcPts val="0"/>
              </a:spcAft>
              <a:buSzPts val="1800"/>
              <a:buNone/>
            </a:pPr>
            <a:endParaRPr sz="1200">
              <a:solidFill>
                <a:srgbClr val="434A6D"/>
              </a:solidFill>
            </a:endParaRPr>
          </a:p>
          <a:p>
            <a:pPr marL="0" lvl="0" indent="0" algn="l" rtl="0">
              <a:lnSpc>
                <a:spcPct val="115000"/>
              </a:lnSpc>
              <a:spcBef>
                <a:spcPts val="1200"/>
              </a:spcBef>
              <a:spcAft>
                <a:spcPts val="1200"/>
              </a:spcAft>
              <a:buSzPts val="1800"/>
              <a:buNone/>
            </a:pPr>
            <a:endParaRPr sz="2000">
              <a:solidFill>
                <a:srgbClr val="434A6D"/>
              </a:solidFill>
            </a:endParaRPr>
          </a:p>
        </p:txBody>
      </p:sp>
      <p:sp>
        <p:nvSpPr>
          <p:cNvPr id="172" name="Google Shape;172;p17"/>
          <p:cNvSpPr txBox="1"/>
          <p:nvPr/>
        </p:nvSpPr>
        <p:spPr>
          <a:xfrm>
            <a:off x="4915158" y="4261162"/>
            <a:ext cx="4228842" cy="446276"/>
          </a:xfrm>
          <a:prstGeom prst="rect">
            <a:avLst/>
          </a:prstGeom>
          <a:noFill/>
          <a:ln>
            <a:noFill/>
          </a:ln>
        </p:spPr>
        <p:txBody>
          <a:bodyPr spcFirstLastPara="1" wrap="square" lIns="91425" tIns="45700" rIns="91425" bIns="45700" anchor="t" anchorCtr="0">
            <a:spAutoFit/>
          </a:bodyPr>
          <a:lstStyle/>
          <a:p>
            <a:pPr marL="11430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000000"/>
                </a:solidFill>
                <a:latin typeface="Arial"/>
                <a:ea typeface="Arial"/>
                <a:cs typeface="Arial"/>
                <a:sym typeface="Arial"/>
              </a:rPr>
              <a:t>Adapted from Zachary, L. J. (2012). </a:t>
            </a:r>
            <a:r>
              <a:rPr lang="en-US" sz="900" b="0" i="1" u="none" strike="noStrike" cap="none">
                <a:solidFill>
                  <a:srgbClr val="000000"/>
                </a:solidFill>
                <a:latin typeface="Arial"/>
                <a:ea typeface="Arial"/>
                <a:cs typeface="Arial"/>
                <a:sym typeface="Arial"/>
              </a:rPr>
              <a:t>The Mentor’s Guide</a:t>
            </a:r>
            <a:r>
              <a:rPr lang="en-US" sz="900" b="0" i="0" u="none" strike="noStrike" cap="none">
                <a:solidFill>
                  <a:srgbClr val="000000"/>
                </a:solidFill>
                <a:latin typeface="Arial"/>
                <a:ea typeface="Arial"/>
                <a:cs typeface="Arial"/>
                <a:sym typeface="Arial"/>
              </a:rPr>
              <a:t>. Jossey Bass. </a:t>
            </a:r>
            <a:endParaRPr/>
          </a:p>
          <a:p>
            <a:pPr marL="11430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 name="Rectangle 1">
            <a:extLst>
              <a:ext uri="{FF2B5EF4-FFF2-40B4-BE49-F238E27FC236}">
                <a16:creationId xmlns:a16="http://schemas.microsoft.com/office/drawing/2014/main" id="{8D56522D-873E-9D5B-49E1-949C6BD9B421}"/>
              </a:ext>
            </a:extLst>
          </p:cNvPr>
          <p:cNvSpPr/>
          <p:nvPr/>
        </p:nvSpPr>
        <p:spPr>
          <a:xfrm>
            <a:off x="82964" y="4673600"/>
            <a:ext cx="2784414" cy="4051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6"/>
        <p:cNvGrpSpPr/>
        <p:nvPr/>
      </p:nvGrpSpPr>
      <p:grpSpPr>
        <a:xfrm>
          <a:off x="0" y="0"/>
          <a:ext cx="0" cy="0"/>
          <a:chOff x="0" y="0"/>
          <a:chExt cx="0" cy="0"/>
        </a:xfrm>
      </p:grpSpPr>
      <p:sp>
        <p:nvSpPr>
          <p:cNvPr id="177" name="Google Shape;177;g37da8f35754_0_2"/>
          <p:cNvSpPr/>
          <p:nvPr/>
        </p:nvSpPr>
        <p:spPr>
          <a:xfrm>
            <a:off x="308625" y="369550"/>
            <a:ext cx="4054800" cy="629700"/>
          </a:xfrm>
          <a:prstGeom prst="snip1Rect">
            <a:avLst>
              <a:gd name="adj" fmla="val 16667"/>
            </a:avLst>
          </a:prstGeom>
          <a:gradFill>
            <a:gsLst>
              <a:gs pos="0">
                <a:srgbClr val="FFF6DB"/>
              </a:gs>
              <a:gs pos="100000">
                <a:srgbClr val="FAD15C"/>
              </a:gs>
            </a:gsLst>
            <a:lin ang="5400012" scaled="0"/>
          </a:gradFill>
          <a:ln>
            <a:noFill/>
          </a:ln>
          <a:effectLst>
            <a:outerShdw blurRad="57150" dist="19050" dir="5400000" algn="bl" rotWithShape="0">
              <a:srgbClr val="000000">
                <a:alpha val="498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 name="Google Shape;178;g37da8f35754_0_2"/>
          <p:cNvSpPr txBox="1">
            <a:spLocks noGrp="1"/>
          </p:cNvSpPr>
          <p:nvPr>
            <p:ph type="title"/>
          </p:nvPr>
        </p:nvSpPr>
        <p:spPr>
          <a:xfrm>
            <a:off x="412975" y="369550"/>
            <a:ext cx="3813300" cy="629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990"/>
              <a:buNone/>
            </a:pPr>
            <a:r>
              <a:rPr lang="en-US" sz="2820">
                <a:solidFill>
                  <a:srgbClr val="151E49"/>
                </a:solidFill>
                <a:latin typeface="Bebas Neue"/>
                <a:ea typeface="Bebas Neue"/>
                <a:cs typeface="Bebas Neue"/>
                <a:sym typeface="Bebas Neue"/>
              </a:rPr>
              <a:t>Wrap-up</a:t>
            </a:r>
            <a:endParaRPr sz="2820">
              <a:solidFill>
                <a:srgbClr val="151E49"/>
              </a:solidFill>
              <a:latin typeface="Bebas Neue"/>
              <a:ea typeface="Bebas Neue"/>
              <a:cs typeface="Bebas Neue"/>
              <a:sym typeface="Bebas Neue"/>
            </a:endParaRPr>
          </a:p>
        </p:txBody>
      </p:sp>
      <p:sp>
        <p:nvSpPr>
          <p:cNvPr id="179" name="Google Shape;179;g37da8f35754_0_2"/>
          <p:cNvSpPr txBox="1"/>
          <p:nvPr/>
        </p:nvSpPr>
        <p:spPr>
          <a:xfrm>
            <a:off x="1525900" y="1132500"/>
            <a:ext cx="5040600" cy="745800"/>
          </a:xfrm>
          <a:prstGeom prst="rect">
            <a:avLst/>
          </a:prstGeom>
          <a:noFill/>
          <a:ln>
            <a:noFill/>
          </a:ln>
          <a:effectLst>
            <a:outerShdw blurRad="57150" dist="19050" dir="5400000" algn="bl" rotWithShape="0">
              <a:srgbClr val="000000">
                <a:alpha val="2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US" sz="1800" b="0" i="0" u="none" strike="noStrike" cap="none">
                <a:solidFill>
                  <a:schemeClr val="lt1"/>
                </a:solidFill>
                <a:latin typeface="Arial"/>
                <a:ea typeface="Arial"/>
                <a:cs typeface="Arial"/>
                <a:sym typeface="Arial"/>
              </a:rPr>
              <a:t>Next session</a:t>
            </a:r>
            <a:r>
              <a:rPr lang="en-US" sz="1800">
                <a:solidFill>
                  <a:schemeClr val="lt1"/>
                </a:solidFill>
              </a:rPr>
              <a:t>:_______________</a:t>
            </a:r>
            <a:r>
              <a:rPr lang="en-US" sz="1800" b="0" i="0" u="none" strike="noStrike" cap="none">
                <a:solidFill>
                  <a:schemeClr val="lt1"/>
                </a:solidFill>
                <a:latin typeface="Arial"/>
                <a:ea typeface="Arial"/>
                <a:cs typeface="Arial"/>
                <a:sym typeface="Arial"/>
              </a:rPr>
              <a:t> </a:t>
            </a:r>
            <a:endParaRPr/>
          </a:p>
          <a:p>
            <a:pPr marL="342900" marR="0" lvl="0" indent="-24130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lt1"/>
              </a:solidFill>
              <a:latin typeface="Arial"/>
              <a:ea typeface="Arial"/>
              <a:cs typeface="Arial"/>
              <a:sym typeface="Arial"/>
            </a:endParaRPr>
          </a:p>
        </p:txBody>
      </p:sp>
      <p:sp>
        <p:nvSpPr>
          <p:cNvPr id="180" name="Google Shape;180;g37da8f35754_0_2"/>
          <p:cNvSpPr txBox="1"/>
          <p:nvPr/>
        </p:nvSpPr>
        <p:spPr>
          <a:xfrm>
            <a:off x="1525900" y="2276781"/>
            <a:ext cx="5040600" cy="667800"/>
          </a:xfrm>
          <a:prstGeom prst="rect">
            <a:avLst/>
          </a:prstGeom>
          <a:noFill/>
          <a:ln>
            <a:noFill/>
          </a:ln>
          <a:effectLst>
            <a:outerShdw blurRad="57150" dist="19050" dir="5400000" algn="bl" rotWithShape="0">
              <a:srgbClr val="000000">
                <a:alpha val="2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US" sz="1800">
                <a:solidFill>
                  <a:srgbClr val="FFFFFF"/>
                </a:solidFill>
              </a:rPr>
              <a:t>Location/Link:________________</a:t>
            </a:r>
            <a:endParaRPr sz="2000" b="0" i="0" u="none" strike="noStrike" cap="none">
              <a:solidFill>
                <a:srgbClr val="000000"/>
              </a:solidFill>
              <a:latin typeface="Quattrocento Sans"/>
              <a:ea typeface="Quattrocento Sans"/>
              <a:cs typeface="Quattrocento Sans"/>
              <a:sym typeface="Quattrocento Sans"/>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lt1"/>
              </a:solidFill>
              <a:latin typeface="Arial"/>
              <a:ea typeface="Arial"/>
              <a:cs typeface="Arial"/>
              <a:sym typeface="Arial"/>
            </a:endParaRPr>
          </a:p>
        </p:txBody>
      </p:sp>
      <p:sp>
        <p:nvSpPr>
          <p:cNvPr id="181" name="Google Shape;181;g37da8f35754_0_2"/>
          <p:cNvSpPr txBox="1"/>
          <p:nvPr/>
        </p:nvSpPr>
        <p:spPr>
          <a:xfrm>
            <a:off x="1525900" y="3265200"/>
            <a:ext cx="5375100" cy="745800"/>
          </a:xfrm>
          <a:prstGeom prst="rect">
            <a:avLst/>
          </a:prstGeom>
          <a:noFill/>
          <a:ln>
            <a:noFill/>
          </a:ln>
          <a:effectLst>
            <a:outerShdw blurRad="57150" dist="19050" dir="5400000" algn="bl" rotWithShape="0">
              <a:srgbClr val="000000">
                <a:alpha val="2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br>
              <a:rPr lang="en-US" sz="1800" b="0" i="0" u="none" strike="noStrike" cap="none">
                <a:solidFill>
                  <a:schemeClr val="lt1"/>
                </a:solidFill>
                <a:latin typeface="Arial"/>
                <a:ea typeface="Arial"/>
                <a:cs typeface="Arial"/>
                <a:sym typeface="Arial"/>
              </a:rPr>
            </a:br>
            <a:r>
              <a:rPr lang="en-US" sz="1800" b="0" i="0" u="none" strike="noStrike" cap="none">
                <a:solidFill>
                  <a:schemeClr val="lt1"/>
                </a:solidFill>
                <a:latin typeface="Arial"/>
                <a:ea typeface="Arial"/>
                <a:cs typeface="Arial"/>
                <a:sym typeface="Arial"/>
              </a:rPr>
              <a:t>Questions? </a:t>
            </a:r>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lt1"/>
              </a:solidFill>
              <a:latin typeface="Arial"/>
              <a:ea typeface="Arial"/>
              <a:cs typeface="Arial"/>
              <a:sym typeface="Arial"/>
            </a:endParaRPr>
          </a:p>
        </p:txBody>
      </p:sp>
      <p:sp>
        <p:nvSpPr>
          <p:cNvPr id="2" name="Rectangle 1">
            <a:extLst>
              <a:ext uri="{FF2B5EF4-FFF2-40B4-BE49-F238E27FC236}">
                <a16:creationId xmlns:a16="http://schemas.microsoft.com/office/drawing/2014/main" id="{D389399C-20E6-FCE4-6DF2-03CC3D504877}"/>
              </a:ext>
            </a:extLst>
          </p:cNvPr>
          <p:cNvSpPr/>
          <p:nvPr/>
        </p:nvSpPr>
        <p:spPr>
          <a:xfrm>
            <a:off x="82964" y="4673600"/>
            <a:ext cx="2784414" cy="4051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5"/>
        <p:cNvGrpSpPr/>
        <p:nvPr/>
      </p:nvGrpSpPr>
      <p:grpSpPr>
        <a:xfrm>
          <a:off x="0" y="0"/>
          <a:ext cx="0" cy="0"/>
          <a:chOff x="0" y="0"/>
          <a:chExt cx="0" cy="0"/>
        </a:xfrm>
      </p:grpSpPr>
      <p:sp>
        <p:nvSpPr>
          <p:cNvPr id="186" name="Google Shape;186;p19"/>
          <p:cNvSpPr txBox="1"/>
          <p:nvPr/>
        </p:nvSpPr>
        <p:spPr>
          <a:xfrm>
            <a:off x="3400734" y="3016804"/>
            <a:ext cx="2146500" cy="954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t>Name, title, contact info</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br>
              <a:rPr lang="en-US"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pic>
        <p:nvPicPr>
          <p:cNvPr id="187" name="Google Shape;187;p19"/>
          <p:cNvPicPr preferRelativeResize="0"/>
          <p:nvPr/>
        </p:nvPicPr>
        <p:blipFill>
          <a:blip r:embed="rId4">
            <a:alphaModFix/>
          </a:blip>
          <a:stretch>
            <a:fillRect/>
          </a:stretch>
        </p:blipFill>
        <p:spPr>
          <a:xfrm>
            <a:off x="3372234" y="658845"/>
            <a:ext cx="2203479" cy="220347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0"/>
        <p:cNvGrpSpPr/>
        <p:nvPr/>
      </p:nvGrpSpPr>
      <p:grpSpPr>
        <a:xfrm>
          <a:off x="0" y="0"/>
          <a:ext cx="0" cy="0"/>
          <a:chOff x="0" y="0"/>
          <a:chExt cx="0" cy="0"/>
        </a:xfrm>
      </p:grpSpPr>
      <p:sp>
        <p:nvSpPr>
          <p:cNvPr id="61" name="Google Shape;61;p2"/>
          <p:cNvSpPr/>
          <p:nvPr/>
        </p:nvSpPr>
        <p:spPr>
          <a:xfrm>
            <a:off x="342925" y="97820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 name="Google Shape;62;p2"/>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sz="2400">
                <a:solidFill>
                  <a:srgbClr val="151E49"/>
                </a:solidFill>
                <a:latin typeface="Bebas Neue"/>
                <a:ea typeface="Bebas Neue"/>
                <a:cs typeface="Bebas Neue"/>
                <a:sym typeface="Bebas Neue"/>
              </a:rPr>
              <a:t>How are you feeling today?</a:t>
            </a:r>
            <a:endParaRPr sz="2400">
              <a:solidFill>
                <a:srgbClr val="151E49"/>
              </a:solidFill>
              <a:latin typeface="Bebas Neue"/>
              <a:ea typeface="Bebas Neue"/>
              <a:cs typeface="Bebas Neue"/>
              <a:sym typeface="Bebas Neue"/>
            </a:endParaRPr>
          </a:p>
        </p:txBody>
      </p:sp>
      <p:sp>
        <p:nvSpPr>
          <p:cNvPr id="63" name="Google Shape;63;p2"/>
          <p:cNvSpPr txBox="1">
            <a:spLocks noGrp="1"/>
          </p:cNvSpPr>
          <p:nvPr>
            <p:ph type="body" idx="1"/>
          </p:nvPr>
        </p:nvSpPr>
        <p:spPr>
          <a:xfrm>
            <a:off x="367406" y="1067900"/>
            <a:ext cx="5154300" cy="3416400"/>
          </a:xfrm>
          <a:prstGeom prst="rect">
            <a:avLst/>
          </a:prstGeom>
          <a:noFill/>
          <a:ln>
            <a:noFill/>
          </a:ln>
        </p:spPr>
        <p:txBody>
          <a:bodyPr spcFirstLastPara="1" wrap="square" lIns="91425" tIns="91425" rIns="91425" bIns="91425" anchor="t" anchorCtr="0">
            <a:normAutofit/>
          </a:bodyPr>
          <a:lstStyle/>
          <a:p>
            <a:pPr marL="0" lvl="0" indent="0" algn="ctr" rtl="0">
              <a:lnSpc>
                <a:spcPct val="115000"/>
              </a:lnSpc>
              <a:spcBef>
                <a:spcPts val="0"/>
              </a:spcBef>
              <a:spcAft>
                <a:spcPts val="0"/>
              </a:spcAft>
              <a:buSzPts val="1800"/>
              <a:buNone/>
            </a:pPr>
            <a:endParaRPr sz="2000">
              <a:solidFill>
                <a:srgbClr val="434A6D"/>
              </a:solidFill>
            </a:endParaRPr>
          </a:p>
          <a:p>
            <a:pPr marL="0" lvl="0" indent="0" algn="ctr" rtl="0">
              <a:lnSpc>
                <a:spcPct val="115000"/>
              </a:lnSpc>
              <a:spcBef>
                <a:spcPts val="1200"/>
              </a:spcBef>
              <a:spcAft>
                <a:spcPts val="0"/>
              </a:spcAft>
              <a:buSzPts val="1800"/>
              <a:buNone/>
            </a:pPr>
            <a:endParaRPr sz="2000">
              <a:solidFill>
                <a:srgbClr val="434A6D"/>
              </a:solidFill>
            </a:endParaRPr>
          </a:p>
          <a:p>
            <a:pPr marL="0" lvl="0" indent="0" algn="ctr" rtl="0">
              <a:lnSpc>
                <a:spcPct val="115000"/>
              </a:lnSpc>
              <a:spcBef>
                <a:spcPts val="1200"/>
              </a:spcBef>
              <a:spcAft>
                <a:spcPts val="1200"/>
              </a:spcAft>
              <a:buSzPts val="1800"/>
              <a:buNone/>
            </a:pPr>
            <a:r>
              <a:rPr lang="en-US" sz="2000">
                <a:solidFill>
                  <a:schemeClr val="dk1"/>
                </a:solidFill>
              </a:rPr>
              <a:t>Let us know how you’re feeling about your experience as a mentor.</a:t>
            </a:r>
            <a:endParaRPr/>
          </a:p>
        </p:txBody>
      </p:sp>
      <p:pic>
        <p:nvPicPr>
          <p:cNvPr id="64" name="Google Shape;64;p2"/>
          <p:cNvPicPr preferRelativeResize="0"/>
          <p:nvPr/>
        </p:nvPicPr>
        <p:blipFill rotWithShape="1">
          <a:blip r:embed="rId4">
            <a:alphaModFix/>
          </a:blip>
          <a:srcRect/>
          <a:stretch/>
        </p:blipFill>
        <p:spPr>
          <a:xfrm>
            <a:off x="5577650" y="1067900"/>
            <a:ext cx="3416400" cy="3416400"/>
          </a:xfrm>
          <a:prstGeom prst="rect">
            <a:avLst/>
          </a:prstGeom>
          <a:noFill/>
          <a:ln>
            <a:noFill/>
          </a:ln>
        </p:spPr>
      </p:pic>
      <p:sp>
        <p:nvSpPr>
          <p:cNvPr id="2" name="Rectangle 1">
            <a:extLst>
              <a:ext uri="{FF2B5EF4-FFF2-40B4-BE49-F238E27FC236}">
                <a16:creationId xmlns:a16="http://schemas.microsoft.com/office/drawing/2014/main" id="{4E31BF7E-E28C-0610-C7F5-1FD1BFF176A0}"/>
              </a:ext>
            </a:extLst>
          </p:cNvPr>
          <p:cNvSpPr/>
          <p:nvPr/>
        </p:nvSpPr>
        <p:spPr>
          <a:xfrm>
            <a:off x="82964" y="4673600"/>
            <a:ext cx="2784414" cy="4051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1"/>
        <p:cNvGrpSpPr/>
        <p:nvPr/>
      </p:nvGrpSpPr>
      <p:grpSpPr>
        <a:xfrm>
          <a:off x="0" y="0"/>
          <a:ext cx="0" cy="0"/>
          <a:chOff x="0" y="0"/>
          <a:chExt cx="0" cy="0"/>
        </a:xfrm>
      </p:grpSpPr>
      <p:sp>
        <p:nvSpPr>
          <p:cNvPr id="192" name="Google Shape;192;p20"/>
          <p:cNvSpPr/>
          <p:nvPr/>
        </p:nvSpPr>
        <p:spPr>
          <a:xfrm>
            <a:off x="342924" y="978200"/>
            <a:ext cx="8489375"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20"/>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sz="2400">
                <a:solidFill>
                  <a:srgbClr val="151E49"/>
                </a:solidFill>
                <a:latin typeface="Bebas Neue"/>
                <a:ea typeface="Bebas Neue"/>
                <a:cs typeface="Bebas Neue"/>
                <a:sym typeface="Bebas Neue"/>
              </a:rPr>
              <a:t>Resource</a:t>
            </a:r>
            <a:r>
              <a:rPr lang="en-US">
                <a:solidFill>
                  <a:srgbClr val="151E49"/>
                </a:solidFill>
                <a:latin typeface="Bebas Neue"/>
                <a:ea typeface="Bebas Neue"/>
                <a:cs typeface="Bebas Neue"/>
                <a:sym typeface="Bebas Neue"/>
              </a:rPr>
              <a:t> Page </a:t>
            </a:r>
            <a:endParaRPr sz="2820">
              <a:solidFill>
                <a:srgbClr val="151E49"/>
              </a:solidFill>
              <a:latin typeface="Bebas Neue"/>
              <a:ea typeface="Bebas Neue"/>
              <a:cs typeface="Bebas Neue"/>
              <a:sym typeface="Bebas Neue"/>
            </a:endParaRPr>
          </a:p>
        </p:txBody>
      </p:sp>
      <p:sp>
        <p:nvSpPr>
          <p:cNvPr id="194" name="Google Shape;194;p20"/>
          <p:cNvSpPr txBox="1">
            <a:spLocks noGrp="1"/>
          </p:cNvSpPr>
          <p:nvPr>
            <p:ph type="body" idx="1"/>
          </p:nvPr>
        </p:nvSpPr>
        <p:spPr>
          <a:xfrm>
            <a:off x="367406" y="1067900"/>
            <a:ext cx="8433670" cy="3416400"/>
          </a:xfrm>
          <a:prstGeom prst="rect">
            <a:avLst/>
          </a:prstGeom>
          <a:noFill/>
          <a:ln>
            <a:noFill/>
          </a:ln>
        </p:spPr>
        <p:txBody>
          <a:bodyPr spcFirstLastPara="1" wrap="square" lIns="91425" tIns="91425" rIns="91425" bIns="91425" anchor="t" anchorCtr="0">
            <a:normAutofit/>
          </a:bodyPr>
          <a:lstStyle/>
          <a:p>
            <a:pPr marL="114300" lvl="0" indent="0" algn="l" rtl="0">
              <a:lnSpc>
                <a:spcPct val="115000"/>
              </a:lnSpc>
              <a:spcBef>
                <a:spcPts val="0"/>
              </a:spcBef>
              <a:spcAft>
                <a:spcPts val="0"/>
              </a:spcAft>
              <a:buSzPts val="1800"/>
              <a:buNone/>
            </a:pPr>
            <a:endParaRPr sz="2000" b="0" i="0" u="none" strike="noStrike">
              <a:solidFill>
                <a:srgbClr val="000000"/>
              </a:solidFill>
            </a:endParaRPr>
          </a:p>
          <a:p>
            <a:pPr marL="114300" lvl="0" indent="0" algn="l" rtl="0">
              <a:lnSpc>
                <a:spcPct val="115000"/>
              </a:lnSpc>
              <a:spcBef>
                <a:spcPts val="0"/>
              </a:spcBef>
              <a:spcAft>
                <a:spcPts val="0"/>
              </a:spcAft>
              <a:buSzPts val="1800"/>
              <a:buNone/>
            </a:pPr>
            <a:r>
              <a:rPr lang="en-US" sz="1700" b="0" i="0" u="none" strike="noStrike">
                <a:solidFill>
                  <a:schemeClr val="dk1"/>
                </a:solidFill>
              </a:rPr>
              <a:t>Zachary, L. J. (2012). </a:t>
            </a:r>
            <a:r>
              <a:rPr lang="en-US" sz="1700" b="0" i="1" u="none" strike="noStrike">
                <a:solidFill>
                  <a:schemeClr val="dk1"/>
                </a:solidFill>
              </a:rPr>
              <a:t>The Mentor’s Guide</a:t>
            </a:r>
            <a:r>
              <a:rPr lang="en-US" sz="1700" b="0" i="0" u="none" strike="noStrike">
                <a:solidFill>
                  <a:schemeClr val="dk1"/>
                </a:solidFill>
              </a:rPr>
              <a:t>. Jossey Bass. </a:t>
            </a:r>
            <a:endParaRPr/>
          </a:p>
          <a:p>
            <a:pPr marL="114300" lvl="0" indent="0" algn="l" rtl="0">
              <a:lnSpc>
                <a:spcPct val="115000"/>
              </a:lnSpc>
              <a:spcBef>
                <a:spcPts val="0"/>
              </a:spcBef>
              <a:spcAft>
                <a:spcPts val="0"/>
              </a:spcAft>
              <a:buSzPts val="1800"/>
              <a:buNone/>
            </a:pPr>
            <a:endParaRPr sz="2000" b="0" i="0" u="none" strike="noStrike">
              <a:solidFill>
                <a:srgbClr val="000000"/>
              </a:solidFill>
            </a:endParaRPr>
          </a:p>
          <a:p>
            <a:pPr marL="114300" lvl="0" indent="0" algn="l" rtl="0">
              <a:lnSpc>
                <a:spcPct val="115000"/>
              </a:lnSpc>
              <a:spcBef>
                <a:spcPts val="0"/>
              </a:spcBef>
              <a:spcAft>
                <a:spcPts val="0"/>
              </a:spcAft>
              <a:buSzPts val="1800"/>
              <a:buNone/>
            </a:pPr>
            <a:endParaRPr sz="2000" b="0" i="0" u="none" strike="noStrike">
              <a:solidFill>
                <a:srgbClr val="000000"/>
              </a:solidFill>
            </a:endParaRPr>
          </a:p>
          <a:p>
            <a:pPr marL="0" lvl="0" indent="0" algn="l" rtl="0">
              <a:lnSpc>
                <a:spcPct val="115000"/>
              </a:lnSpc>
              <a:spcBef>
                <a:spcPts val="0"/>
              </a:spcBef>
              <a:spcAft>
                <a:spcPts val="1200"/>
              </a:spcAft>
              <a:buSzPts val="1800"/>
              <a:buNone/>
            </a:pPr>
            <a:endParaRPr sz="2000">
              <a:solidFill>
                <a:srgbClr val="434A6D"/>
              </a:solidFill>
            </a:endParaRPr>
          </a:p>
        </p:txBody>
      </p:sp>
      <p:sp>
        <p:nvSpPr>
          <p:cNvPr id="2" name="Rectangle 1">
            <a:extLst>
              <a:ext uri="{FF2B5EF4-FFF2-40B4-BE49-F238E27FC236}">
                <a16:creationId xmlns:a16="http://schemas.microsoft.com/office/drawing/2014/main" id="{D87020EB-12EE-E8B8-53EA-A54D847197E1}"/>
              </a:ext>
            </a:extLst>
          </p:cNvPr>
          <p:cNvSpPr/>
          <p:nvPr/>
        </p:nvSpPr>
        <p:spPr>
          <a:xfrm>
            <a:off x="82964" y="4673600"/>
            <a:ext cx="2784414" cy="4051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8"/>
        <p:cNvGrpSpPr/>
        <p:nvPr/>
      </p:nvGrpSpPr>
      <p:grpSpPr>
        <a:xfrm>
          <a:off x="0" y="0"/>
          <a:ext cx="0" cy="0"/>
          <a:chOff x="0" y="0"/>
          <a:chExt cx="0" cy="0"/>
        </a:xfrm>
      </p:grpSpPr>
      <p:sp>
        <p:nvSpPr>
          <p:cNvPr id="69" name="Google Shape;69;p3"/>
          <p:cNvSpPr txBox="1">
            <a:spLocks noGrp="1"/>
          </p:cNvSpPr>
          <p:nvPr>
            <p:ph type="body" idx="1"/>
          </p:nvPr>
        </p:nvSpPr>
        <p:spPr>
          <a:xfrm>
            <a:off x="412975" y="999249"/>
            <a:ext cx="5804620" cy="2986341"/>
          </a:xfrm>
          <a:prstGeom prst="rect">
            <a:avLst/>
          </a:prstGeom>
          <a:noFill/>
          <a:ln>
            <a:noFill/>
          </a:ln>
          <a:effectLst>
            <a:outerShdw blurRad="57150" dist="19050" dir="5400000" algn="bl" rotWithShape="0">
              <a:srgbClr val="000000">
                <a:alpha val="29803"/>
              </a:srgbClr>
            </a:outerShdw>
          </a:effectLst>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endParaRPr sz="1700">
              <a:solidFill>
                <a:schemeClr val="lt1"/>
              </a:solidFill>
            </a:endParaRPr>
          </a:p>
          <a:p>
            <a:pPr marL="0" lvl="0" indent="0" algn="l" rtl="0">
              <a:lnSpc>
                <a:spcPct val="115000"/>
              </a:lnSpc>
              <a:spcBef>
                <a:spcPts val="0"/>
              </a:spcBef>
              <a:spcAft>
                <a:spcPts val="0"/>
              </a:spcAft>
              <a:buSzPts val="1800"/>
              <a:buNone/>
            </a:pPr>
            <a:r>
              <a:rPr lang="en-US" sz="1700">
                <a:solidFill>
                  <a:schemeClr val="lt1"/>
                </a:solidFill>
              </a:rPr>
              <a:t>Closure Steps and Action Strategies</a:t>
            </a:r>
            <a:endParaRPr/>
          </a:p>
          <a:p>
            <a:pPr marL="257175" lvl="0" indent="-257175" algn="l" rtl="0">
              <a:lnSpc>
                <a:spcPct val="150000"/>
              </a:lnSpc>
              <a:spcBef>
                <a:spcPts val="0"/>
              </a:spcBef>
              <a:spcAft>
                <a:spcPts val="0"/>
              </a:spcAft>
              <a:buSzPts val="1800"/>
              <a:buFont typeface="Arial"/>
              <a:buChar char="•"/>
            </a:pPr>
            <a:r>
              <a:rPr lang="en-US" sz="1700">
                <a:solidFill>
                  <a:schemeClr val="lt1"/>
                </a:solidFill>
              </a:rPr>
              <a:t>The need for closure.</a:t>
            </a:r>
            <a:endParaRPr/>
          </a:p>
          <a:p>
            <a:pPr marL="257175" lvl="0" indent="-257175" algn="l" rtl="0">
              <a:lnSpc>
                <a:spcPct val="150000"/>
              </a:lnSpc>
              <a:spcBef>
                <a:spcPts val="0"/>
              </a:spcBef>
              <a:spcAft>
                <a:spcPts val="0"/>
              </a:spcAft>
              <a:buSzPts val="1800"/>
              <a:buFont typeface="Arial"/>
              <a:buChar char="•"/>
            </a:pPr>
            <a:r>
              <a:rPr lang="en-US" sz="1700">
                <a:solidFill>
                  <a:schemeClr val="lt1"/>
                </a:solidFill>
              </a:rPr>
              <a:t>Discuss the best‐ and worst‐case scenarios.</a:t>
            </a:r>
            <a:endParaRPr/>
          </a:p>
          <a:p>
            <a:pPr marL="257175" lvl="0" indent="-257175" algn="l" rtl="0">
              <a:lnSpc>
                <a:spcPct val="150000"/>
              </a:lnSpc>
              <a:spcBef>
                <a:spcPts val="0"/>
              </a:spcBef>
              <a:spcAft>
                <a:spcPts val="0"/>
              </a:spcAft>
              <a:buSzPts val="1800"/>
              <a:buFont typeface="Arial"/>
              <a:buChar char="•"/>
            </a:pPr>
            <a:r>
              <a:rPr lang="en-US" sz="1700">
                <a:solidFill>
                  <a:schemeClr val="lt1"/>
                </a:solidFill>
              </a:rPr>
              <a:t>Decide how to structure the closure conversation.</a:t>
            </a:r>
            <a:endParaRPr/>
          </a:p>
          <a:p>
            <a:pPr marL="257175" lvl="0" indent="-257175" algn="l" rtl="0">
              <a:lnSpc>
                <a:spcPct val="150000"/>
              </a:lnSpc>
              <a:spcBef>
                <a:spcPts val="0"/>
              </a:spcBef>
              <a:spcAft>
                <a:spcPts val="0"/>
              </a:spcAft>
              <a:buSzPts val="1800"/>
              <a:buFont typeface="Arial"/>
              <a:buChar char="•"/>
            </a:pPr>
            <a:r>
              <a:rPr lang="en-US" sz="1700">
                <a:solidFill>
                  <a:schemeClr val="lt1"/>
                </a:solidFill>
              </a:rPr>
              <a:t>Focus on the application of learning and next steps.</a:t>
            </a:r>
            <a:endParaRPr/>
          </a:p>
          <a:p>
            <a:pPr marL="257175" lvl="0" indent="-257175" algn="l" rtl="0">
              <a:lnSpc>
                <a:spcPct val="150000"/>
              </a:lnSpc>
              <a:spcBef>
                <a:spcPts val="0"/>
              </a:spcBef>
              <a:spcAft>
                <a:spcPts val="0"/>
              </a:spcAft>
              <a:buSzPts val="1800"/>
              <a:buFont typeface="Arial"/>
              <a:buChar char="•"/>
            </a:pPr>
            <a:r>
              <a:rPr lang="en-US" sz="1700">
                <a:solidFill>
                  <a:schemeClr val="lt1"/>
                </a:solidFill>
              </a:rPr>
              <a:t>Identify meaningful ways to celebrate the learning and express appreciation.</a:t>
            </a:r>
            <a:endParaRPr/>
          </a:p>
          <a:p>
            <a:pPr marL="257175" lvl="0" indent="-142875" algn="l" rtl="0">
              <a:lnSpc>
                <a:spcPct val="115000"/>
              </a:lnSpc>
              <a:spcBef>
                <a:spcPts val="0"/>
              </a:spcBef>
              <a:spcAft>
                <a:spcPts val="0"/>
              </a:spcAft>
              <a:buSzPts val="1800"/>
              <a:buFont typeface="Arial"/>
              <a:buNone/>
            </a:pPr>
            <a:endParaRPr>
              <a:solidFill>
                <a:schemeClr val="lt1"/>
              </a:solidFill>
            </a:endParaRPr>
          </a:p>
          <a:p>
            <a:pPr marL="257175" lvl="0" indent="-142875" algn="l" rtl="0">
              <a:lnSpc>
                <a:spcPct val="115000"/>
              </a:lnSpc>
              <a:spcBef>
                <a:spcPts val="0"/>
              </a:spcBef>
              <a:spcAft>
                <a:spcPts val="0"/>
              </a:spcAft>
              <a:buSzPts val="1800"/>
              <a:buFont typeface="Arial"/>
              <a:buNone/>
            </a:pPr>
            <a:endParaRPr>
              <a:solidFill>
                <a:schemeClr val="lt1"/>
              </a:solidFill>
            </a:endParaRPr>
          </a:p>
          <a:p>
            <a:pPr marL="257175" lvl="0" indent="-142875" algn="l" rtl="0">
              <a:lnSpc>
                <a:spcPct val="115000"/>
              </a:lnSpc>
              <a:spcBef>
                <a:spcPts val="0"/>
              </a:spcBef>
              <a:spcAft>
                <a:spcPts val="0"/>
              </a:spcAft>
              <a:buSzPts val="1800"/>
              <a:buFont typeface="Arial"/>
              <a:buNone/>
            </a:pPr>
            <a:endParaRPr>
              <a:solidFill>
                <a:schemeClr val="lt1"/>
              </a:solidFill>
            </a:endParaRPr>
          </a:p>
          <a:p>
            <a:pPr marL="257175" lvl="0" indent="-142875" algn="l" rtl="0">
              <a:lnSpc>
                <a:spcPct val="115000"/>
              </a:lnSpc>
              <a:spcBef>
                <a:spcPts val="0"/>
              </a:spcBef>
              <a:spcAft>
                <a:spcPts val="0"/>
              </a:spcAft>
              <a:buSzPts val="1800"/>
              <a:buFont typeface="Arial"/>
              <a:buNone/>
            </a:pPr>
            <a:endParaRPr>
              <a:solidFill>
                <a:schemeClr val="lt1"/>
              </a:solidFill>
            </a:endParaRPr>
          </a:p>
          <a:p>
            <a:pPr marL="257175" lvl="0" indent="-142875" algn="l" rtl="0">
              <a:lnSpc>
                <a:spcPct val="115000"/>
              </a:lnSpc>
              <a:spcBef>
                <a:spcPts val="0"/>
              </a:spcBef>
              <a:spcAft>
                <a:spcPts val="0"/>
              </a:spcAft>
              <a:buSzPts val="1800"/>
              <a:buFont typeface="Arial"/>
              <a:buNone/>
            </a:pPr>
            <a:endParaRPr>
              <a:solidFill>
                <a:schemeClr val="lt1"/>
              </a:solidFill>
            </a:endParaRPr>
          </a:p>
          <a:p>
            <a:pPr marL="257175" lvl="0" indent="-142875" algn="l" rtl="0">
              <a:lnSpc>
                <a:spcPct val="115000"/>
              </a:lnSpc>
              <a:spcBef>
                <a:spcPts val="0"/>
              </a:spcBef>
              <a:spcAft>
                <a:spcPts val="0"/>
              </a:spcAft>
              <a:buSzPts val="1800"/>
              <a:buFont typeface="Arial"/>
              <a:buNone/>
            </a:pPr>
            <a:endParaRPr>
              <a:solidFill>
                <a:schemeClr val="lt1"/>
              </a:solidFill>
            </a:endParaRPr>
          </a:p>
          <a:p>
            <a:pPr marL="257175" lvl="0" indent="-142875" algn="l" rtl="0">
              <a:lnSpc>
                <a:spcPct val="115000"/>
              </a:lnSpc>
              <a:spcBef>
                <a:spcPts val="0"/>
              </a:spcBef>
              <a:spcAft>
                <a:spcPts val="0"/>
              </a:spcAft>
              <a:buSzPts val="1800"/>
              <a:buFont typeface="Arial"/>
              <a:buNone/>
            </a:pPr>
            <a:endParaRPr>
              <a:solidFill>
                <a:schemeClr val="lt1"/>
              </a:solidFill>
            </a:endParaRPr>
          </a:p>
          <a:p>
            <a:pPr marL="257175" lvl="0" indent="-142875" algn="l" rtl="0">
              <a:lnSpc>
                <a:spcPct val="115000"/>
              </a:lnSpc>
              <a:spcBef>
                <a:spcPts val="0"/>
              </a:spcBef>
              <a:spcAft>
                <a:spcPts val="0"/>
              </a:spcAft>
              <a:buSzPts val="1800"/>
              <a:buFont typeface="Arial"/>
              <a:buNone/>
            </a:pPr>
            <a:endParaRPr>
              <a:solidFill>
                <a:schemeClr val="lt1"/>
              </a:solidFill>
            </a:endParaRPr>
          </a:p>
          <a:p>
            <a:pPr marL="257175" lvl="0" indent="-142875" algn="l" rtl="0">
              <a:lnSpc>
                <a:spcPct val="115000"/>
              </a:lnSpc>
              <a:spcBef>
                <a:spcPts val="0"/>
              </a:spcBef>
              <a:spcAft>
                <a:spcPts val="0"/>
              </a:spcAft>
              <a:buSzPts val="1800"/>
              <a:buFont typeface="Arial"/>
              <a:buNone/>
            </a:pPr>
            <a:endParaRPr>
              <a:solidFill>
                <a:schemeClr val="lt1"/>
              </a:solidFill>
            </a:endParaRPr>
          </a:p>
          <a:p>
            <a:pPr marL="257175" lvl="0" indent="-142875" algn="l" rtl="0">
              <a:lnSpc>
                <a:spcPct val="115000"/>
              </a:lnSpc>
              <a:spcBef>
                <a:spcPts val="0"/>
              </a:spcBef>
              <a:spcAft>
                <a:spcPts val="0"/>
              </a:spcAft>
              <a:buSzPts val="1800"/>
              <a:buFont typeface="Arial"/>
              <a:buNone/>
            </a:pPr>
            <a:endParaRPr>
              <a:solidFill>
                <a:schemeClr val="lt1"/>
              </a:solidFill>
            </a:endParaRPr>
          </a:p>
          <a:p>
            <a:pPr marL="257175" lvl="0" indent="-142875" algn="l" rtl="0">
              <a:lnSpc>
                <a:spcPct val="115000"/>
              </a:lnSpc>
              <a:spcBef>
                <a:spcPts val="0"/>
              </a:spcBef>
              <a:spcAft>
                <a:spcPts val="0"/>
              </a:spcAft>
              <a:buSzPts val="1800"/>
              <a:buFont typeface="Arial"/>
              <a:buNone/>
            </a:pPr>
            <a:endParaRPr>
              <a:solidFill>
                <a:schemeClr val="lt1"/>
              </a:solidFill>
            </a:endParaRPr>
          </a:p>
          <a:p>
            <a:pPr marL="257175" lvl="0" indent="-142875" algn="l" rtl="0">
              <a:lnSpc>
                <a:spcPct val="115000"/>
              </a:lnSpc>
              <a:spcBef>
                <a:spcPts val="0"/>
              </a:spcBef>
              <a:spcAft>
                <a:spcPts val="0"/>
              </a:spcAft>
              <a:buSzPts val="1800"/>
              <a:buFont typeface="Arial"/>
              <a:buNone/>
            </a:pPr>
            <a:endParaRPr>
              <a:solidFill>
                <a:schemeClr val="lt1"/>
              </a:solidFill>
            </a:endParaRPr>
          </a:p>
          <a:p>
            <a:pPr marL="257175" lvl="0" indent="-142875" algn="l" rtl="0">
              <a:lnSpc>
                <a:spcPct val="115000"/>
              </a:lnSpc>
              <a:spcBef>
                <a:spcPts val="0"/>
              </a:spcBef>
              <a:spcAft>
                <a:spcPts val="0"/>
              </a:spcAft>
              <a:buSzPts val="1800"/>
              <a:buFont typeface="Arial"/>
              <a:buNone/>
            </a:pPr>
            <a:endParaRPr>
              <a:solidFill>
                <a:schemeClr val="lt1"/>
              </a:solidFill>
            </a:endParaRPr>
          </a:p>
          <a:p>
            <a:pPr marL="257175" lvl="0" indent="-142875" algn="l" rtl="0">
              <a:lnSpc>
                <a:spcPct val="115000"/>
              </a:lnSpc>
              <a:spcBef>
                <a:spcPts val="0"/>
              </a:spcBef>
              <a:spcAft>
                <a:spcPts val="0"/>
              </a:spcAft>
              <a:buSzPts val="1800"/>
              <a:buFont typeface="Arial"/>
              <a:buNone/>
            </a:pPr>
            <a:endParaRPr>
              <a:solidFill>
                <a:schemeClr val="lt1"/>
              </a:solidFill>
            </a:endParaRPr>
          </a:p>
          <a:p>
            <a:pPr marL="257175" lvl="0" indent="-142875" algn="l" rtl="0">
              <a:lnSpc>
                <a:spcPct val="115000"/>
              </a:lnSpc>
              <a:spcBef>
                <a:spcPts val="0"/>
              </a:spcBef>
              <a:spcAft>
                <a:spcPts val="0"/>
              </a:spcAft>
              <a:buSzPts val="1800"/>
              <a:buFont typeface="Arial"/>
              <a:buNone/>
            </a:pPr>
            <a:endParaRPr>
              <a:solidFill>
                <a:schemeClr val="lt1"/>
              </a:solidFill>
            </a:endParaRPr>
          </a:p>
          <a:p>
            <a:pPr marL="257175" lvl="0" indent="-142875" algn="l" rtl="0">
              <a:lnSpc>
                <a:spcPct val="115000"/>
              </a:lnSpc>
              <a:spcBef>
                <a:spcPts val="0"/>
              </a:spcBef>
              <a:spcAft>
                <a:spcPts val="0"/>
              </a:spcAft>
              <a:buSzPts val="1800"/>
              <a:buFont typeface="Arial"/>
              <a:buNone/>
            </a:pPr>
            <a:endParaRPr>
              <a:solidFill>
                <a:schemeClr val="lt1"/>
              </a:solidFill>
            </a:endParaRPr>
          </a:p>
          <a:p>
            <a:pPr marL="257175" lvl="0" indent="-142875" algn="l" rtl="0">
              <a:lnSpc>
                <a:spcPct val="115000"/>
              </a:lnSpc>
              <a:spcBef>
                <a:spcPts val="0"/>
              </a:spcBef>
              <a:spcAft>
                <a:spcPts val="0"/>
              </a:spcAft>
              <a:buSzPts val="1800"/>
              <a:buFont typeface="Arial"/>
              <a:buNone/>
            </a:pPr>
            <a:endParaRPr>
              <a:solidFill>
                <a:schemeClr val="lt1"/>
              </a:solidFill>
            </a:endParaRPr>
          </a:p>
          <a:p>
            <a:pPr marL="257175" lvl="0" indent="-142875" algn="l" rtl="0">
              <a:lnSpc>
                <a:spcPct val="115000"/>
              </a:lnSpc>
              <a:spcBef>
                <a:spcPts val="0"/>
              </a:spcBef>
              <a:spcAft>
                <a:spcPts val="0"/>
              </a:spcAft>
              <a:buSzPts val="1800"/>
              <a:buFont typeface="Arial"/>
              <a:buNone/>
            </a:pPr>
            <a:endParaRPr>
              <a:solidFill>
                <a:schemeClr val="lt1"/>
              </a:solidFill>
            </a:endParaRPr>
          </a:p>
        </p:txBody>
      </p:sp>
      <p:sp>
        <p:nvSpPr>
          <p:cNvPr id="70" name="Google Shape;70;p3"/>
          <p:cNvSpPr/>
          <p:nvPr/>
        </p:nvSpPr>
        <p:spPr>
          <a:xfrm>
            <a:off x="308625" y="369550"/>
            <a:ext cx="4054800" cy="629700"/>
          </a:xfrm>
          <a:prstGeom prst="snip1Rect">
            <a:avLst>
              <a:gd name="adj" fmla="val 16667"/>
            </a:avLst>
          </a:prstGeom>
          <a:gradFill>
            <a:gsLst>
              <a:gs pos="0">
                <a:srgbClr val="FFF6DB"/>
              </a:gs>
              <a:gs pos="100000">
                <a:srgbClr val="FAD15C"/>
              </a:gs>
            </a:gsLst>
            <a:lin ang="5400012" scaled="0"/>
          </a:gradFill>
          <a:ln>
            <a:noFill/>
          </a:ln>
          <a:effectLst>
            <a:outerShdw blurRad="57150" dist="19050" dir="5400000" algn="bl" rotWithShape="0">
              <a:srgbClr val="000000">
                <a:alpha val="49803"/>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 name="Google Shape;71;p3"/>
          <p:cNvSpPr txBox="1">
            <a:spLocks noGrp="1"/>
          </p:cNvSpPr>
          <p:nvPr>
            <p:ph type="title"/>
          </p:nvPr>
        </p:nvSpPr>
        <p:spPr>
          <a:xfrm>
            <a:off x="412975" y="369550"/>
            <a:ext cx="3813300" cy="629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990"/>
              <a:buNone/>
            </a:pPr>
            <a:r>
              <a:rPr lang="en-US" sz="2400">
                <a:solidFill>
                  <a:srgbClr val="151E49"/>
                </a:solidFill>
                <a:latin typeface="Bebas Neue"/>
                <a:ea typeface="Bebas Neue"/>
                <a:cs typeface="Bebas Neue"/>
                <a:sym typeface="Bebas Neue"/>
              </a:rPr>
              <a:t>Agenda</a:t>
            </a:r>
            <a:endParaRPr sz="2400">
              <a:solidFill>
                <a:srgbClr val="151E49"/>
              </a:solidFill>
              <a:latin typeface="Bebas Neue"/>
              <a:ea typeface="Bebas Neue"/>
              <a:cs typeface="Bebas Neue"/>
              <a:sym typeface="Bebas Neue"/>
            </a:endParaRPr>
          </a:p>
        </p:txBody>
      </p:sp>
      <p:sp>
        <p:nvSpPr>
          <p:cNvPr id="2" name="Rectangle 1">
            <a:extLst>
              <a:ext uri="{FF2B5EF4-FFF2-40B4-BE49-F238E27FC236}">
                <a16:creationId xmlns:a16="http://schemas.microsoft.com/office/drawing/2014/main" id="{0EEF700A-8C72-107A-E805-8C16FB56B24F}"/>
              </a:ext>
            </a:extLst>
          </p:cNvPr>
          <p:cNvSpPr/>
          <p:nvPr/>
        </p:nvSpPr>
        <p:spPr>
          <a:xfrm>
            <a:off x="82964" y="4673600"/>
            <a:ext cx="2784414" cy="4051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5"/>
        <p:cNvGrpSpPr/>
        <p:nvPr/>
      </p:nvGrpSpPr>
      <p:grpSpPr>
        <a:xfrm>
          <a:off x="0" y="0"/>
          <a:ext cx="0" cy="0"/>
          <a:chOff x="0" y="0"/>
          <a:chExt cx="0" cy="0"/>
        </a:xfrm>
      </p:grpSpPr>
      <p:sp>
        <p:nvSpPr>
          <p:cNvPr id="76" name="Google Shape;76;p4"/>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800"/>
              <a:buNone/>
            </a:pPr>
            <a:r>
              <a:rPr lang="en-US" sz="2400">
                <a:solidFill>
                  <a:schemeClr val="dk1"/>
                </a:solidFill>
                <a:latin typeface="Bebas Neue"/>
                <a:ea typeface="Bebas Neue"/>
                <a:cs typeface="Bebas Neue"/>
                <a:sym typeface="Bebas Neue"/>
              </a:rPr>
              <a:t>The need for closure</a:t>
            </a:r>
            <a:endParaRPr/>
          </a:p>
        </p:txBody>
      </p:sp>
      <p:sp>
        <p:nvSpPr>
          <p:cNvPr id="77" name="Google Shape;77;p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fontScale="92500" lnSpcReduction="20000"/>
          </a:bodyPr>
          <a:lstStyle/>
          <a:p>
            <a:pPr marL="457200" lvl="0" indent="-342900" algn="l" rtl="0">
              <a:lnSpc>
                <a:spcPct val="115000"/>
              </a:lnSpc>
              <a:spcBef>
                <a:spcPts val="0"/>
              </a:spcBef>
              <a:spcAft>
                <a:spcPts val="0"/>
              </a:spcAft>
              <a:buSzPct val="108108"/>
              <a:buChar char="●"/>
            </a:pPr>
            <a:r>
              <a:rPr lang="en-US">
                <a:solidFill>
                  <a:schemeClr val="dk1"/>
                </a:solidFill>
              </a:rPr>
              <a:t>Think about a time when a work relationship ended. This could be a colleague moving to a new job; the retirement of a colleague; someone getting fired; or even you leaving your position.</a:t>
            </a:r>
            <a:endParaRPr/>
          </a:p>
          <a:p>
            <a:pPr marL="457200" lvl="0" indent="-228600" algn="l" rtl="0">
              <a:lnSpc>
                <a:spcPct val="115000"/>
              </a:lnSpc>
              <a:spcBef>
                <a:spcPts val="0"/>
              </a:spcBef>
              <a:spcAft>
                <a:spcPts val="0"/>
              </a:spcAft>
              <a:buSzPct val="108108"/>
              <a:buNone/>
            </a:pPr>
            <a:endParaRPr>
              <a:solidFill>
                <a:schemeClr val="dk1"/>
              </a:solidFill>
            </a:endParaRPr>
          </a:p>
          <a:p>
            <a:pPr marL="457200" lvl="0" indent="-342900" algn="l" rtl="0">
              <a:lnSpc>
                <a:spcPct val="115000"/>
              </a:lnSpc>
              <a:spcBef>
                <a:spcPts val="0"/>
              </a:spcBef>
              <a:spcAft>
                <a:spcPts val="0"/>
              </a:spcAft>
              <a:buSzPct val="108108"/>
              <a:buChar char="●"/>
            </a:pPr>
            <a:r>
              <a:rPr lang="en-US">
                <a:solidFill>
                  <a:schemeClr val="dk1"/>
                </a:solidFill>
              </a:rPr>
              <a:t>How did you process this change?  Did you have an opportunity to say goodbye to the individual?  If so, how?  If not, why not?</a:t>
            </a:r>
            <a:endParaRPr/>
          </a:p>
          <a:p>
            <a:pPr marL="457200" lvl="0" indent="-228600" algn="l" rtl="0">
              <a:lnSpc>
                <a:spcPct val="115000"/>
              </a:lnSpc>
              <a:spcBef>
                <a:spcPts val="0"/>
              </a:spcBef>
              <a:spcAft>
                <a:spcPts val="0"/>
              </a:spcAft>
              <a:buSzPct val="108108"/>
              <a:buNone/>
            </a:pPr>
            <a:endParaRPr>
              <a:solidFill>
                <a:schemeClr val="dk1"/>
              </a:solidFill>
            </a:endParaRPr>
          </a:p>
          <a:p>
            <a:pPr marL="457200" lvl="0" indent="-342900" algn="l" rtl="0">
              <a:lnSpc>
                <a:spcPct val="115000"/>
              </a:lnSpc>
              <a:spcBef>
                <a:spcPts val="0"/>
              </a:spcBef>
              <a:spcAft>
                <a:spcPts val="0"/>
              </a:spcAft>
              <a:buSzPct val="108108"/>
              <a:buChar char="●"/>
            </a:pPr>
            <a:r>
              <a:rPr lang="en-US">
                <a:solidFill>
                  <a:schemeClr val="dk1"/>
                </a:solidFill>
              </a:rPr>
              <a:t>Now consider your relationship with your apprentice. How might they feel if you don’t bring the relationship to a close?  How might you feel?</a:t>
            </a:r>
            <a:endParaRPr/>
          </a:p>
          <a:p>
            <a:pPr marL="457200" lvl="0" indent="-228600" algn="l" rtl="0">
              <a:lnSpc>
                <a:spcPct val="115000"/>
              </a:lnSpc>
              <a:spcBef>
                <a:spcPts val="0"/>
              </a:spcBef>
              <a:spcAft>
                <a:spcPts val="0"/>
              </a:spcAft>
              <a:buSzPct val="108108"/>
              <a:buNone/>
            </a:pPr>
            <a:endParaRPr>
              <a:solidFill>
                <a:schemeClr val="dk1"/>
              </a:solidFill>
            </a:endParaRPr>
          </a:p>
          <a:p>
            <a:pPr marL="457200" lvl="0" indent="-342900" algn="l" rtl="0">
              <a:lnSpc>
                <a:spcPct val="115000"/>
              </a:lnSpc>
              <a:spcBef>
                <a:spcPts val="0"/>
              </a:spcBef>
              <a:spcAft>
                <a:spcPts val="0"/>
              </a:spcAft>
              <a:buSzPct val="108108"/>
              <a:buChar char="●"/>
            </a:pPr>
            <a:r>
              <a:rPr lang="en-US">
                <a:solidFill>
                  <a:schemeClr val="dk1"/>
                </a:solidFill>
              </a:rPr>
              <a:t>The goal of today’s session is to close the mentor/ apprentice relationship so that both of you are comfortable with its ending. </a:t>
            </a:r>
            <a:endParaRPr/>
          </a:p>
        </p:txBody>
      </p:sp>
      <p:sp>
        <p:nvSpPr>
          <p:cNvPr id="78" name="Google Shape;78;p4"/>
          <p:cNvSpPr txBox="1"/>
          <p:nvPr/>
        </p:nvSpPr>
        <p:spPr>
          <a:xfrm>
            <a:off x="4934193" y="4412091"/>
            <a:ext cx="4209807"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00" b="0" i="0" u="none" strike="noStrike" cap="none">
                <a:solidFill>
                  <a:schemeClr val="dk1"/>
                </a:solidFill>
                <a:latin typeface="Arial"/>
                <a:ea typeface="Arial"/>
                <a:cs typeface="Arial"/>
                <a:sym typeface="Arial"/>
              </a:rPr>
              <a:t>Adapted from Zachary, L. J. (2012). </a:t>
            </a:r>
            <a:r>
              <a:rPr lang="en-US" sz="1000" b="0" i="1" u="none" strike="noStrike" cap="none">
                <a:solidFill>
                  <a:schemeClr val="dk1"/>
                </a:solidFill>
                <a:latin typeface="Arial"/>
                <a:ea typeface="Arial"/>
                <a:cs typeface="Arial"/>
                <a:sym typeface="Arial"/>
              </a:rPr>
              <a:t>The Mentor’s Guide</a:t>
            </a:r>
            <a:r>
              <a:rPr lang="en-US" sz="1000" b="0" i="0" u="none" strike="noStrike" cap="none">
                <a:solidFill>
                  <a:schemeClr val="dk1"/>
                </a:solidFill>
                <a:latin typeface="Arial"/>
                <a:ea typeface="Arial"/>
                <a:cs typeface="Arial"/>
                <a:sym typeface="Arial"/>
              </a:rPr>
              <a:t>. Jossey Bass. </a:t>
            </a:r>
            <a:endParaRPr sz="1000" b="0" i="0" u="none" strike="noStrike" cap="none">
              <a:solidFill>
                <a:schemeClr val="dk1"/>
              </a:solidFill>
              <a:latin typeface="Arial"/>
              <a:ea typeface="Arial"/>
              <a:cs typeface="Arial"/>
              <a:sym typeface="Arial"/>
            </a:endParaRPr>
          </a:p>
        </p:txBody>
      </p:sp>
      <p:sp>
        <p:nvSpPr>
          <p:cNvPr id="2" name="Rectangle 1">
            <a:extLst>
              <a:ext uri="{FF2B5EF4-FFF2-40B4-BE49-F238E27FC236}">
                <a16:creationId xmlns:a16="http://schemas.microsoft.com/office/drawing/2014/main" id="{0E437FFF-4EF8-99C5-8C7C-5178B4B7BE9F}"/>
              </a:ext>
            </a:extLst>
          </p:cNvPr>
          <p:cNvSpPr/>
          <p:nvPr/>
        </p:nvSpPr>
        <p:spPr>
          <a:xfrm>
            <a:off x="82964" y="4673600"/>
            <a:ext cx="2784414" cy="4051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2"/>
        <p:cNvGrpSpPr/>
        <p:nvPr/>
      </p:nvGrpSpPr>
      <p:grpSpPr>
        <a:xfrm>
          <a:off x="0" y="0"/>
          <a:ext cx="0" cy="0"/>
          <a:chOff x="0" y="0"/>
          <a:chExt cx="0" cy="0"/>
        </a:xfrm>
      </p:grpSpPr>
      <p:sp>
        <p:nvSpPr>
          <p:cNvPr id="83" name="Google Shape;83;p5"/>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800"/>
              <a:buNone/>
            </a:pPr>
            <a:r>
              <a:rPr lang="en-US" sz="2400">
                <a:solidFill>
                  <a:schemeClr val="dk1"/>
                </a:solidFill>
                <a:latin typeface="Bebas Neue"/>
                <a:ea typeface="Bebas Neue"/>
                <a:cs typeface="Bebas Neue"/>
                <a:sym typeface="Bebas Neue"/>
              </a:rPr>
              <a:t>Discuss the best‐ and worst‐case scenarios.</a:t>
            </a:r>
            <a:endParaRPr/>
          </a:p>
        </p:txBody>
      </p:sp>
      <p:graphicFrame>
        <p:nvGraphicFramePr>
          <p:cNvPr id="84" name="Google Shape;84;p5"/>
          <p:cNvGraphicFramePr/>
          <p:nvPr>
            <p:extLst>
              <p:ext uri="{D42A27DB-BD31-4B8C-83A1-F6EECF244321}">
                <p14:modId xmlns:p14="http://schemas.microsoft.com/office/powerpoint/2010/main" val="2906477356"/>
              </p:ext>
            </p:extLst>
          </p:nvPr>
        </p:nvGraphicFramePr>
        <p:xfrm>
          <a:off x="311692" y="1143405"/>
          <a:ext cx="8520600" cy="3425750"/>
        </p:xfrm>
        <a:graphic>
          <a:graphicData uri="http://schemas.openxmlformats.org/drawingml/2006/table">
            <a:tbl>
              <a:tblPr firstRow="1" bandRow="1">
                <a:noFill/>
                <a:tableStyleId>{3B663489-EA29-41C6-B0CD-855B949ECDAF}</a:tableStyleId>
              </a:tblPr>
              <a:tblGrid>
                <a:gridCol w="4511775">
                  <a:extLst>
                    <a:ext uri="{9D8B030D-6E8A-4147-A177-3AD203B41FA5}">
                      <a16:colId xmlns:a16="http://schemas.microsoft.com/office/drawing/2014/main" val="20000"/>
                    </a:ext>
                  </a:extLst>
                </a:gridCol>
                <a:gridCol w="2184950">
                  <a:extLst>
                    <a:ext uri="{9D8B030D-6E8A-4147-A177-3AD203B41FA5}">
                      <a16:colId xmlns:a16="http://schemas.microsoft.com/office/drawing/2014/main" val="20001"/>
                    </a:ext>
                  </a:extLst>
                </a:gridCol>
                <a:gridCol w="1823875">
                  <a:extLst>
                    <a:ext uri="{9D8B030D-6E8A-4147-A177-3AD203B41FA5}">
                      <a16:colId xmlns:a16="http://schemas.microsoft.com/office/drawing/2014/main" val="20002"/>
                    </a:ext>
                  </a:extLst>
                </a:gridCol>
              </a:tblGrid>
              <a:tr h="655275">
                <a:tc>
                  <a:txBody>
                    <a:bodyPr/>
                    <a:lstStyle/>
                    <a:p>
                      <a:pPr marL="0" marR="0" lvl="0" indent="0" algn="l" rtl="0">
                        <a:lnSpc>
                          <a:spcPct val="100000"/>
                        </a:lnSpc>
                        <a:spcBef>
                          <a:spcPts val="0"/>
                        </a:spcBef>
                        <a:spcAft>
                          <a:spcPts val="0"/>
                        </a:spcAft>
                        <a:buNone/>
                      </a:pPr>
                      <a:r>
                        <a:rPr lang="en-US" sz="1400" u="none" strike="noStrike" cap="none"/>
                        <a:t>Was this an appropriate way to close the mentor / apprentice relationship?  Why or why not?</a:t>
                      </a:r>
                      <a:endParaRPr/>
                    </a:p>
                  </a:txBody>
                  <a:tcPr marL="88450" marR="88450" marT="44225" marB="44225"/>
                </a:tc>
                <a:tc>
                  <a:txBody>
                    <a:bodyPr/>
                    <a:lstStyle/>
                    <a:p>
                      <a:pPr marL="0" marR="0" lvl="0" indent="0" algn="l" rtl="0">
                        <a:lnSpc>
                          <a:spcPct val="100000"/>
                        </a:lnSpc>
                        <a:spcBef>
                          <a:spcPts val="0"/>
                        </a:spcBef>
                        <a:spcAft>
                          <a:spcPts val="0"/>
                        </a:spcAft>
                        <a:buNone/>
                      </a:pPr>
                      <a:r>
                        <a:rPr lang="en-US" sz="1400" u="none" strike="noStrike" cap="none"/>
                        <a:t>Yes</a:t>
                      </a:r>
                      <a:endParaRPr/>
                    </a:p>
                  </a:txBody>
                  <a:tcPr marL="88450" marR="88450" marT="44225" marB="44225"/>
                </a:tc>
                <a:tc>
                  <a:txBody>
                    <a:bodyPr/>
                    <a:lstStyle/>
                    <a:p>
                      <a:pPr marL="0" marR="0" lvl="0" indent="0" algn="l" rtl="0">
                        <a:lnSpc>
                          <a:spcPct val="100000"/>
                        </a:lnSpc>
                        <a:spcBef>
                          <a:spcPts val="0"/>
                        </a:spcBef>
                        <a:spcAft>
                          <a:spcPts val="0"/>
                        </a:spcAft>
                        <a:buNone/>
                      </a:pPr>
                      <a:r>
                        <a:rPr lang="en-US" sz="1400" u="none" strike="noStrike" cap="none"/>
                        <a:t>No</a:t>
                      </a:r>
                      <a:endParaRPr/>
                    </a:p>
                  </a:txBody>
                  <a:tcPr marL="88450" marR="88450" marT="44225" marB="44225"/>
                </a:tc>
                <a:extLst>
                  <a:ext uri="{0D108BD9-81ED-4DB2-BD59-A6C34878D82A}">
                    <a16:rowId xmlns:a16="http://schemas.microsoft.com/office/drawing/2014/main" val="10000"/>
                  </a:ext>
                </a:extLst>
              </a:tr>
              <a:tr h="1422900">
                <a:tc>
                  <a:txBody>
                    <a:bodyPr/>
                    <a:lstStyle/>
                    <a:p>
                      <a:pPr marL="0" marR="0" lvl="0" indent="0" algn="l" rtl="0">
                        <a:lnSpc>
                          <a:spcPct val="100000"/>
                        </a:lnSpc>
                        <a:spcBef>
                          <a:spcPts val="0"/>
                        </a:spcBef>
                        <a:spcAft>
                          <a:spcPts val="0"/>
                        </a:spcAft>
                        <a:buNone/>
                      </a:pPr>
                      <a:r>
                        <a:rPr lang="en-US" sz="1400" u="none" strike="noStrike" cap="none" dirty="0">
                          <a:solidFill>
                            <a:schemeClr val="dk1"/>
                          </a:solidFill>
                        </a:rPr>
                        <a:t>The mentor reviews the final checklist with the apprentice and ends the meeting by saying, “You’ve learned a great deal and can demonstrate new skills. Please keep in touch.  Goodbye.” The apprentice leaves the meeting wondering if they will ever be in contact with their mentor again.</a:t>
                      </a:r>
                      <a:endParaRPr sz="1400" u="none" strike="noStrike" cap="none" dirty="0"/>
                    </a:p>
                  </a:txBody>
                  <a:tcPr marL="88450" marR="88450" marT="44225" marB="44225"/>
                </a:tc>
                <a:tc>
                  <a:txBody>
                    <a:bodyPr/>
                    <a:lstStyle/>
                    <a:p>
                      <a:pPr marL="0" marR="0" lvl="0" indent="0" algn="l" rtl="0">
                        <a:lnSpc>
                          <a:spcPct val="100000"/>
                        </a:lnSpc>
                        <a:spcBef>
                          <a:spcPts val="0"/>
                        </a:spcBef>
                        <a:spcAft>
                          <a:spcPts val="0"/>
                        </a:spcAft>
                        <a:buNone/>
                      </a:pPr>
                      <a:endParaRPr sz="1400" u="none" strike="noStrike" cap="none"/>
                    </a:p>
                  </a:txBody>
                  <a:tcPr marL="88450" marR="88450" marT="44225" marB="44225"/>
                </a:tc>
                <a:tc>
                  <a:txBody>
                    <a:bodyPr/>
                    <a:lstStyle/>
                    <a:p>
                      <a:pPr marL="0" marR="0" lvl="0" indent="0" algn="l" rtl="0">
                        <a:lnSpc>
                          <a:spcPct val="100000"/>
                        </a:lnSpc>
                        <a:spcBef>
                          <a:spcPts val="0"/>
                        </a:spcBef>
                        <a:spcAft>
                          <a:spcPts val="0"/>
                        </a:spcAft>
                        <a:buNone/>
                      </a:pPr>
                      <a:endParaRPr sz="1400" u="none" strike="noStrike" cap="none"/>
                    </a:p>
                  </a:txBody>
                  <a:tcPr marL="88450" marR="88450" marT="44225" marB="44225"/>
                </a:tc>
                <a:extLst>
                  <a:ext uri="{0D108BD9-81ED-4DB2-BD59-A6C34878D82A}">
                    <a16:rowId xmlns:a16="http://schemas.microsoft.com/office/drawing/2014/main" val="10001"/>
                  </a:ext>
                </a:extLst>
              </a:tr>
              <a:tr h="1347575">
                <a:tc>
                  <a:txBody>
                    <a:bodyPr/>
                    <a:lstStyle/>
                    <a:p>
                      <a:pPr marL="0" marR="0" lvl="0" indent="0" algn="l" rtl="0">
                        <a:lnSpc>
                          <a:spcPct val="100000"/>
                        </a:lnSpc>
                        <a:spcBef>
                          <a:spcPts val="0"/>
                        </a:spcBef>
                        <a:spcAft>
                          <a:spcPts val="0"/>
                        </a:spcAft>
                        <a:buNone/>
                      </a:pPr>
                      <a:r>
                        <a:rPr lang="en-US" sz="1400" u="none" strike="noStrike" cap="none" dirty="0"/>
                        <a:t>The mentor reviews the final checklist with the apprentice. The mentor then asks the apprentice, "While our formal relationship is over, I'm wondering if or how you would like to keep a connection in the weeks ahead.  What are your thoughts?"</a:t>
                      </a:r>
                      <a:endParaRPr dirty="0"/>
                    </a:p>
                  </a:txBody>
                  <a:tcPr marL="88450" marR="88450" marT="44225" marB="44225"/>
                </a:tc>
                <a:tc>
                  <a:txBody>
                    <a:bodyPr/>
                    <a:lstStyle/>
                    <a:p>
                      <a:pPr marL="0" marR="0" lvl="0" indent="0" algn="l" rtl="0">
                        <a:lnSpc>
                          <a:spcPct val="100000"/>
                        </a:lnSpc>
                        <a:spcBef>
                          <a:spcPts val="0"/>
                        </a:spcBef>
                        <a:spcAft>
                          <a:spcPts val="0"/>
                        </a:spcAft>
                        <a:buNone/>
                      </a:pPr>
                      <a:endParaRPr sz="1400" u="none" strike="noStrike" cap="none"/>
                    </a:p>
                  </a:txBody>
                  <a:tcPr marL="88450" marR="88450" marT="44225" marB="44225"/>
                </a:tc>
                <a:tc>
                  <a:txBody>
                    <a:bodyPr/>
                    <a:lstStyle/>
                    <a:p>
                      <a:pPr marL="0" marR="0" lvl="0" indent="0" algn="l" rtl="0">
                        <a:lnSpc>
                          <a:spcPct val="100000"/>
                        </a:lnSpc>
                        <a:spcBef>
                          <a:spcPts val="0"/>
                        </a:spcBef>
                        <a:spcAft>
                          <a:spcPts val="0"/>
                        </a:spcAft>
                        <a:buNone/>
                      </a:pPr>
                      <a:endParaRPr sz="1400" u="none" strike="noStrike" cap="none" dirty="0"/>
                    </a:p>
                  </a:txBody>
                  <a:tcPr marL="88450" marR="88450" marT="44225" marB="44225"/>
                </a:tc>
                <a:extLst>
                  <a:ext uri="{0D108BD9-81ED-4DB2-BD59-A6C34878D82A}">
                    <a16:rowId xmlns:a16="http://schemas.microsoft.com/office/drawing/2014/main" val="10002"/>
                  </a:ext>
                </a:extLst>
              </a:tr>
            </a:tbl>
          </a:graphicData>
        </a:graphic>
      </p:graphicFrame>
      <p:sp>
        <p:nvSpPr>
          <p:cNvPr id="2" name="Rectangle 1">
            <a:extLst>
              <a:ext uri="{FF2B5EF4-FFF2-40B4-BE49-F238E27FC236}">
                <a16:creationId xmlns:a16="http://schemas.microsoft.com/office/drawing/2014/main" id="{ECA08547-CEA3-E9A7-94A4-C12473AF4B7E}"/>
              </a:ext>
            </a:extLst>
          </p:cNvPr>
          <p:cNvSpPr/>
          <p:nvPr/>
        </p:nvSpPr>
        <p:spPr>
          <a:xfrm>
            <a:off x="82964" y="4673600"/>
            <a:ext cx="2784414" cy="4051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sp>
        <p:nvSpPr>
          <p:cNvPr id="89" name="Google Shape;89;p6"/>
          <p:cNvSpPr txBox="1">
            <a:spLocks noGrp="1"/>
          </p:cNvSpPr>
          <p:nvPr>
            <p:ph type="title"/>
          </p:nvPr>
        </p:nvSpPr>
        <p:spPr>
          <a:xfrm>
            <a:off x="187504" y="360650"/>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800"/>
              <a:buNone/>
            </a:pPr>
            <a:r>
              <a:rPr lang="en-US" sz="2400">
                <a:solidFill>
                  <a:schemeClr val="dk1"/>
                </a:solidFill>
                <a:latin typeface="Bebas Neue"/>
                <a:ea typeface="Bebas Neue"/>
                <a:cs typeface="Bebas Neue"/>
                <a:sym typeface="Bebas Neue"/>
              </a:rPr>
              <a:t>Decide how to structure the conversation closure. </a:t>
            </a:r>
            <a:endParaRPr/>
          </a:p>
        </p:txBody>
      </p:sp>
      <p:graphicFrame>
        <p:nvGraphicFramePr>
          <p:cNvPr id="90" name="Google Shape;90;p6"/>
          <p:cNvGraphicFramePr/>
          <p:nvPr/>
        </p:nvGraphicFramePr>
        <p:xfrm>
          <a:off x="187504" y="936219"/>
          <a:ext cx="8526525" cy="3471670"/>
        </p:xfrm>
        <a:graphic>
          <a:graphicData uri="http://schemas.openxmlformats.org/drawingml/2006/table">
            <a:tbl>
              <a:tblPr firstRow="1" bandRow="1">
                <a:noFill/>
                <a:tableStyleId>{3B663489-EA29-41C6-B0CD-855B949ECDAF}</a:tableStyleId>
              </a:tblPr>
              <a:tblGrid>
                <a:gridCol w="4224475">
                  <a:extLst>
                    <a:ext uri="{9D8B030D-6E8A-4147-A177-3AD203B41FA5}">
                      <a16:colId xmlns:a16="http://schemas.microsoft.com/office/drawing/2014/main" val="20000"/>
                    </a:ext>
                  </a:extLst>
                </a:gridCol>
                <a:gridCol w="4302050">
                  <a:extLst>
                    <a:ext uri="{9D8B030D-6E8A-4147-A177-3AD203B41FA5}">
                      <a16:colId xmlns:a16="http://schemas.microsoft.com/office/drawing/2014/main" val="20001"/>
                    </a:ext>
                  </a:extLst>
                </a:gridCol>
              </a:tblGrid>
              <a:tr h="362650">
                <a:tc>
                  <a:txBody>
                    <a:bodyPr/>
                    <a:lstStyle/>
                    <a:p>
                      <a:pPr marL="0" marR="0" lvl="0" indent="0" algn="l" rtl="0">
                        <a:lnSpc>
                          <a:spcPct val="100000"/>
                        </a:lnSpc>
                        <a:spcBef>
                          <a:spcPts val="0"/>
                        </a:spcBef>
                        <a:spcAft>
                          <a:spcPts val="0"/>
                        </a:spcAft>
                        <a:buNone/>
                      </a:pPr>
                      <a:r>
                        <a:rPr lang="en-US" sz="1400" u="none" strike="noStrike" cap="none"/>
                        <a:t>Closure Preparation Step</a:t>
                      </a:r>
                      <a:endParaRPr/>
                    </a:p>
                  </a:txBody>
                  <a:tcPr marL="91450" marR="91450" marT="45725" marB="45725"/>
                </a:tc>
                <a:tc>
                  <a:txBody>
                    <a:bodyPr/>
                    <a:lstStyle/>
                    <a:p>
                      <a:pPr marL="0" marR="0" lvl="0" indent="0" algn="l" rtl="0">
                        <a:lnSpc>
                          <a:spcPct val="100000"/>
                        </a:lnSpc>
                        <a:spcBef>
                          <a:spcPts val="0"/>
                        </a:spcBef>
                        <a:spcAft>
                          <a:spcPts val="0"/>
                        </a:spcAft>
                        <a:buNone/>
                      </a:pPr>
                      <a:r>
                        <a:rPr lang="en-US" sz="1400" u="none" strike="noStrike" cap="none"/>
                        <a:t>Related Questions</a:t>
                      </a:r>
                      <a:endParaRPr/>
                    </a:p>
                  </a:txBody>
                  <a:tcPr marL="91450" marR="91450" marT="45725" marB="45725"/>
                </a:tc>
                <a:extLst>
                  <a:ext uri="{0D108BD9-81ED-4DB2-BD59-A6C34878D82A}">
                    <a16:rowId xmlns:a16="http://schemas.microsoft.com/office/drawing/2014/main" val="10000"/>
                  </a:ext>
                </a:extLst>
              </a:tr>
              <a:tr h="278025">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chemeClr val="dk1"/>
                          </a:solidFill>
                        </a:rPr>
                        <a:t>1.Revisit your purpose.</a:t>
                      </a:r>
                      <a:endParaRPr/>
                    </a:p>
                  </a:txBody>
                  <a:tcPr marL="91450" marR="91450" marT="45725" marB="45725"/>
                </a:tc>
                <a:tc>
                  <a:txBody>
                    <a:bodyPr/>
                    <a:lstStyle/>
                    <a:p>
                      <a:pPr marL="0" marR="0" lvl="0" indent="0" algn="l" rtl="0">
                        <a:lnSpc>
                          <a:spcPct val="100000"/>
                        </a:lnSpc>
                        <a:spcBef>
                          <a:spcPts val="0"/>
                        </a:spcBef>
                        <a:spcAft>
                          <a:spcPts val="0"/>
                        </a:spcAft>
                        <a:buNone/>
                      </a:pPr>
                      <a:r>
                        <a:rPr lang="en-US" sz="1400" u="none" strike="noStrike" cap="none">
                          <a:solidFill>
                            <a:schemeClr val="dk1"/>
                          </a:solidFill>
                        </a:rPr>
                        <a:t>What was the goal in working together?</a:t>
                      </a:r>
                      <a:endParaRPr/>
                    </a:p>
                  </a:txBody>
                  <a:tcPr marL="91450" marR="91450" marT="45725" marB="45725"/>
                </a:tc>
                <a:extLst>
                  <a:ext uri="{0D108BD9-81ED-4DB2-BD59-A6C34878D82A}">
                    <a16:rowId xmlns:a16="http://schemas.microsoft.com/office/drawing/2014/main" val="10001"/>
                  </a:ext>
                </a:extLst>
              </a:tr>
              <a:tr h="501750">
                <a:tc>
                  <a:txBody>
                    <a:bodyPr/>
                    <a:lstStyle/>
                    <a:p>
                      <a:pPr marL="0" marR="0" lvl="0" indent="0" algn="l" rtl="0">
                        <a:lnSpc>
                          <a:spcPct val="100000"/>
                        </a:lnSpc>
                        <a:spcBef>
                          <a:spcPts val="0"/>
                        </a:spcBef>
                        <a:spcAft>
                          <a:spcPts val="0"/>
                        </a:spcAft>
                        <a:buNone/>
                      </a:pPr>
                      <a:r>
                        <a:rPr lang="en-US" sz="1400" u="none" strike="noStrike" cap="none">
                          <a:solidFill>
                            <a:schemeClr val="dk1"/>
                          </a:solidFill>
                        </a:rPr>
                        <a:t>2.Envision a best-case scenario for closure.</a:t>
                      </a:r>
                      <a:endParaRPr/>
                    </a:p>
                  </a:txBody>
                  <a:tcPr marL="91450" marR="91450" marT="45725" marB="45725"/>
                </a:tc>
                <a:tc>
                  <a:txBody>
                    <a:bodyPr/>
                    <a:lstStyle/>
                    <a:p>
                      <a:pPr marL="0" marR="0" lvl="0" indent="0" algn="l" rtl="0">
                        <a:lnSpc>
                          <a:spcPct val="100000"/>
                        </a:lnSpc>
                        <a:spcBef>
                          <a:spcPts val="0"/>
                        </a:spcBef>
                        <a:spcAft>
                          <a:spcPts val="0"/>
                        </a:spcAft>
                        <a:buNone/>
                      </a:pPr>
                      <a:r>
                        <a:rPr lang="en-US" sz="1400" u="none" strike="noStrike" cap="none">
                          <a:solidFill>
                            <a:schemeClr val="dk1"/>
                          </a:solidFill>
                        </a:rPr>
                        <a:t>What would we ideally like to see happen when this mentoring relationship ends?</a:t>
                      </a:r>
                      <a:endParaRPr/>
                    </a:p>
                  </a:txBody>
                  <a:tcPr marL="91450" marR="91450" marT="45725" marB="45725"/>
                </a:tc>
                <a:extLst>
                  <a:ext uri="{0D108BD9-81ED-4DB2-BD59-A6C34878D82A}">
                    <a16:rowId xmlns:a16="http://schemas.microsoft.com/office/drawing/2014/main" val="10002"/>
                  </a:ext>
                </a:extLst>
              </a:tr>
              <a:tr h="501750">
                <a:tc>
                  <a:txBody>
                    <a:bodyPr/>
                    <a:lstStyle/>
                    <a:p>
                      <a:pPr marL="0" marR="0" lvl="0" indent="0" algn="l" rtl="0">
                        <a:lnSpc>
                          <a:spcPct val="100000"/>
                        </a:lnSpc>
                        <a:spcBef>
                          <a:spcPts val="0"/>
                        </a:spcBef>
                        <a:spcAft>
                          <a:spcPts val="0"/>
                        </a:spcAft>
                        <a:buNone/>
                      </a:pPr>
                      <a:r>
                        <a:rPr lang="en-US" sz="1400" u="none" strike="noStrike" cap="none">
                          <a:solidFill>
                            <a:schemeClr val="dk1"/>
                          </a:solidFill>
                        </a:rPr>
                        <a:t>3.Envision a worst-case scenario for closure.</a:t>
                      </a:r>
                      <a:endParaRPr/>
                    </a:p>
                  </a:txBody>
                  <a:tcPr marL="91450" marR="91450" marT="45725" marB="45725"/>
                </a:tc>
                <a:tc>
                  <a:txBody>
                    <a:bodyPr/>
                    <a:lstStyle/>
                    <a:p>
                      <a:pPr marL="0" marR="0" lvl="0" indent="0" algn="l" rtl="0">
                        <a:lnSpc>
                          <a:spcPct val="100000"/>
                        </a:lnSpc>
                        <a:spcBef>
                          <a:spcPts val="0"/>
                        </a:spcBef>
                        <a:spcAft>
                          <a:spcPts val="0"/>
                        </a:spcAft>
                        <a:buNone/>
                      </a:pPr>
                      <a:r>
                        <a:rPr lang="en-US" sz="1400" u="none" strike="noStrike" cap="none">
                          <a:solidFill>
                            <a:schemeClr val="dk1"/>
                          </a:solidFill>
                        </a:rPr>
                        <a:t>What might get in the way of a positive learning conclusion?</a:t>
                      </a:r>
                      <a:endParaRPr/>
                    </a:p>
                  </a:txBody>
                  <a:tcPr marL="91450" marR="91450" marT="45725" marB="45725"/>
                </a:tc>
                <a:extLst>
                  <a:ext uri="{0D108BD9-81ED-4DB2-BD59-A6C34878D82A}">
                    <a16:rowId xmlns:a16="http://schemas.microsoft.com/office/drawing/2014/main" val="10003"/>
                  </a:ext>
                </a:extLst>
              </a:tr>
              <a:tr h="501750">
                <a:tc>
                  <a:txBody>
                    <a:bodyPr/>
                    <a:lstStyle/>
                    <a:p>
                      <a:pPr marL="0" marR="0" lvl="0" indent="0" algn="l" rtl="0">
                        <a:lnSpc>
                          <a:spcPct val="100000"/>
                        </a:lnSpc>
                        <a:spcBef>
                          <a:spcPts val="0"/>
                        </a:spcBef>
                        <a:spcAft>
                          <a:spcPts val="0"/>
                        </a:spcAft>
                        <a:buNone/>
                      </a:pPr>
                      <a:r>
                        <a:rPr lang="en-US" sz="1400" u="none" strike="noStrike" cap="none">
                          <a:solidFill>
                            <a:schemeClr val="dk1"/>
                          </a:solidFill>
                        </a:rPr>
                        <a:t>4.Plan for mutual accountability.</a:t>
                      </a:r>
                      <a:endParaRPr/>
                    </a:p>
                  </a:txBody>
                  <a:tcPr marL="91450" marR="91450" marT="45725" marB="45725"/>
                </a:tc>
                <a:tc>
                  <a:txBody>
                    <a:bodyPr/>
                    <a:lstStyle/>
                    <a:p>
                      <a:pPr marL="0" marR="0" lvl="0" indent="0" algn="l" rtl="0">
                        <a:lnSpc>
                          <a:spcPct val="100000"/>
                        </a:lnSpc>
                        <a:spcBef>
                          <a:spcPts val="0"/>
                        </a:spcBef>
                        <a:spcAft>
                          <a:spcPts val="0"/>
                        </a:spcAft>
                        <a:buNone/>
                      </a:pPr>
                      <a:r>
                        <a:rPr lang="en-US" sz="1400" u="none" strike="noStrike" cap="none">
                          <a:solidFill>
                            <a:schemeClr val="dk1"/>
                          </a:solidFill>
                        </a:rPr>
                        <a:t>What will we do to overcome any factors that get in the way of reaching a learning conclusion?</a:t>
                      </a:r>
                      <a:endParaRPr/>
                    </a:p>
                  </a:txBody>
                  <a:tcPr marL="91450" marR="91450" marT="45725" marB="45725"/>
                </a:tc>
                <a:extLst>
                  <a:ext uri="{0D108BD9-81ED-4DB2-BD59-A6C34878D82A}">
                    <a16:rowId xmlns:a16="http://schemas.microsoft.com/office/drawing/2014/main" val="10004"/>
                  </a:ext>
                </a:extLst>
              </a:tr>
              <a:tr h="501750">
                <a:tc>
                  <a:txBody>
                    <a:bodyPr/>
                    <a:lstStyle/>
                    <a:p>
                      <a:pPr marL="0" marR="0" lvl="0" indent="0" algn="l" rtl="0">
                        <a:lnSpc>
                          <a:spcPct val="100000"/>
                        </a:lnSpc>
                        <a:spcBef>
                          <a:spcPts val="0"/>
                        </a:spcBef>
                        <a:spcAft>
                          <a:spcPts val="0"/>
                        </a:spcAft>
                        <a:buNone/>
                      </a:pPr>
                      <a:r>
                        <a:rPr lang="en-US" sz="1400" u="none" strike="noStrike" cap="none">
                          <a:solidFill>
                            <a:schemeClr val="dk1"/>
                          </a:solidFill>
                        </a:rPr>
                        <a:t>5.Establish a process for acknowledge the time for closure.</a:t>
                      </a:r>
                      <a:endParaRPr/>
                    </a:p>
                  </a:txBody>
                  <a:tcPr marL="91450" marR="91450" marT="45725" marB="45725"/>
                </a:tc>
                <a:tc>
                  <a:txBody>
                    <a:bodyPr/>
                    <a:lstStyle/>
                    <a:p>
                      <a:pPr marL="0" marR="0" lvl="0" indent="0" algn="l" rtl="0">
                        <a:lnSpc>
                          <a:spcPct val="100000"/>
                        </a:lnSpc>
                        <a:spcBef>
                          <a:spcPts val="0"/>
                        </a:spcBef>
                        <a:spcAft>
                          <a:spcPts val="0"/>
                        </a:spcAft>
                        <a:buNone/>
                      </a:pPr>
                      <a:r>
                        <a:rPr lang="en-US" sz="1400" u="none" strike="noStrike" cap="none">
                          <a:solidFill>
                            <a:schemeClr val="dk1"/>
                          </a:solidFill>
                        </a:rPr>
                        <a:t>Is the final quarterly progress review appropriate for ending the relationship?  Is another time better to do this?</a:t>
                      </a:r>
                      <a:endParaRPr/>
                    </a:p>
                  </a:txBody>
                  <a:tcPr marL="91450" marR="91450" marT="45725" marB="45725"/>
                </a:tc>
                <a:extLst>
                  <a:ext uri="{0D108BD9-81ED-4DB2-BD59-A6C34878D82A}">
                    <a16:rowId xmlns:a16="http://schemas.microsoft.com/office/drawing/2014/main" val="10005"/>
                  </a:ext>
                </a:extLst>
              </a:tr>
              <a:tr h="501750">
                <a:tc>
                  <a:txBody>
                    <a:bodyPr/>
                    <a:lstStyle/>
                    <a:p>
                      <a:pPr marL="0" marR="0" lvl="0" indent="0" algn="l" rtl="0">
                        <a:lnSpc>
                          <a:spcPct val="100000"/>
                        </a:lnSpc>
                        <a:spcBef>
                          <a:spcPts val="0"/>
                        </a:spcBef>
                        <a:spcAft>
                          <a:spcPts val="0"/>
                        </a:spcAft>
                        <a:buNone/>
                      </a:pPr>
                      <a:r>
                        <a:rPr lang="en-US" sz="1400" u="none" strike="noStrike" cap="none">
                          <a:solidFill>
                            <a:schemeClr val="dk1"/>
                          </a:solidFill>
                        </a:rPr>
                        <a:t>6.Establish ground rules for the learning conclusion conversation.</a:t>
                      </a:r>
                      <a:endParaRPr/>
                    </a:p>
                  </a:txBody>
                  <a:tcPr marL="91450" marR="91450" marT="45725" marB="45725"/>
                </a:tc>
                <a:tc>
                  <a:txBody>
                    <a:bodyPr/>
                    <a:lstStyle/>
                    <a:p>
                      <a:pPr marL="0" marR="0" lvl="0" indent="0" algn="l" rtl="0">
                        <a:lnSpc>
                          <a:spcPct val="100000"/>
                        </a:lnSpc>
                        <a:spcBef>
                          <a:spcPts val="0"/>
                        </a:spcBef>
                        <a:spcAft>
                          <a:spcPts val="0"/>
                        </a:spcAft>
                        <a:buNone/>
                      </a:pPr>
                      <a:r>
                        <a:rPr lang="en-US" sz="1400" u="none" strike="noStrike" cap="none">
                          <a:solidFill>
                            <a:schemeClr val="dk1"/>
                          </a:solidFill>
                        </a:rPr>
                        <a:t>What will our agenda be for our learning conclusion conversation?</a:t>
                      </a:r>
                      <a:endParaRPr/>
                    </a:p>
                  </a:txBody>
                  <a:tcPr marL="91450" marR="91450" marT="45725" marB="45725"/>
                </a:tc>
                <a:extLst>
                  <a:ext uri="{0D108BD9-81ED-4DB2-BD59-A6C34878D82A}">
                    <a16:rowId xmlns:a16="http://schemas.microsoft.com/office/drawing/2014/main" val="10006"/>
                  </a:ext>
                </a:extLst>
              </a:tr>
            </a:tbl>
          </a:graphicData>
        </a:graphic>
      </p:graphicFrame>
      <p:sp>
        <p:nvSpPr>
          <p:cNvPr id="91" name="Google Shape;91;p6"/>
          <p:cNvSpPr txBox="1"/>
          <p:nvPr/>
        </p:nvSpPr>
        <p:spPr>
          <a:xfrm>
            <a:off x="4934193" y="4412091"/>
            <a:ext cx="4209807"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00" b="0" i="0" u="none" strike="noStrike" cap="none">
                <a:solidFill>
                  <a:schemeClr val="dk1"/>
                </a:solidFill>
                <a:latin typeface="Arial"/>
                <a:ea typeface="Arial"/>
                <a:cs typeface="Arial"/>
                <a:sym typeface="Arial"/>
              </a:rPr>
              <a:t>Adapted from Zachary, L. J. (2012). </a:t>
            </a:r>
            <a:r>
              <a:rPr lang="en-US" sz="1000" b="0" i="1" u="none" strike="noStrike" cap="none">
                <a:solidFill>
                  <a:schemeClr val="dk1"/>
                </a:solidFill>
                <a:latin typeface="Arial"/>
                <a:ea typeface="Arial"/>
                <a:cs typeface="Arial"/>
                <a:sym typeface="Arial"/>
              </a:rPr>
              <a:t>The Mentor’s Guide</a:t>
            </a:r>
            <a:r>
              <a:rPr lang="en-US" sz="1000" b="0" i="0" u="none" strike="noStrike" cap="none">
                <a:solidFill>
                  <a:schemeClr val="dk1"/>
                </a:solidFill>
                <a:latin typeface="Arial"/>
                <a:ea typeface="Arial"/>
                <a:cs typeface="Arial"/>
                <a:sym typeface="Arial"/>
              </a:rPr>
              <a:t>. Jossey Bass. </a:t>
            </a:r>
            <a:endParaRPr sz="1000" b="0" i="0" u="none" strike="noStrike" cap="none">
              <a:solidFill>
                <a:schemeClr val="dk1"/>
              </a:solidFill>
              <a:latin typeface="Arial"/>
              <a:ea typeface="Arial"/>
              <a:cs typeface="Arial"/>
              <a:sym typeface="Arial"/>
            </a:endParaRPr>
          </a:p>
        </p:txBody>
      </p:sp>
      <p:sp>
        <p:nvSpPr>
          <p:cNvPr id="2" name="Rectangle 1">
            <a:extLst>
              <a:ext uri="{FF2B5EF4-FFF2-40B4-BE49-F238E27FC236}">
                <a16:creationId xmlns:a16="http://schemas.microsoft.com/office/drawing/2014/main" id="{B57835DB-9277-DA91-55BE-35AFF5125B22}"/>
              </a:ext>
            </a:extLst>
          </p:cNvPr>
          <p:cNvSpPr/>
          <p:nvPr/>
        </p:nvSpPr>
        <p:spPr>
          <a:xfrm>
            <a:off x="82964" y="4673600"/>
            <a:ext cx="2784414" cy="4051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5"/>
        <p:cNvGrpSpPr/>
        <p:nvPr/>
      </p:nvGrpSpPr>
      <p:grpSpPr>
        <a:xfrm>
          <a:off x="0" y="0"/>
          <a:ext cx="0" cy="0"/>
          <a:chOff x="0" y="0"/>
          <a:chExt cx="0" cy="0"/>
        </a:xfrm>
      </p:grpSpPr>
      <p:sp>
        <p:nvSpPr>
          <p:cNvPr id="96" name="Google Shape;96;p7"/>
          <p:cNvSpPr txBox="1">
            <a:spLocks noGrp="1"/>
          </p:cNvSpPr>
          <p:nvPr>
            <p:ph type="title"/>
          </p:nvPr>
        </p:nvSpPr>
        <p:spPr>
          <a:xfrm>
            <a:off x="165396" y="39930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sz="2400">
                <a:solidFill>
                  <a:srgbClr val="151E49"/>
                </a:solidFill>
                <a:latin typeface="Bebas Neue"/>
                <a:ea typeface="Bebas Neue"/>
                <a:cs typeface="Bebas Neue"/>
                <a:sym typeface="Bebas Neue"/>
              </a:rPr>
              <a:t>Check for understanding</a:t>
            </a:r>
            <a:endParaRPr/>
          </a:p>
        </p:txBody>
      </p:sp>
      <p:sp>
        <p:nvSpPr>
          <p:cNvPr id="97" name="Google Shape;97;p7"/>
          <p:cNvSpPr txBox="1"/>
          <p:nvPr/>
        </p:nvSpPr>
        <p:spPr>
          <a:xfrm>
            <a:off x="520716" y="1336549"/>
            <a:ext cx="4596300" cy="209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700" b="0" i="0" u="none" strike="noStrike" cap="none">
                <a:solidFill>
                  <a:srgbClr val="000000"/>
                </a:solidFill>
                <a:latin typeface="Arial"/>
                <a:ea typeface="Arial"/>
                <a:cs typeface="Arial"/>
                <a:sym typeface="Arial"/>
              </a:rPr>
              <a:t>Please share one step in the planning process that you think might be easily overlooked?</a:t>
            </a:r>
            <a:endParaRPr/>
          </a:p>
          <a:p>
            <a:pPr marL="0" marR="0" lvl="0" indent="0" algn="l" rtl="0">
              <a:lnSpc>
                <a:spcPct val="100000"/>
              </a:lnSpc>
              <a:spcBef>
                <a:spcPts val="0"/>
              </a:spcBef>
              <a:spcAft>
                <a:spcPts val="0"/>
              </a:spcAft>
              <a:buNone/>
            </a:pPr>
            <a:endParaRPr sz="17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700" b="0" i="0" u="none" strike="noStrike" cap="none">
                <a:solidFill>
                  <a:srgbClr val="000000"/>
                </a:solidFill>
                <a:latin typeface="Arial"/>
                <a:ea typeface="Arial"/>
                <a:cs typeface="Arial"/>
                <a:sym typeface="Arial"/>
              </a:rPr>
              <a:t>How will you make sure this step is not forgotten?</a:t>
            </a:r>
            <a:endParaRPr/>
          </a:p>
          <a:p>
            <a:pPr marL="0" marR="0" lvl="0" indent="0" algn="l" rtl="0">
              <a:lnSpc>
                <a:spcPct val="100000"/>
              </a:lnSpc>
              <a:spcBef>
                <a:spcPts val="0"/>
              </a:spcBef>
              <a:spcAft>
                <a:spcPts val="0"/>
              </a:spcAft>
              <a:buNone/>
            </a:pPr>
            <a:endParaRPr sz="2800" b="0" i="0" u="none" strike="noStrike" cap="none">
              <a:solidFill>
                <a:srgbClr val="000000"/>
              </a:solidFill>
              <a:latin typeface="Arial"/>
              <a:ea typeface="Arial"/>
              <a:cs typeface="Arial"/>
              <a:sym typeface="Arial"/>
            </a:endParaRPr>
          </a:p>
        </p:txBody>
      </p:sp>
      <p:pic>
        <p:nvPicPr>
          <p:cNvPr id="98" name="Google Shape;98;p7" descr="A yellow triangle sign with a person falling down stairs&#10;&#10;AI-generated content may be incorrect."/>
          <p:cNvPicPr preferRelativeResize="0"/>
          <p:nvPr/>
        </p:nvPicPr>
        <p:blipFill rotWithShape="1">
          <a:blip r:embed="rId4">
            <a:alphaModFix/>
          </a:blip>
          <a:srcRect/>
          <a:stretch/>
        </p:blipFill>
        <p:spPr>
          <a:xfrm>
            <a:off x="5555225" y="1295157"/>
            <a:ext cx="3355995" cy="2913142"/>
          </a:xfrm>
          <a:prstGeom prst="rect">
            <a:avLst/>
          </a:prstGeom>
          <a:noFill/>
          <a:ln>
            <a:noFill/>
          </a:ln>
        </p:spPr>
      </p:pic>
      <p:sp>
        <p:nvSpPr>
          <p:cNvPr id="2" name="Rectangle 1">
            <a:extLst>
              <a:ext uri="{FF2B5EF4-FFF2-40B4-BE49-F238E27FC236}">
                <a16:creationId xmlns:a16="http://schemas.microsoft.com/office/drawing/2014/main" id="{2B4778FB-C5EA-3B4F-58E6-EB148F110D98}"/>
              </a:ext>
            </a:extLst>
          </p:cNvPr>
          <p:cNvSpPr/>
          <p:nvPr/>
        </p:nvSpPr>
        <p:spPr>
          <a:xfrm>
            <a:off x="82964" y="4673600"/>
            <a:ext cx="2784414" cy="4051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2"/>
        <p:cNvGrpSpPr/>
        <p:nvPr/>
      </p:nvGrpSpPr>
      <p:grpSpPr>
        <a:xfrm>
          <a:off x="0" y="0"/>
          <a:ext cx="0" cy="0"/>
          <a:chOff x="0" y="0"/>
          <a:chExt cx="0" cy="0"/>
        </a:xfrm>
      </p:grpSpPr>
      <p:sp>
        <p:nvSpPr>
          <p:cNvPr id="103" name="Google Shape;103;p8"/>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800"/>
              <a:buNone/>
            </a:pPr>
            <a:r>
              <a:rPr lang="en-US" sz="2400">
                <a:solidFill>
                  <a:schemeClr val="dk1"/>
                </a:solidFill>
                <a:latin typeface="Bebas Neue"/>
                <a:ea typeface="Bebas Neue"/>
                <a:cs typeface="Bebas Neue"/>
                <a:sym typeface="Bebas Neue"/>
              </a:rPr>
              <a:t>Focus on the application of learning and next steps</a:t>
            </a:r>
            <a:endParaRPr sz="2400">
              <a:solidFill>
                <a:schemeClr val="dk1"/>
              </a:solidFill>
            </a:endParaRPr>
          </a:p>
        </p:txBody>
      </p:sp>
      <p:graphicFrame>
        <p:nvGraphicFramePr>
          <p:cNvPr id="104" name="Google Shape;104;p8"/>
          <p:cNvGraphicFramePr/>
          <p:nvPr/>
        </p:nvGraphicFramePr>
        <p:xfrm>
          <a:off x="311700" y="1533377"/>
          <a:ext cx="8520600" cy="1916710"/>
        </p:xfrm>
        <a:graphic>
          <a:graphicData uri="http://schemas.openxmlformats.org/drawingml/2006/table">
            <a:tbl>
              <a:tblPr firstRow="1" bandRow="1">
                <a:noFill/>
                <a:tableStyleId>{3B663489-EA29-41C6-B0CD-855B949ECDAF}</a:tableStyleId>
              </a:tblPr>
              <a:tblGrid>
                <a:gridCol w="2840200">
                  <a:extLst>
                    <a:ext uri="{9D8B030D-6E8A-4147-A177-3AD203B41FA5}">
                      <a16:colId xmlns:a16="http://schemas.microsoft.com/office/drawing/2014/main" val="20000"/>
                    </a:ext>
                  </a:extLst>
                </a:gridCol>
                <a:gridCol w="2840200">
                  <a:extLst>
                    <a:ext uri="{9D8B030D-6E8A-4147-A177-3AD203B41FA5}">
                      <a16:colId xmlns:a16="http://schemas.microsoft.com/office/drawing/2014/main" val="20001"/>
                    </a:ext>
                  </a:extLst>
                </a:gridCol>
                <a:gridCol w="2840200">
                  <a:extLst>
                    <a:ext uri="{9D8B030D-6E8A-4147-A177-3AD203B41FA5}">
                      <a16:colId xmlns:a16="http://schemas.microsoft.com/office/drawing/2014/main" val="20002"/>
                    </a:ext>
                  </a:extLst>
                </a:gridCol>
              </a:tblGrid>
              <a:tr h="362200">
                <a:tc>
                  <a:txBody>
                    <a:bodyPr/>
                    <a:lstStyle/>
                    <a:p>
                      <a:pPr marL="0" marR="0" lvl="0" indent="0" algn="l" rtl="0">
                        <a:lnSpc>
                          <a:spcPct val="100000"/>
                        </a:lnSpc>
                        <a:spcBef>
                          <a:spcPts val="0"/>
                        </a:spcBef>
                        <a:spcAft>
                          <a:spcPts val="0"/>
                        </a:spcAft>
                        <a:buNone/>
                      </a:pPr>
                      <a:r>
                        <a:rPr lang="en-US" sz="1400" u="none" strike="noStrike" cap="none"/>
                        <a:t>Mentor</a:t>
                      </a:r>
                      <a:endParaRPr/>
                    </a:p>
                  </a:txBody>
                  <a:tcPr marL="91450" marR="91450" marT="45725" marB="45725"/>
                </a:tc>
                <a:tc>
                  <a:txBody>
                    <a:bodyPr/>
                    <a:lstStyle/>
                    <a:p>
                      <a:pPr marL="0" marR="0" lvl="0" indent="0" algn="l" rtl="0">
                        <a:lnSpc>
                          <a:spcPct val="100000"/>
                        </a:lnSpc>
                        <a:spcBef>
                          <a:spcPts val="0"/>
                        </a:spcBef>
                        <a:spcAft>
                          <a:spcPts val="0"/>
                        </a:spcAft>
                        <a:buNone/>
                      </a:pPr>
                      <a:r>
                        <a:rPr lang="en-US" sz="1400" u="none" strike="noStrike" cap="none"/>
                        <a:t>Apprentice</a:t>
                      </a:r>
                      <a:endParaRPr/>
                    </a:p>
                  </a:txBody>
                  <a:tcPr marL="91450" marR="91450" marT="45725" marB="45725"/>
                </a:tc>
                <a:tc>
                  <a:txBody>
                    <a:bodyPr/>
                    <a:lstStyle/>
                    <a:p>
                      <a:pPr marL="0" marR="0" lvl="0" indent="0" algn="l" rtl="0">
                        <a:lnSpc>
                          <a:spcPct val="100000"/>
                        </a:lnSpc>
                        <a:spcBef>
                          <a:spcPts val="0"/>
                        </a:spcBef>
                        <a:spcAft>
                          <a:spcPts val="0"/>
                        </a:spcAft>
                        <a:buNone/>
                      </a:pPr>
                      <a:r>
                        <a:rPr lang="en-US" sz="1400" u="none" strike="noStrike" cap="none"/>
                        <a:t>Next Steps (for both)</a:t>
                      </a:r>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None/>
                      </a:pPr>
                      <a:r>
                        <a:rPr lang="en-US" sz="1400" u="none" strike="noStrike" cap="none"/>
                        <a:t>Acknowledge the apprentice’s growth. Be specific.</a:t>
                      </a:r>
                      <a:endParaRPr/>
                    </a:p>
                  </a:txBody>
                  <a:tcPr marL="91450" marR="91450" marT="45725" marB="45725"/>
                </a:tc>
                <a:tc>
                  <a:txBody>
                    <a:bodyPr/>
                    <a:lstStyle/>
                    <a:p>
                      <a:pPr marL="0" marR="0" lvl="0" indent="0" algn="l" rtl="0">
                        <a:lnSpc>
                          <a:spcPct val="100000"/>
                        </a:lnSpc>
                        <a:spcBef>
                          <a:spcPts val="0"/>
                        </a:spcBef>
                        <a:spcAft>
                          <a:spcPts val="0"/>
                        </a:spcAft>
                        <a:buNone/>
                      </a:pPr>
                      <a:r>
                        <a:rPr lang="en-US" sz="1400" u="none" strike="noStrike" cap="none"/>
                        <a:t>Feel good about how far you’ve come!</a:t>
                      </a:r>
                      <a:endParaRPr/>
                    </a:p>
                  </a:txBody>
                  <a:tcPr marL="91450" marR="91450" marT="45725" marB="45725"/>
                </a:tc>
                <a:tc>
                  <a:txBody>
                    <a:bodyPr/>
                    <a:lstStyle/>
                    <a:p>
                      <a:pPr marL="0" marR="0" lvl="0" indent="0" algn="l" rtl="0">
                        <a:lnSpc>
                          <a:spcPct val="100000"/>
                        </a:lnSpc>
                        <a:spcBef>
                          <a:spcPts val="0"/>
                        </a:spcBef>
                        <a:spcAft>
                          <a:spcPts val="0"/>
                        </a:spcAft>
                        <a:buNone/>
                      </a:pPr>
                      <a:r>
                        <a:rPr lang="en-US" sz="1400" u="none" strike="noStrike" cap="none"/>
                        <a:t>Be aware of where skill improvement is still needed.</a:t>
                      </a:r>
                      <a:endParaRPr/>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lnSpc>
                          <a:spcPct val="100000"/>
                        </a:lnSpc>
                        <a:spcBef>
                          <a:spcPts val="0"/>
                        </a:spcBef>
                        <a:spcAft>
                          <a:spcPts val="0"/>
                        </a:spcAft>
                        <a:buNone/>
                      </a:pPr>
                      <a:r>
                        <a:rPr lang="en-US" sz="1400" u="none" strike="noStrike" cap="none"/>
                        <a:t>Acknowledge how you have grown as a mentor.</a:t>
                      </a:r>
                      <a:endParaRPr/>
                    </a:p>
                  </a:txBody>
                  <a:tcPr marL="91450" marR="91450" marT="45725" marB="45725"/>
                </a:tc>
                <a:tc>
                  <a:txBody>
                    <a:bodyPr/>
                    <a:lstStyle/>
                    <a:p>
                      <a:pPr marL="0" marR="0" lvl="0" indent="0" algn="l" rtl="0">
                        <a:lnSpc>
                          <a:spcPct val="100000"/>
                        </a:lnSpc>
                        <a:spcBef>
                          <a:spcPts val="0"/>
                        </a:spcBef>
                        <a:spcAft>
                          <a:spcPts val="0"/>
                        </a:spcAft>
                        <a:buNone/>
                      </a:pPr>
                      <a:r>
                        <a:rPr lang="en-US" sz="1400" u="none" strike="noStrike" cap="none"/>
                        <a:t>Tell the mentor how you feel they have improved.</a:t>
                      </a:r>
                      <a:endParaRPr/>
                    </a:p>
                  </a:txBody>
                  <a:tcPr marL="91450" marR="91450" marT="45725" marB="45725"/>
                </a:tc>
                <a:tc>
                  <a:txBody>
                    <a:bodyPr/>
                    <a:lstStyle/>
                    <a:p>
                      <a:pPr marL="0" marR="0" lvl="0" indent="0" algn="l" rtl="0">
                        <a:lnSpc>
                          <a:spcPct val="100000"/>
                        </a:lnSpc>
                        <a:spcBef>
                          <a:spcPts val="0"/>
                        </a:spcBef>
                        <a:spcAft>
                          <a:spcPts val="0"/>
                        </a:spcAft>
                        <a:buNone/>
                      </a:pPr>
                      <a:r>
                        <a:rPr lang="en-US" sz="1400" u="none" strike="noStrike" cap="none"/>
                        <a:t>Consider what you would do differently the next time.</a:t>
                      </a:r>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lnSpc>
                          <a:spcPct val="100000"/>
                        </a:lnSpc>
                        <a:spcBef>
                          <a:spcPts val="0"/>
                        </a:spcBef>
                        <a:spcAft>
                          <a:spcPts val="0"/>
                        </a:spcAft>
                        <a:buNone/>
                      </a:pPr>
                      <a:r>
                        <a:rPr lang="en-US" sz="1400" u="none" strike="noStrike" cap="none"/>
                        <a:t>Encourage the apprentice to continue developing their skills.</a:t>
                      </a:r>
                      <a:endParaRPr/>
                    </a:p>
                  </a:txBody>
                  <a:tcPr marL="91450" marR="91450" marT="45725" marB="45725"/>
                </a:tc>
                <a:tc>
                  <a:txBody>
                    <a:bodyPr/>
                    <a:lstStyle/>
                    <a:p>
                      <a:pPr marL="0" marR="0" lvl="0" indent="0" algn="l" rtl="0">
                        <a:lnSpc>
                          <a:spcPct val="100000"/>
                        </a:lnSpc>
                        <a:spcBef>
                          <a:spcPts val="0"/>
                        </a:spcBef>
                        <a:spcAft>
                          <a:spcPts val="0"/>
                        </a:spcAft>
                        <a:buNone/>
                      </a:pPr>
                      <a:r>
                        <a:rPr lang="en-US" sz="1400" u="none" strike="noStrike" cap="none"/>
                        <a:t>Plan to be a life-long learner.</a:t>
                      </a:r>
                      <a:endParaRPr/>
                    </a:p>
                  </a:txBody>
                  <a:tcPr marL="91450" marR="91450" marT="45725" marB="45725"/>
                </a:tc>
                <a:tc>
                  <a:txBody>
                    <a:bodyPr/>
                    <a:lstStyle/>
                    <a:p>
                      <a:pPr marL="0" marR="0" lvl="0" indent="0" algn="l" rtl="0">
                        <a:lnSpc>
                          <a:spcPct val="100000"/>
                        </a:lnSpc>
                        <a:spcBef>
                          <a:spcPts val="0"/>
                        </a:spcBef>
                        <a:spcAft>
                          <a:spcPts val="0"/>
                        </a:spcAft>
                        <a:buNone/>
                      </a:pPr>
                      <a:r>
                        <a:rPr lang="en-US" sz="1400" u="none" strike="noStrike" cap="none"/>
                        <a:t>How will you continue to develop your skills?</a:t>
                      </a:r>
                      <a:endParaRPr/>
                    </a:p>
                  </a:txBody>
                  <a:tcPr marL="91450" marR="91450" marT="45725" marB="45725"/>
                </a:tc>
                <a:extLst>
                  <a:ext uri="{0D108BD9-81ED-4DB2-BD59-A6C34878D82A}">
                    <a16:rowId xmlns:a16="http://schemas.microsoft.com/office/drawing/2014/main" val="10003"/>
                  </a:ext>
                </a:extLst>
              </a:tr>
            </a:tbl>
          </a:graphicData>
        </a:graphic>
      </p:graphicFrame>
      <p:sp>
        <p:nvSpPr>
          <p:cNvPr id="2" name="Rectangle 1">
            <a:extLst>
              <a:ext uri="{FF2B5EF4-FFF2-40B4-BE49-F238E27FC236}">
                <a16:creationId xmlns:a16="http://schemas.microsoft.com/office/drawing/2014/main" id="{BC01CC0C-654E-6C38-E99E-949E2B1D06AE}"/>
              </a:ext>
            </a:extLst>
          </p:cNvPr>
          <p:cNvSpPr/>
          <p:nvPr/>
        </p:nvSpPr>
        <p:spPr>
          <a:xfrm>
            <a:off x="82964" y="4673600"/>
            <a:ext cx="2784414" cy="4051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109" name="Google Shape;109;p9"/>
          <p:cNvSpPr txBox="1">
            <a:spLocks noGrp="1"/>
          </p:cNvSpPr>
          <p:nvPr>
            <p:ph type="title"/>
          </p:nvPr>
        </p:nvSpPr>
        <p:spPr>
          <a:xfrm>
            <a:off x="311700" y="370305"/>
            <a:ext cx="8406882"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sz="2400">
                <a:solidFill>
                  <a:schemeClr val="dk1"/>
                </a:solidFill>
                <a:latin typeface="Bebas Neue"/>
                <a:ea typeface="Bebas Neue"/>
                <a:cs typeface="Bebas Neue"/>
                <a:sym typeface="Bebas Neue"/>
              </a:rPr>
              <a:t>Identify meaningful ways to celebrate the learning and express appreciation.</a:t>
            </a:r>
            <a:endParaRPr sz="2400">
              <a:solidFill>
                <a:schemeClr val="dk1"/>
              </a:solidFill>
              <a:latin typeface="Bebas Neue"/>
              <a:ea typeface="Bebas Neue"/>
              <a:cs typeface="Bebas Neue"/>
              <a:sym typeface="Bebas Neue"/>
            </a:endParaRPr>
          </a:p>
        </p:txBody>
      </p:sp>
      <p:sp>
        <p:nvSpPr>
          <p:cNvPr id="110" name="Google Shape;110;p9"/>
          <p:cNvSpPr txBox="1"/>
          <p:nvPr/>
        </p:nvSpPr>
        <p:spPr>
          <a:xfrm>
            <a:off x="4775014" y="4393496"/>
            <a:ext cx="4610733" cy="461665"/>
          </a:xfrm>
          <a:prstGeom prst="rect">
            <a:avLst/>
          </a:prstGeom>
          <a:noFill/>
          <a:ln>
            <a:noFill/>
          </a:ln>
        </p:spPr>
        <p:txBody>
          <a:bodyPr spcFirstLastPara="1" wrap="square" lIns="91425" tIns="45700" rIns="91425" bIns="45700" anchor="t" anchorCtr="0">
            <a:spAutoFit/>
          </a:bodyPr>
          <a:lstStyle/>
          <a:p>
            <a:pPr marL="11430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Arial"/>
                <a:ea typeface="Arial"/>
                <a:cs typeface="Arial"/>
                <a:sym typeface="Arial"/>
              </a:rPr>
              <a:t>Adapted from Zachary, L. J. (2012). </a:t>
            </a:r>
            <a:r>
              <a:rPr lang="en-US" sz="1000" b="0" i="1" u="none" strike="noStrike" cap="none">
                <a:solidFill>
                  <a:srgbClr val="000000"/>
                </a:solidFill>
                <a:latin typeface="Arial"/>
                <a:ea typeface="Arial"/>
                <a:cs typeface="Arial"/>
                <a:sym typeface="Arial"/>
              </a:rPr>
              <a:t>The Mentor’s Guide</a:t>
            </a:r>
            <a:r>
              <a:rPr lang="en-US" sz="1000" b="0" i="0" u="none" strike="noStrike" cap="none">
                <a:solidFill>
                  <a:srgbClr val="000000"/>
                </a:solidFill>
                <a:latin typeface="Arial"/>
                <a:ea typeface="Arial"/>
                <a:cs typeface="Arial"/>
                <a:sym typeface="Arial"/>
              </a:rPr>
              <a:t>. Jossey Bass. </a:t>
            </a:r>
            <a:endParaRPr/>
          </a:p>
          <a:p>
            <a:pPr marL="11430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 name="Google Shape;111;p9"/>
          <p:cNvSpPr txBox="1"/>
          <p:nvPr/>
        </p:nvSpPr>
        <p:spPr>
          <a:xfrm>
            <a:off x="734786" y="1398955"/>
            <a:ext cx="3635932" cy="2185214"/>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000000"/>
              </a:buClr>
              <a:buSzPts val="1700"/>
              <a:buFont typeface="Arial"/>
              <a:buChar char="•"/>
            </a:pPr>
            <a:r>
              <a:rPr lang="en-US" sz="1700" b="0" i="0" u="none" strike="noStrike" cap="none">
                <a:solidFill>
                  <a:srgbClr val="000000"/>
                </a:solidFill>
                <a:latin typeface="Arial"/>
                <a:ea typeface="Arial"/>
                <a:cs typeface="Arial"/>
                <a:sym typeface="Arial"/>
              </a:rPr>
              <a:t>Collaborate on planning. </a:t>
            </a:r>
            <a:endParaRPr/>
          </a:p>
          <a:p>
            <a:pPr marL="0" marR="0" lvl="0" indent="0" algn="l" rtl="0">
              <a:lnSpc>
                <a:spcPct val="100000"/>
              </a:lnSpc>
              <a:spcBef>
                <a:spcPts val="0"/>
              </a:spcBef>
              <a:spcAft>
                <a:spcPts val="0"/>
              </a:spcAft>
              <a:buNone/>
            </a:pPr>
            <a:endParaRPr sz="17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700"/>
              <a:buFont typeface="Arial"/>
              <a:buChar char="•"/>
            </a:pPr>
            <a:r>
              <a:rPr lang="en-US" sz="1700" b="0" i="0" u="none" strike="noStrike" cap="none">
                <a:solidFill>
                  <a:srgbClr val="000000"/>
                </a:solidFill>
                <a:latin typeface="Arial"/>
                <a:ea typeface="Arial"/>
                <a:cs typeface="Arial"/>
                <a:sym typeface="Arial"/>
              </a:rPr>
              <a:t>Elevate and expand knowledge. </a:t>
            </a:r>
            <a:endParaRPr/>
          </a:p>
          <a:p>
            <a:pPr marL="0" marR="0" lvl="0" indent="0" algn="l" rtl="0">
              <a:lnSpc>
                <a:spcPct val="100000"/>
              </a:lnSpc>
              <a:spcBef>
                <a:spcPts val="0"/>
              </a:spcBef>
              <a:spcAft>
                <a:spcPts val="0"/>
              </a:spcAft>
              <a:buNone/>
            </a:pPr>
            <a:endParaRPr sz="17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700"/>
              <a:buFont typeface="Arial"/>
              <a:buChar char="•"/>
            </a:pPr>
            <a:r>
              <a:rPr lang="en-US" sz="1700" b="0" i="0" u="none" strike="noStrike" cap="none">
                <a:solidFill>
                  <a:srgbClr val="000000"/>
                </a:solidFill>
                <a:latin typeface="Arial"/>
                <a:ea typeface="Arial"/>
                <a:cs typeface="Arial"/>
                <a:sym typeface="Arial"/>
              </a:rPr>
              <a:t>Expand your thinking. </a:t>
            </a:r>
            <a:endParaRPr/>
          </a:p>
          <a:p>
            <a:pPr marL="0" marR="0" lvl="0" indent="0" algn="l" rtl="0">
              <a:lnSpc>
                <a:spcPct val="100000"/>
              </a:lnSpc>
              <a:spcBef>
                <a:spcPts val="0"/>
              </a:spcBef>
              <a:spcAft>
                <a:spcPts val="0"/>
              </a:spcAft>
              <a:buNone/>
            </a:pPr>
            <a:endParaRPr sz="17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700"/>
              <a:buFont typeface="Arial"/>
              <a:buChar char="•"/>
            </a:pPr>
            <a:r>
              <a:rPr lang="en-US" sz="1700" b="0" i="0" u="none" strike="noStrike" cap="none">
                <a:solidFill>
                  <a:srgbClr val="000000"/>
                </a:solidFill>
                <a:latin typeface="Arial"/>
                <a:ea typeface="Arial"/>
                <a:cs typeface="Arial"/>
                <a:sym typeface="Arial"/>
              </a:rPr>
              <a:t>Brag about accomplishments.</a:t>
            </a:r>
            <a:endParaRPr/>
          </a:p>
          <a:p>
            <a:pPr marL="0" marR="0" lvl="0" indent="0" algn="l" rtl="0">
              <a:lnSpc>
                <a:spcPct val="100000"/>
              </a:lnSpc>
              <a:spcBef>
                <a:spcPts val="0"/>
              </a:spcBef>
              <a:spcAft>
                <a:spcPts val="0"/>
              </a:spcAft>
              <a:buNone/>
            </a:pPr>
            <a:endParaRPr sz="1700" b="0" i="0" u="none" strike="noStrike" cap="none">
              <a:solidFill>
                <a:srgbClr val="000000"/>
              </a:solidFill>
              <a:latin typeface="Arial"/>
              <a:ea typeface="Arial"/>
              <a:cs typeface="Arial"/>
              <a:sym typeface="Arial"/>
            </a:endParaRPr>
          </a:p>
        </p:txBody>
      </p:sp>
      <p:sp>
        <p:nvSpPr>
          <p:cNvPr id="112" name="Google Shape;112;p9"/>
          <p:cNvSpPr txBox="1"/>
          <p:nvPr/>
        </p:nvSpPr>
        <p:spPr>
          <a:xfrm>
            <a:off x="4681395" y="1128791"/>
            <a:ext cx="2672526" cy="166199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7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700"/>
              <a:buFont typeface="Arial"/>
              <a:buChar char="•"/>
            </a:pPr>
            <a:r>
              <a:rPr lang="en-US" sz="1700" b="0" i="0" u="none" strike="noStrike" cap="none">
                <a:solidFill>
                  <a:srgbClr val="000000"/>
                </a:solidFill>
                <a:latin typeface="Arial"/>
                <a:ea typeface="Arial"/>
                <a:cs typeface="Arial"/>
                <a:sym typeface="Arial"/>
              </a:rPr>
              <a:t>Rekindle memory. </a:t>
            </a:r>
            <a:endParaRPr/>
          </a:p>
          <a:p>
            <a:pPr marL="0" marR="0" lvl="0" indent="0" algn="l" rtl="0">
              <a:lnSpc>
                <a:spcPct val="100000"/>
              </a:lnSpc>
              <a:spcBef>
                <a:spcPts val="0"/>
              </a:spcBef>
              <a:spcAft>
                <a:spcPts val="0"/>
              </a:spcAft>
              <a:buNone/>
            </a:pPr>
            <a:endParaRPr sz="17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700"/>
              <a:buFont typeface="Arial"/>
              <a:buChar char="•"/>
            </a:pPr>
            <a:r>
              <a:rPr lang="en-US" sz="1700" b="0" i="0" u="none" strike="noStrike" cap="none">
                <a:solidFill>
                  <a:srgbClr val="000000"/>
                </a:solidFill>
                <a:latin typeface="Arial"/>
                <a:ea typeface="Arial"/>
                <a:cs typeface="Arial"/>
                <a:sym typeface="Arial"/>
              </a:rPr>
              <a:t>Appreciate. </a:t>
            </a:r>
            <a:endParaRPr/>
          </a:p>
          <a:p>
            <a:pPr marL="0" marR="0" lvl="0" indent="0" algn="l" rtl="0">
              <a:lnSpc>
                <a:spcPct val="100000"/>
              </a:lnSpc>
              <a:spcBef>
                <a:spcPts val="0"/>
              </a:spcBef>
              <a:spcAft>
                <a:spcPts val="0"/>
              </a:spcAft>
              <a:buNone/>
            </a:pPr>
            <a:endParaRPr sz="17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700"/>
              <a:buFont typeface="Arial"/>
              <a:buChar char="•"/>
            </a:pPr>
            <a:r>
              <a:rPr lang="en-US" sz="1700" b="0" i="0" u="none" strike="noStrike" cap="none">
                <a:solidFill>
                  <a:srgbClr val="000000"/>
                </a:solidFill>
                <a:latin typeface="Arial"/>
                <a:ea typeface="Arial"/>
                <a:cs typeface="Arial"/>
                <a:sym typeface="Arial"/>
              </a:rPr>
              <a:t>Talk about transitions. </a:t>
            </a:r>
            <a:endParaRPr/>
          </a:p>
        </p:txBody>
      </p:sp>
      <p:sp>
        <p:nvSpPr>
          <p:cNvPr id="2" name="Rectangle 1">
            <a:extLst>
              <a:ext uri="{FF2B5EF4-FFF2-40B4-BE49-F238E27FC236}">
                <a16:creationId xmlns:a16="http://schemas.microsoft.com/office/drawing/2014/main" id="{DBA157C7-348E-8C00-4FD8-A1CDDB209F0E}"/>
              </a:ext>
            </a:extLst>
          </p:cNvPr>
          <p:cNvSpPr/>
          <p:nvPr/>
        </p:nvSpPr>
        <p:spPr>
          <a:xfrm>
            <a:off x="82964" y="4673600"/>
            <a:ext cx="2784414" cy="4051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C260FD1725AF8498F095E4EA8F80285" ma:contentTypeVersion="10" ma:contentTypeDescription="Create a new document." ma:contentTypeScope="" ma:versionID="7232c348298c4fb537d44370bbcdc4f1">
  <xsd:schema xmlns:xsd="http://www.w3.org/2001/XMLSchema" xmlns:xs="http://www.w3.org/2001/XMLSchema" xmlns:p="http://schemas.microsoft.com/office/2006/metadata/properties" xmlns:ns2="d91a5e48-5fa3-4bc3-8e51-b5d83f4a1c64" xmlns:ns3="e68a17f4-7f23-47d1-9df3-027ad3ebde5f" targetNamespace="http://schemas.microsoft.com/office/2006/metadata/properties" ma:root="true" ma:fieldsID="1f20a4c16c4ba292ee3a0fbff2e30566" ns2:_="" ns3:_="">
    <xsd:import namespace="d91a5e48-5fa3-4bc3-8e51-b5d83f4a1c64"/>
    <xsd:import namespace="e68a17f4-7f23-47d1-9df3-027ad3ebde5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1a5e48-5fa3-4bc3-8e51-b5d83f4a1c6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fieldId="{5cf76f15-5ced-4ddc-b409-7134ff3c332f}" ma:taxonomyMulti="true" ma:sspId="00000000-0000-0000-0000-000000000000" ma:termSetId="00000000-0000-0000-0000-000000000000" ma:anchorId="00000000-0000-0000-0000-000000000000" ma:open="fals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68a17f4-7f23-47d1-9df3-027ad3ebde5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9f92402-2241-4b8b-ab56-a0f4cb7293eb}" ma:internalName="TaxCatchAll" ma:showField="CatchAllData" ma:web="e68a17f4-7f23-47d1-9df3-027ad3ebde5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91a5e48-5fa3-4bc3-8e51-b5d83f4a1c64">
      <Terms xmlns="http://schemas.microsoft.com/office/infopath/2007/PartnerControls"/>
    </lcf76f155ced4ddcb4097134ff3c332f>
    <TaxCatchAll xmlns="e68a17f4-7f23-47d1-9df3-027ad3ebde5f" xsi:nil="true"/>
  </documentManagement>
</p:properties>
</file>

<file path=customXml/itemProps1.xml><?xml version="1.0" encoding="utf-8"?>
<ds:datastoreItem xmlns:ds="http://schemas.openxmlformats.org/officeDocument/2006/customXml" ds:itemID="{B77E261E-FE3C-4E21-98B1-3E240927D02D}"/>
</file>

<file path=customXml/itemProps2.xml><?xml version="1.0" encoding="utf-8"?>
<ds:datastoreItem xmlns:ds="http://schemas.openxmlformats.org/officeDocument/2006/customXml" ds:itemID="{434B3C1A-E150-4FF7-A822-A9892A703BA8}"/>
</file>

<file path=customXml/itemProps3.xml><?xml version="1.0" encoding="utf-8"?>
<ds:datastoreItem xmlns:ds="http://schemas.openxmlformats.org/officeDocument/2006/customXml" ds:itemID="{F6CB93DF-601D-49F7-9E2C-3116986C5D90}"/>
</file>

<file path=docProps/app.xml><?xml version="1.0" encoding="utf-8"?>
<Properties xmlns="http://schemas.openxmlformats.org/officeDocument/2006/extended-properties" xmlns:vt="http://schemas.openxmlformats.org/officeDocument/2006/docPropsVTypes">
  <TotalTime>0</TotalTime>
  <Words>3516</Words>
  <Application>Microsoft Macintosh PowerPoint</Application>
  <PresentationFormat>On-screen Show (16:9)</PresentationFormat>
  <Paragraphs>265</Paragraphs>
  <Slides>20</Slides>
  <Notes>20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Bebas Neue</vt:lpstr>
      <vt:lpstr>Arial</vt:lpstr>
      <vt:lpstr>Quattrocento Sans</vt:lpstr>
      <vt:lpstr>Simple Light</vt:lpstr>
      <vt:lpstr>Community of Practice for Mentor Teachers</vt:lpstr>
      <vt:lpstr>How are you feeling today?</vt:lpstr>
      <vt:lpstr>Agenda</vt:lpstr>
      <vt:lpstr>The need for closure</vt:lpstr>
      <vt:lpstr>Discuss the best‐ and worst‐case scenarios.</vt:lpstr>
      <vt:lpstr>Decide how to structure the conversation closure. </vt:lpstr>
      <vt:lpstr>Check for understanding</vt:lpstr>
      <vt:lpstr>Focus on the application of learning and next steps</vt:lpstr>
      <vt:lpstr>Identify meaningful ways to celebrate the learning and express appreciation.</vt:lpstr>
      <vt:lpstr>Check for understanding</vt:lpstr>
      <vt:lpstr>Ending a relationship when the mentoring ends</vt:lpstr>
      <vt:lpstr>Mentor Self‐Reflection on Learning</vt:lpstr>
      <vt:lpstr>Mentor Self‐Reflection on Learning</vt:lpstr>
      <vt:lpstr>Turning Closure into Learning</vt:lpstr>
      <vt:lpstr>Check for understanding</vt:lpstr>
      <vt:lpstr>Coming to Closure: A Readiness Checklist</vt:lpstr>
      <vt:lpstr>Coming to Closure: A Readiness Checklist</vt:lpstr>
      <vt:lpstr>Wrap-up</vt:lpstr>
      <vt:lpstr>PowerPoint Presentation</vt:lpstr>
      <vt:lpstr>Resource Page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Kelli Servizzi</cp:lastModifiedBy>
  <cp:revision>1</cp:revision>
  <dcterms:modified xsi:type="dcterms:W3CDTF">2026-03-31T13:47:50Z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0x010100CC260FD1725AF8498F095E4EA8F80285</vt:lpwstr>
  </property>
</Properties>
</file>