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3" r:id="rId18"/>
    <p:sldId id="274" r:id="rId19"/>
  </p:sldIdLst>
  <p:sldSz cx="9144000" cy="5143500" type="screen16x9"/>
  <p:notesSz cx="6858000" cy="9144000"/>
  <p:embeddedFontLst>
    <p:embeddedFont>
      <p:font typeface="Bebas Neue" panose="020B0606020202050201" pitchFamily="34" charset="77"/>
      <p:regular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hRYEHJshAk8GDAOMBx2GzogA23l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D55ABE-2FAE-B54A-8D78-07284F2231C3}" v="16" dt="2026-03-31T13:49:18.859"/>
  </p1510:revLst>
</p1510:revInfo>
</file>

<file path=ppt/tableStyles.xml><?xml version="1.0" encoding="utf-8"?>
<a:tblStyleLst xmlns:a="http://schemas.openxmlformats.org/drawingml/2006/main" def="{7EDC11ED-126F-4CB8-A061-122D1D350359}">
  <a:tblStyle styleId="{7EDC11ED-126F-4CB8-A061-122D1D350359}"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DFD"/>
          </a:solidFill>
        </a:fill>
      </a:tcStyle>
    </a:wholeTbl>
    <a:band1H>
      <a:tcTxStyle/>
      <a:tcStyle>
        <a:tcBdr/>
        <a:fill>
          <a:solidFill>
            <a:srgbClr val="CDD8FB"/>
          </a:solidFill>
        </a:fill>
      </a:tcStyle>
    </a:band1H>
    <a:band2H>
      <a:tcTxStyle/>
      <a:tcStyle>
        <a:tcBdr/>
      </a:tcStyle>
    </a:band2H>
    <a:band1V>
      <a:tcTxStyle/>
      <a:tcStyle>
        <a:tcBdr/>
        <a:fill>
          <a:solidFill>
            <a:srgbClr val="CDD8FB"/>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5"/>
  </p:normalViewPr>
  <p:slideViewPr>
    <p:cSldViewPr snapToGrid="0">
      <p:cViewPr varScale="1">
        <p:scale>
          <a:sx n="144" d="100"/>
          <a:sy n="144" d="100"/>
        </p:scale>
        <p:origin x="648" y="19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presProps" Target="presProps.xml"/><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customschemas.google.com/relationships/presentationmetadata" Target="metadata"/><Relationship Id="rId30" Type="http://schemas.openxmlformats.org/officeDocument/2006/relationships/theme" Target="theme/theme1.xml"/><Relationship Id="rId35"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i Servizzi" userId="b89d2322-77b5-4835-95f6-5924e1a787f5" providerId="ADAL" clId="{D77DCCDD-234E-560B-A69F-B8FA3646A372}"/>
    <pc:docChg chg="custSel delSld modSld sldOrd">
      <pc:chgData name="Kelli Servizzi" userId="b89d2322-77b5-4835-95f6-5924e1a787f5" providerId="ADAL" clId="{D77DCCDD-234E-560B-A69F-B8FA3646A372}" dt="2026-03-31T13:49:48.434" v="24" actId="20578"/>
      <pc:docMkLst>
        <pc:docMk/>
      </pc:docMkLst>
      <pc:sldChg chg="addSp modSp mod">
        <pc:chgData name="Kelli Servizzi" userId="b89d2322-77b5-4835-95f6-5924e1a787f5" providerId="ADAL" clId="{D77DCCDD-234E-560B-A69F-B8FA3646A372}" dt="2026-03-31T13:48:09.072" v="2" actId="14100"/>
        <pc:sldMkLst>
          <pc:docMk/>
          <pc:sldMk cId="0" sldId="256"/>
        </pc:sldMkLst>
        <pc:spChg chg="add mod">
          <ac:chgData name="Kelli Servizzi" userId="b89d2322-77b5-4835-95f6-5924e1a787f5" providerId="ADAL" clId="{D77DCCDD-234E-560B-A69F-B8FA3646A372}" dt="2026-03-31T13:48:09.072" v="2" actId="14100"/>
          <ac:spMkLst>
            <pc:docMk/>
            <pc:sldMk cId="0" sldId="256"/>
            <ac:spMk id="2" creationId="{46E98B58-24E8-32CB-64DD-6F6EE4FB6276}"/>
          </ac:spMkLst>
        </pc:spChg>
      </pc:sldChg>
      <pc:sldChg chg="addSp modSp">
        <pc:chgData name="Kelli Servizzi" userId="b89d2322-77b5-4835-95f6-5924e1a787f5" providerId="ADAL" clId="{D77DCCDD-234E-560B-A69F-B8FA3646A372}" dt="2026-03-31T13:48:12.170" v="3"/>
        <pc:sldMkLst>
          <pc:docMk/>
          <pc:sldMk cId="0" sldId="257"/>
        </pc:sldMkLst>
        <pc:spChg chg="add mod">
          <ac:chgData name="Kelli Servizzi" userId="b89d2322-77b5-4835-95f6-5924e1a787f5" providerId="ADAL" clId="{D77DCCDD-234E-560B-A69F-B8FA3646A372}" dt="2026-03-31T13:48:12.170" v="3"/>
          <ac:spMkLst>
            <pc:docMk/>
            <pc:sldMk cId="0" sldId="257"/>
            <ac:spMk id="2" creationId="{62D570CE-383F-F6D1-278C-2FA16F970454}"/>
          </ac:spMkLst>
        </pc:spChg>
      </pc:sldChg>
      <pc:sldChg chg="addSp modSp">
        <pc:chgData name="Kelli Servizzi" userId="b89d2322-77b5-4835-95f6-5924e1a787f5" providerId="ADAL" clId="{D77DCCDD-234E-560B-A69F-B8FA3646A372}" dt="2026-03-31T13:48:15.920" v="4"/>
        <pc:sldMkLst>
          <pc:docMk/>
          <pc:sldMk cId="0" sldId="258"/>
        </pc:sldMkLst>
        <pc:spChg chg="add mod">
          <ac:chgData name="Kelli Servizzi" userId="b89d2322-77b5-4835-95f6-5924e1a787f5" providerId="ADAL" clId="{D77DCCDD-234E-560B-A69F-B8FA3646A372}" dt="2026-03-31T13:48:15.920" v="4"/>
          <ac:spMkLst>
            <pc:docMk/>
            <pc:sldMk cId="0" sldId="258"/>
            <ac:spMk id="2" creationId="{91C76D36-9BF1-728C-DE78-E9FDB87985B8}"/>
          </ac:spMkLst>
        </pc:spChg>
      </pc:sldChg>
      <pc:sldChg chg="addSp modSp">
        <pc:chgData name="Kelli Servizzi" userId="b89d2322-77b5-4835-95f6-5924e1a787f5" providerId="ADAL" clId="{D77DCCDD-234E-560B-A69F-B8FA3646A372}" dt="2026-03-31T13:48:21.098" v="5"/>
        <pc:sldMkLst>
          <pc:docMk/>
          <pc:sldMk cId="0" sldId="259"/>
        </pc:sldMkLst>
        <pc:spChg chg="add mod">
          <ac:chgData name="Kelli Servizzi" userId="b89d2322-77b5-4835-95f6-5924e1a787f5" providerId="ADAL" clId="{D77DCCDD-234E-560B-A69F-B8FA3646A372}" dt="2026-03-31T13:48:21.098" v="5"/>
          <ac:spMkLst>
            <pc:docMk/>
            <pc:sldMk cId="0" sldId="259"/>
            <ac:spMk id="2" creationId="{84C17E76-51F0-39B1-6658-181ADCFAD033}"/>
          </ac:spMkLst>
        </pc:spChg>
      </pc:sldChg>
      <pc:sldChg chg="addSp modSp">
        <pc:chgData name="Kelli Servizzi" userId="b89d2322-77b5-4835-95f6-5924e1a787f5" providerId="ADAL" clId="{D77DCCDD-234E-560B-A69F-B8FA3646A372}" dt="2026-03-31T13:48:24.145" v="6"/>
        <pc:sldMkLst>
          <pc:docMk/>
          <pc:sldMk cId="0" sldId="260"/>
        </pc:sldMkLst>
        <pc:spChg chg="add mod">
          <ac:chgData name="Kelli Servizzi" userId="b89d2322-77b5-4835-95f6-5924e1a787f5" providerId="ADAL" clId="{D77DCCDD-234E-560B-A69F-B8FA3646A372}" dt="2026-03-31T13:48:24.145" v="6"/>
          <ac:spMkLst>
            <pc:docMk/>
            <pc:sldMk cId="0" sldId="260"/>
            <ac:spMk id="2" creationId="{C25EAAD6-AB4C-EC74-0975-16737BE71D86}"/>
          </ac:spMkLst>
        </pc:spChg>
      </pc:sldChg>
      <pc:sldChg chg="addSp modSp">
        <pc:chgData name="Kelli Servizzi" userId="b89d2322-77b5-4835-95f6-5924e1a787f5" providerId="ADAL" clId="{D77DCCDD-234E-560B-A69F-B8FA3646A372}" dt="2026-03-31T13:48:26.986" v="7"/>
        <pc:sldMkLst>
          <pc:docMk/>
          <pc:sldMk cId="0" sldId="261"/>
        </pc:sldMkLst>
        <pc:spChg chg="add mod">
          <ac:chgData name="Kelli Servizzi" userId="b89d2322-77b5-4835-95f6-5924e1a787f5" providerId="ADAL" clId="{D77DCCDD-234E-560B-A69F-B8FA3646A372}" dt="2026-03-31T13:48:26.986" v="7"/>
          <ac:spMkLst>
            <pc:docMk/>
            <pc:sldMk cId="0" sldId="261"/>
            <ac:spMk id="2" creationId="{47325E9C-1C58-DCCB-EA2C-B13B2CF15EAA}"/>
          </ac:spMkLst>
        </pc:spChg>
      </pc:sldChg>
      <pc:sldChg chg="addSp modSp">
        <pc:chgData name="Kelli Servizzi" userId="b89d2322-77b5-4835-95f6-5924e1a787f5" providerId="ADAL" clId="{D77DCCDD-234E-560B-A69F-B8FA3646A372}" dt="2026-03-31T13:48:28.933" v="8"/>
        <pc:sldMkLst>
          <pc:docMk/>
          <pc:sldMk cId="0" sldId="262"/>
        </pc:sldMkLst>
        <pc:spChg chg="add mod">
          <ac:chgData name="Kelli Servizzi" userId="b89d2322-77b5-4835-95f6-5924e1a787f5" providerId="ADAL" clId="{D77DCCDD-234E-560B-A69F-B8FA3646A372}" dt="2026-03-31T13:48:28.933" v="8"/>
          <ac:spMkLst>
            <pc:docMk/>
            <pc:sldMk cId="0" sldId="262"/>
            <ac:spMk id="2" creationId="{E7C03743-0F9A-20DF-B8CB-9FCE9523BE23}"/>
          </ac:spMkLst>
        </pc:spChg>
      </pc:sldChg>
      <pc:sldChg chg="addSp modSp">
        <pc:chgData name="Kelli Servizzi" userId="b89d2322-77b5-4835-95f6-5924e1a787f5" providerId="ADAL" clId="{D77DCCDD-234E-560B-A69F-B8FA3646A372}" dt="2026-03-31T13:48:34.013" v="9"/>
        <pc:sldMkLst>
          <pc:docMk/>
          <pc:sldMk cId="0" sldId="263"/>
        </pc:sldMkLst>
        <pc:spChg chg="add mod">
          <ac:chgData name="Kelli Servizzi" userId="b89d2322-77b5-4835-95f6-5924e1a787f5" providerId="ADAL" clId="{D77DCCDD-234E-560B-A69F-B8FA3646A372}" dt="2026-03-31T13:48:34.013" v="9"/>
          <ac:spMkLst>
            <pc:docMk/>
            <pc:sldMk cId="0" sldId="263"/>
            <ac:spMk id="2" creationId="{B5E9A5A8-E3E7-8466-7D39-6967B5348C62}"/>
          </ac:spMkLst>
        </pc:spChg>
      </pc:sldChg>
      <pc:sldChg chg="addSp modSp mod">
        <pc:chgData name="Kelli Servizzi" userId="b89d2322-77b5-4835-95f6-5924e1a787f5" providerId="ADAL" clId="{D77DCCDD-234E-560B-A69F-B8FA3646A372}" dt="2026-03-31T13:48:43.892" v="11" actId="14100"/>
        <pc:sldMkLst>
          <pc:docMk/>
          <pc:sldMk cId="0" sldId="265"/>
        </pc:sldMkLst>
        <pc:spChg chg="add mod">
          <ac:chgData name="Kelli Servizzi" userId="b89d2322-77b5-4835-95f6-5924e1a787f5" providerId="ADAL" clId="{D77DCCDD-234E-560B-A69F-B8FA3646A372}" dt="2026-03-31T13:48:43.892" v="11" actId="14100"/>
          <ac:spMkLst>
            <pc:docMk/>
            <pc:sldMk cId="0" sldId="265"/>
            <ac:spMk id="2" creationId="{C4F1F51E-B790-96F5-A2D8-6E44157573C9}"/>
          </ac:spMkLst>
        </pc:spChg>
      </pc:sldChg>
      <pc:sldChg chg="addSp modSp">
        <pc:chgData name="Kelli Servizzi" userId="b89d2322-77b5-4835-95f6-5924e1a787f5" providerId="ADAL" clId="{D77DCCDD-234E-560B-A69F-B8FA3646A372}" dt="2026-03-31T13:48:47.475" v="12"/>
        <pc:sldMkLst>
          <pc:docMk/>
          <pc:sldMk cId="0" sldId="266"/>
        </pc:sldMkLst>
        <pc:spChg chg="add mod">
          <ac:chgData name="Kelli Servizzi" userId="b89d2322-77b5-4835-95f6-5924e1a787f5" providerId="ADAL" clId="{D77DCCDD-234E-560B-A69F-B8FA3646A372}" dt="2026-03-31T13:48:47.475" v="12"/>
          <ac:spMkLst>
            <pc:docMk/>
            <pc:sldMk cId="0" sldId="266"/>
            <ac:spMk id="2" creationId="{D2681BDC-ECFA-9C7D-B3C4-EB193685ED55}"/>
          </ac:spMkLst>
        </pc:spChg>
      </pc:sldChg>
      <pc:sldChg chg="addSp modSp">
        <pc:chgData name="Kelli Servizzi" userId="b89d2322-77b5-4835-95f6-5924e1a787f5" providerId="ADAL" clId="{D77DCCDD-234E-560B-A69F-B8FA3646A372}" dt="2026-03-31T13:48:51.159" v="13"/>
        <pc:sldMkLst>
          <pc:docMk/>
          <pc:sldMk cId="0" sldId="267"/>
        </pc:sldMkLst>
        <pc:spChg chg="add mod">
          <ac:chgData name="Kelli Servizzi" userId="b89d2322-77b5-4835-95f6-5924e1a787f5" providerId="ADAL" clId="{D77DCCDD-234E-560B-A69F-B8FA3646A372}" dt="2026-03-31T13:48:51.159" v="13"/>
          <ac:spMkLst>
            <pc:docMk/>
            <pc:sldMk cId="0" sldId="267"/>
            <ac:spMk id="2" creationId="{6C42433E-BA00-F202-3BBF-BE74D997FA2A}"/>
          </ac:spMkLst>
        </pc:spChg>
      </pc:sldChg>
      <pc:sldChg chg="addSp modSp mod">
        <pc:chgData name="Kelli Servizzi" userId="b89d2322-77b5-4835-95f6-5924e1a787f5" providerId="ADAL" clId="{D77DCCDD-234E-560B-A69F-B8FA3646A372}" dt="2026-03-31T13:48:56.344" v="15" actId="14100"/>
        <pc:sldMkLst>
          <pc:docMk/>
          <pc:sldMk cId="0" sldId="268"/>
        </pc:sldMkLst>
        <pc:spChg chg="add mod">
          <ac:chgData name="Kelli Servizzi" userId="b89d2322-77b5-4835-95f6-5924e1a787f5" providerId="ADAL" clId="{D77DCCDD-234E-560B-A69F-B8FA3646A372}" dt="2026-03-31T13:48:56.344" v="15" actId="14100"/>
          <ac:spMkLst>
            <pc:docMk/>
            <pc:sldMk cId="0" sldId="268"/>
            <ac:spMk id="2" creationId="{128C538D-B412-7423-FB38-EBD36E507A42}"/>
          </ac:spMkLst>
        </pc:spChg>
      </pc:sldChg>
      <pc:sldChg chg="addSp modSp">
        <pc:chgData name="Kelli Servizzi" userId="b89d2322-77b5-4835-95f6-5924e1a787f5" providerId="ADAL" clId="{D77DCCDD-234E-560B-A69F-B8FA3646A372}" dt="2026-03-31T13:49:00.155" v="16"/>
        <pc:sldMkLst>
          <pc:docMk/>
          <pc:sldMk cId="0" sldId="269"/>
        </pc:sldMkLst>
        <pc:spChg chg="add mod">
          <ac:chgData name="Kelli Servizzi" userId="b89d2322-77b5-4835-95f6-5924e1a787f5" providerId="ADAL" clId="{D77DCCDD-234E-560B-A69F-B8FA3646A372}" dt="2026-03-31T13:49:00.155" v="16"/>
          <ac:spMkLst>
            <pc:docMk/>
            <pc:sldMk cId="0" sldId="269"/>
            <ac:spMk id="2" creationId="{93DCFD29-8019-8009-5CFC-0B9529E43E0A}"/>
          </ac:spMkLst>
        </pc:spChg>
      </pc:sldChg>
      <pc:sldChg chg="addSp modSp mod">
        <pc:chgData name="Kelli Servizzi" userId="b89d2322-77b5-4835-95f6-5924e1a787f5" providerId="ADAL" clId="{D77DCCDD-234E-560B-A69F-B8FA3646A372}" dt="2026-03-31T13:49:01.986" v="17"/>
        <pc:sldMkLst>
          <pc:docMk/>
          <pc:sldMk cId="0" sldId="270"/>
        </pc:sldMkLst>
        <pc:spChg chg="add mod">
          <ac:chgData name="Kelli Servizzi" userId="b89d2322-77b5-4835-95f6-5924e1a787f5" providerId="ADAL" clId="{D77DCCDD-234E-560B-A69F-B8FA3646A372}" dt="2026-03-31T13:49:01.986" v="17"/>
          <ac:spMkLst>
            <pc:docMk/>
            <pc:sldMk cId="0" sldId="270"/>
            <ac:spMk id="2" creationId="{81569C9A-10B5-D809-A231-5F40BC1B7F21}"/>
          </ac:spMkLst>
        </pc:spChg>
        <pc:spChg chg="mod">
          <ac:chgData name="Kelli Servizzi" userId="b89d2322-77b5-4835-95f6-5924e1a787f5" providerId="ADAL" clId="{D77DCCDD-234E-560B-A69F-B8FA3646A372}" dt="2026-03-31T13:48:06.435" v="1" actId="27636"/>
          <ac:spMkLst>
            <pc:docMk/>
            <pc:sldMk cId="0" sldId="270"/>
            <ac:spMk id="163" creationId="{00000000-0000-0000-0000-000000000000}"/>
          </ac:spMkLst>
        </pc:spChg>
      </pc:sldChg>
      <pc:sldChg chg="del">
        <pc:chgData name="Kelli Servizzi" userId="b89d2322-77b5-4835-95f6-5924e1a787f5" providerId="ADAL" clId="{D77DCCDD-234E-560B-A69F-B8FA3646A372}" dt="2026-03-31T13:49:11.134" v="18" actId="2696"/>
        <pc:sldMkLst>
          <pc:docMk/>
          <pc:sldMk cId="0" sldId="271"/>
        </pc:sldMkLst>
      </pc:sldChg>
      <pc:sldChg chg="addSp modSp mod">
        <pc:chgData name="Kelli Servizzi" userId="b89d2322-77b5-4835-95f6-5924e1a787f5" providerId="ADAL" clId="{D77DCCDD-234E-560B-A69F-B8FA3646A372}" dt="2026-03-31T13:49:16.077" v="20" actId="14100"/>
        <pc:sldMkLst>
          <pc:docMk/>
          <pc:sldMk cId="0" sldId="272"/>
        </pc:sldMkLst>
        <pc:spChg chg="add mod">
          <ac:chgData name="Kelli Servizzi" userId="b89d2322-77b5-4835-95f6-5924e1a787f5" providerId="ADAL" clId="{D77DCCDD-234E-560B-A69F-B8FA3646A372}" dt="2026-03-31T13:49:16.077" v="20" actId="14100"/>
          <ac:spMkLst>
            <pc:docMk/>
            <pc:sldMk cId="0" sldId="272"/>
            <ac:spMk id="2" creationId="{6FE9F7DC-FBFB-8492-3952-124EFF874AEF}"/>
          </ac:spMkLst>
        </pc:spChg>
      </pc:sldChg>
      <pc:sldChg chg="addSp modSp mod ord">
        <pc:chgData name="Kelli Servizzi" userId="b89d2322-77b5-4835-95f6-5924e1a787f5" providerId="ADAL" clId="{D77DCCDD-234E-560B-A69F-B8FA3646A372}" dt="2026-03-31T13:49:48.434" v="24" actId="20578"/>
        <pc:sldMkLst>
          <pc:docMk/>
          <pc:sldMk cId="0" sldId="273"/>
        </pc:sldMkLst>
        <pc:spChg chg="add mod">
          <ac:chgData name="Kelli Servizzi" userId="b89d2322-77b5-4835-95f6-5924e1a787f5" providerId="ADAL" clId="{D77DCCDD-234E-560B-A69F-B8FA3646A372}" dt="2026-03-31T13:49:20.960" v="22" actId="14100"/>
          <ac:spMkLst>
            <pc:docMk/>
            <pc:sldMk cId="0" sldId="273"/>
            <ac:spMk id="2" creationId="{933566D0-2AFA-BD5A-5BBC-CD2004CB8C56}"/>
          </ac:spMkLst>
        </pc:spChg>
      </pc:sldChg>
      <pc:sldChg chg="ord">
        <pc:chgData name="Kelli Servizzi" userId="b89d2322-77b5-4835-95f6-5924e1a787f5" providerId="ADAL" clId="{D77DCCDD-234E-560B-A69F-B8FA3646A372}" dt="2026-03-31T13:49:27.275" v="23" actId="20578"/>
        <pc:sldMkLst>
          <pc:docMk/>
          <pc:sldMk cId="0" sldId="27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 name="Google Shape;5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Welcome to session # 8, the last of our Community of Practice sessions!  Today our focus is on reviewing lessons learned and developing ideas for future mentoring.</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 name="Google Shape;12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We will now transition to how you can use reflection to plan for future mentoring.</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During CoP session 7 we asked you to consider what went well in your mentoring and where you saw areas for improvement.  Completing your first mentoring experience may cause you to want to be a mentor again and this in this slide we’ll talk about how you can take your first mentoring experience to improve your skills for the next time.</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First, you’ll want to identify areas for improvement.  This doesn’t necessarily mean you did anything wrong, rather this is an opportunity to continue to strengthen your mentoring skills. To do this, you will want to…</a:t>
            </a:r>
            <a:endParaRPr/>
          </a:p>
          <a:p>
            <a:pPr marL="0" lvl="0" indent="0" algn="l" rtl="0">
              <a:lnSpc>
                <a:spcPct val="100000"/>
              </a:lnSpc>
              <a:spcBef>
                <a:spcPts val="0"/>
              </a:spcBef>
              <a:spcAft>
                <a:spcPts val="0"/>
              </a:spcAft>
              <a:buSzPts val="1100"/>
              <a:buNone/>
            </a:pPr>
            <a:r>
              <a:rPr lang="en-US"/>
              <a:t>     </a:t>
            </a:r>
            <a:r>
              <a:rPr lang="en-US" b="1"/>
              <a:t>recognize trends and issues. </a:t>
            </a:r>
            <a:r>
              <a:rPr lang="en-US" b="0"/>
              <a:t>Reflecting on this first mentoring experience can allow you to see patterns and biases that can influence your interactions with your apprentice. For example, what were your expectations of your apprentice’s abilities at the beginning of the experience?  Did you assume that they would do well or struggle during the experience?  Why do you think you made those assumptions?</a:t>
            </a:r>
            <a:endParaRPr/>
          </a:p>
          <a:p>
            <a:pPr marL="0" lvl="0" indent="0" algn="l" rtl="0">
              <a:lnSpc>
                <a:spcPct val="100000"/>
              </a:lnSpc>
              <a:spcBef>
                <a:spcPts val="0"/>
              </a:spcBef>
              <a:spcAft>
                <a:spcPts val="0"/>
              </a:spcAft>
              <a:buSzPts val="1100"/>
              <a:buNone/>
            </a:pPr>
            <a:r>
              <a:rPr lang="en-US" b="0"/>
              <a:t>     </a:t>
            </a:r>
            <a:r>
              <a:rPr lang="en-US" b="1"/>
              <a:t>refine your approach. </a:t>
            </a:r>
            <a:r>
              <a:rPr lang="en-US" b="0"/>
              <a:t>By examining your strengths and weaknesses you can begin to identify how to tailor your mentoring approach to better meet the needs of your apprentice.  For example, do you have a better understanding now about the competencies and how you might assist your apprentice in developing those skills?</a:t>
            </a:r>
            <a:endParaRPr/>
          </a:p>
          <a:p>
            <a:pPr marL="0" lvl="0" indent="0" algn="l" rtl="0">
              <a:lnSpc>
                <a:spcPct val="100000"/>
              </a:lnSpc>
              <a:spcBef>
                <a:spcPts val="0"/>
              </a:spcBef>
              <a:spcAft>
                <a:spcPts val="0"/>
              </a:spcAft>
              <a:buSzPts val="1100"/>
              <a:buNone/>
            </a:pPr>
            <a:r>
              <a:rPr lang="en-US" b="1"/>
              <a:t>     enhance effectiveness. </a:t>
            </a:r>
            <a:r>
              <a:rPr lang="en-US" b="0"/>
              <a:t>Were there strategies that you used to guide your apprentice to learn or implement a competency?  Remember that you may need to adjust those strategies with a new apprentice.</a:t>
            </a:r>
            <a:endParaRPr/>
          </a:p>
          <a:p>
            <a:pPr marL="0" lvl="0" indent="0" algn="l" rtl="0">
              <a:lnSpc>
                <a:spcPct val="100000"/>
              </a:lnSpc>
              <a:spcBef>
                <a:spcPts val="0"/>
              </a:spcBef>
              <a:spcAft>
                <a:spcPts val="0"/>
              </a:spcAft>
              <a:buSzPts val="1100"/>
              <a:buNone/>
            </a:pPr>
            <a:endParaRPr b="0"/>
          </a:p>
          <a:p>
            <a:pPr marL="0" lvl="0" indent="0" algn="l" rtl="0">
              <a:lnSpc>
                <a:spcPct val="100000"/>
              </a:lnSpc>
              <a:spcBef>
                <a:spcPts val="0"/>
              </a:spcBef>
              <a:spcAft>
                <a:spcPts val="0"/>
              </a:spcAft>
              <a:buSzPts val="1100"/>
              <a:buNone/>
            </a:pPr>
            <a:r>
              <a:rPr lang="en-US" b="0"/>
              <a:t>Second, you will likely continue to enhance you understanding of apprentices. You can do this by …</a:t>
            </a:r>
            <a:endParaRPr/>
          </a:p>
          <a:p>
            <a:pPr marL="0" lvl="0" indent="0" algn="l" rtl="0">
              <a:lnSpc>
                <a:spcPct val="100000"/>
              </a:lnSpc>
              <a:spcBef>
                <a:spcPts val="0"/>
              </a:spcBef>
              <a:spcAft>
                <a:spcPts val="0"/>
              </a:spcAft>
              <a:buSzPts val="1100"/>
              <a:buNone/>
            </a:pPr>
            <a:r>
              <a:rPr lang="en-US" b="0"/>
              <a:t>      </a:t>
            </a:r>
            <a:r>
              <a:rPr lang="en-US" b="1"/>
              <a:t>acknowledging your apprentice’s progress.  </a:t>
            </a:r>
            <a:r>
              <a:rPr lang="en-US" b="0"/>
              <a:t>Each apprentice may receive encouragement differently.  Thus, you while your first apprentice was happy with verbal encouragement about their progress, your next apprentice may want to see written encouragement about their progress.</a:t>
            </a:r>
            <a:endParaRPr/>
          </a:p>
          <a:p>
            <a:pPr marL="0" lvl="0" indent="0" algn="l" rtl="0">
              <a:lnSpc>
                <a:spcPct val="100000"/>
              </a:lnSpc>
              <a:spcBef>
                <a:spcPts val="0"/>
              </a:spcBef>
              <a:spcAft>
                <a:spcPts val="0"/>
              </a:spcAft>
              <a:buSzPts val="1100"/>
              <a:buNone/>
            </a:pPr>
            <a:r>
              <a:rPr lang="en-US" b="0"/>
              <a:t>      </a:t>
            </a:r>
            <a:r>
              <a:rPr lang="en-US" b="1"/>
              <a:t>providing targeted feedback. </a:t>
            </a:r>
            <a:r>
              <a:rPr lang="en-US" b="0"/>
              <a:t>Understanding that each apprentice’s journey is different can allow you to personalize the feedback that you provide.</a:t>
            </a:r>
            <a:endParaRPr/>
          </a:p>
          <a:p>
            <a:pPr marL="0" lvl="0" indent="0" algn="l" rtl="0">
              <a:lnSpc>
                <a:spcPct val="100000"/>
              </a:lnSpc>
              <a:spcBef>
                <a:spcPts val="0"/>
              </a:spcBef>
              <a:spcAft>
                <a:spcPts val="0"/>
              </a:spcAft>
              <a:buSzPts val="1100"/>
              <a:buNone/>
            </a:pPr>
            <a:r>
              <a:rPr lang="en-US" b="0"/>
              <a:t>      </a:t>
            </a:r>
            <a:r>
              <a:rPr lang="en-US" b="1"/>
              <a:t>fostering stronger relationships. </a:t>
            </a:r>
            <a:r>
              <a:rPr lang="en-US" b="0"/>
              <a:t>Acknowledging your apprentice’s accomplishments can deepen the connection and relationship with your apprentice.</a:t>
            </a:r>
            <a:endParaRPr/>
          </a:p>
          <a:p>
            <a:pPr marL="0" lvl="0" indent="0" algn="l" rtl="0">
              <a:lnSpc>
                <a:spcPct val="100000"/>
              </a:lnSpc>
              <a:spcBef>
                <a:spcPts val="0"/>
              </a:spcBef>
              <a:spcAft>
                <a:spcPts val="0"/>
              </a:spcAft>
              <a:buSzPts val="1100"/>
              <a:buNone/>
            </a:pPr>
            <a:endParaRPr b="0"/>
          </a:p>
          <a:p>
            <a:pPr marL="0" lvl="0" indent="0" algn="l" rtl="0">
              <a:lnSpc>
                <a:spcPct val="100000"/>
              </a:lnSpc>
              <a:spcBef>
                <a:spcPts val="0"/>
              </a:spcBef>
              <a:spcAft>
                <a:spcPts val="0"/>
              </a:spcAft>
              <a:buSzPts val="1100"/>
              <a:buNone/>
            </a:pPr>
            <a:r>
              <a:rPr lang="en-US" b="0"/>
              <a:t>Third, as you serve as a mentor you will want to promote continuous learning within yourself.  This can include …</a:t>
            </a:r>
            <a:endParaRPr/>
          </a:p>
          <a:p>
            <a:pPr marL="0" lvl="0" indent="0" algn="l" rtl="0">
              <a:lnSpc>
                <a:spcPct val="100000"/>
              </a:lnSpc>
              <a:spcBef>
                <a:spcPts val="0"/>
              </a:spcBef>
              <a:spcAft>
                <a:spcPts val="0"/>
              </a:spcAft>
              <a:buSzPts val="1100"/>
              <a:buNone/>
            </a:pPr>
            <a:r>
              <a:rPr lang="en-US" b="0"/>
              <a:t>      </a:t>
            </a:r>
            <a:r>
              <a:rPr lang="en-US" b="1"/>
              <a:t>remaining current with best practices. </a:t>
            </a:r>
            <a:r>
              <a:rPr lang="en-US" b="0"/>
              <a:t>Select professional development opportunities that will allow you to keep up-to-date with the latest research in early childhood education and techniques in mentoring.</a:t>
            </a:r>
            <a:endParaRPr/>
          </a:p>
          <a:p>
            <a:pPr marL="0" lvl="0" indent="0" algn="l" rtl="0">
              <a:lnSpc>
                <a:spcPct val="100000"/>
              </a:lnSpc>
              <a:spcBef>
                <a:spcPts val="0"/>
              </a:spcBef>
              <a:spcAft>
                <a:spcPts val="0"/>
              </a:spcAft>
              <a:buSzPts val="1100"/>
              <a:buNone/>
            </a:pPr>
            <a:r>
              <a:rPr lang="en-US" b="0"/>
              <a:t>     </a:t>
            </a:r>
            <a:r>
              <a:rPr lang="en-US" b="1"/>
              <a:t>developing new skills. </a:t>
            </a:r>
            <a:r>
              <a:rPr lang="en-US" b="0"/>
              <a:t>By reflecting on your first mentoring experience, you might discover areas where you need to develop stronger skills in order to better meet the needs of your apprentice.</a:t>
            </a:r>
            <a:endParaRPr/>
          </a:p>
          <a:p>
            <a:pPr marL="0" lvl="0" indent="0" algn="l" rtl="0">
              <a:lnSpc>
                <a:spcPct val="100000"/>
              </a:lnSpc>
              <a:spcBef>
                <a:spcPts val="0"/>
              </a:spcBef>
              <a:spcAft>
                <a:spcPts val="0"/>
              </a:spcAft>
              <a:buSzPts val="1100"/>
              <a:buNone/>
            </a:pPr>
            <a:r>
              <a:rPr lang="en-US" b="1"/>
              <a:t>     expanding your mentoring horizons. </a:t>
            </a:r>
            <a:r>
              <a:rPr lang="en-US" b="0"/>
              <a:t>As you learn more about mentoring you can become a more effective mentor.</a:t>
            </a:r>
            <a:endParaRPr/>
          </a:p>
          <a:p>
            <a:pPr marL="0" lvl="0" indent="0" algn="l" rtl="0">
              <a:lnSpc>
                <a:spcPct val="100000"/>
              </a:lnSpc>
              <a:spcBef>
                <a:spcPts val="0"/>
              </a:spcBef>
              <a:spcAft>
                <a:spcPts val="0"/>
              </a:spcAft>
              <a:buSzPts val="1100"/>
              <a:buNone/>
            </a:pPr>
            <a:endParaRPr b="0"/>
          </a:p>
          <a:p>
            <a:pPr marL="0" lvl="0" indent="0" algn="l" rtl="0">
              <a:lnSpc>
                <a:spcPct val="100000"/>
              </a:lnSpc>
              <a:spcBef>
                <a:spcPts val="0"/>
              </a:spcBef>
              <a:spcAft>
                <a:spcPts val="0"/>
              </a:spcAft>
              <a:buSzPts val="1100"/>
              <a:buNone/>
            </a:pPr>
            <a:r>
              <a:rPr lang="en-US" b="0"/>
              <a:t>Finally, through your own self-reflection you will be able to facility a reflective environment for your apprentice. This can be done as you …</a:t>
            </a:r>
            <a:endParaRPr/>
          </a:p>
          <a:p>
            <a:pPr marL="0" lvl="0" indent="0" algn="l" rtl="0">
              <a:lnSpc>
                <a:spcPct val="100000"/>
              </a:lnSpc>
              <a:spcBef>
                <a:spcPts val="0"/>
              </a:spcBef>
              <a:spcAft>
                <a:spcPts val="0"/>
              </a:spcAft>
              <a:buSzPts val="1100"/>
              <a:buNone/>
            </a:pPr>
            <a:r>
              <a:rPr lang="en-US" b="0"/>
              <a:t>     </a:t>
            </a:r>
            <a:r>
              <a:rPr lang="en-US" b="1"/>
              <a:t>model reflective thinking. </a:t>
            </a:r>
            <a:r>
              <a:rPr lang="en-US" b="0"/>
              <a:t>As you demonstrate self-reflection you will encourage your apprentice to engage in critical thinking and self-assessment.</a:t>
            </a:r>
            <a:endParaRPr/>
          </a:p>
          <a:p>
            <a:pPr marL="0" lvl="0" indent="0" algn="l" rtl="0">
              <a:lnSpc>
                <a:spcPct val="100000"/>
              </a:lnSpc>
              <a:spcBef>
                <a:spcPts val="0"/>
              </a:spcBef>
              <a:spcAft>
                <a:spcPts val="0"/>
              </a:spcAft>
              <a:buSzPts val="1100"/>
              <a:buNone/>
            </a:pPr>
            <a:r>
              <a:rPr lang="en-US" b="0"/>
              <a:t>     </a:t>
            </a:r>
            <a:r>
              <a:rPr lang="en-US" b="1"/>
              <a:t>provide a safe space for exploration. </a:t>
            </a:r>
            <a:r>
              <a:rPr lang="en-US" b="0"/>
              <a:t>Your apprentice will need a supportive environment where they can reflect on their experiences and challenges in order to grow.</a:t>
            </a:r>
            <a:endParaRPr/>
          </a:p>
          <a:p>
            <a:pPr marL="0" lvl="0" indent="0" algn="l" rtl="0">
              <a:lnSpc>
                <a:spcPct val="100000"/>
              </a:lnSpc>
              <a:spcBef>
                <a:spcPts val="0"/>
              </a:spcBef>
              <a:spcAft>
                <a:spcPts val="0"/>
              </a:spcAft>
              <a:buSzPts val="1100"/>
              <a:buNone/>
            </a:pPr>
            <a:r>
              <a:rPr lang="en-US" b="0"/>
              <a:t>     </a:t>
            </a:r>
            <a:r>
              <a:rPr lang="en-US" b="1"/>
              <a:t>help your apprentice identify learning opportunities. </a:t>
            </a:r>
            <a:r>
              <a:rPr lang="en-US" b="0"/>
              <a:t>You next apprentice may need opportunities for additional growth outside of their experience in your classroom.  Be knowledgeable regarding additional resources for learning and professional development.</a:t>
            </a:r>
            <a:endParaRPr/>
          </a:p>
          <a:p>
            <a:pPr marL="0" lvl="0" indent="0" algn="l" rtl="0">
              <a:lnSpc>
                <a:spcPct val="100000"/>
              </a:lnSpc>
              <a:spcBef>
                <a:spcPts val="0"/>
              </a:spcBef>
              <a:spcAft>
                <a:spcPts val="0"/>
              </a:spcAft>
              <a:buSzPts val="1100"/>
              <a:buNone/>
            </a:pPr>
            <a:endParaRPr b="1"/>
          </a:p>
          <a:p>
            <a:pPr marL="0" lvl="0" indent="0" algn="l" rtl="0">
              <a:lnSpc>
                <a:spcPct val="100000"/>
              </a:lnSpc>
              <a:spcBef>
                <a:spcPts val="0"/>
              </a:spcBef>
              <a:spcAft>
                <a:spcPts val="0"/>
              </a:spcAft>
              <a:buSzPts val="1100"/>
              <a:buNone/>
            </a:pPr>
            <a:endParaRPr b="1"/>
          </a:p>
          <a:p>
            <a:pPr marL="0" lvl="0" indent="0" algn="l" rtl="0">
              <a:lnSpc>
                <a:spcPct val="100000"/>
              </a:lnSpc>
              <a:spcBef>
                <a:spcPts val="0"/>
              </a:spcBef>
              <a:spcAft>
                <a:spcPts val="0"/>
              </a:spcAft>
              <a:buSzPts val="1100"/>
              <a:buNone/>
            </a:pPr>
            <a:endParaRPr b="1"/>
          </a:p>
          <a:p>
            <a:pPr marL="0" lvl="0" indent="0" algn="l" rtl="0">
              <a:lnSpc>
                <a:spcPct val="100000"/>
              </a:lnSpc>
              <a:spcBef>
                <a:spcPts val="0"/>
              </a:spcBef>
              <a:spcAft>
                <a:spcPts val="0"/>
              </a:spcAft>
              <a:buSzPts val="1100"/>
              <a:buNone/>
            </a:pPr>
            <a:endParaRPr b="1"/>
          </a:p>
          <a:p>
            <a:pPr marL="0" lvl="0" indent="0" algn="l" rtl="0">
              <a:lnSpc>
                <a:spcPct val="100000"/>
              </a:lnSpc>
              <a:spcBef>
                <a:spcPts val="0"/>
              </a:spcBef>
              <a:spcAft>
                <a:spcPts val="0"/>
              </a:spcAft>
              <a:buSzPts val="1100"/>
              <a:buNone/>
            </a:pPr>
            <a:endParaRPr b="1"/>
          </a:p>
          <a:p>
            <a:pPr marL="0" lvl="0" indent="0" algn="l" rtl="0">
              <a:lnSpc>
                <a:spcPct val="100000"/>
              </a:lnSpc>
              <a:spcBef>
                <a:spcPts val="0"/>
              </a:spcBef>
              <a:spcAft>
                <a:spcPts val="0"/>
              </a:spcAft>
              <a:buSzPts val="1100"/>
              <a:buNone/>
            </a:pPr>
            <a:endParaRPr b="1"/>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8" name="Google Shape;138;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Pause in order to allow participants to reflect on what they have just heard and to select a way they want to improve their mentoring skills.  You may want to provide an example of something you did to improve your skills in mentoring or teaching.  When answers being appearing in the chat, you might select one or more to read aloud to the group.</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6" name="Google Shape;146;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This is our last Community of Practice session and we want to take a few moments to bring this to a close.</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 name="Google Shape;151;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7da5cd9053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 name="Google Shape;159;g37da5cd9053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7" name="Google Shape;177;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2" name="Google Shape;182;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8" name="Google Shape;188;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 name="Google Shape;5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Our agenda for today is to share about lessons you have learned through the mentoring process, as well as considerations for future mentoring experiences. Finally, we will not only wrap up this session but recognize your completion of the mentoring experiences.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 name="Google Shape;6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Each month we've been asking how you feel.  Today we'd like for you to identify in the chat how you are feeling about your apprentices' skills over the last several months. You may provide a sentence of explanation if you so desire.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 name="Google Shape;7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This slide introduces the first theme of this CoP, lessons learned from your mentoring experience.</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Unlike your apprentice who has been reflecting on how they are meeting the competencies, as a mentor there’s no competencies identified for your role as a mentor.</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Each month your apprentice is told to complete a self-assessment. In addition to reflecting on their improvement in each competency area, apprentices are expected to not only identify challenges and identify strategies for overcoming challenges but to also identify areas where they need more support. As a mentor, you may want to verbally state how you think your own lesson went  in order to model reflection for your apprentice. Teachers often have developed skills in regularly evaluating their teaching  on a lesson-by-lesson or daily basis; however, because it has become second nature for the teacher, it becomes easy to forget to demonstrate for the apprentice the reflection that you are regularly doing.  When you verbalize your thinking for your apprentice you are granting them a glimpse into your thought processes and decision making.</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 name="Google Shape;8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These questions can assist you in reflecting on your experience as a mentor. As they are each read aloud, consider for a moment how you might answer each one. (Session leaders will pause between each question to allow respondents to consider their response.)</a:t>
            </a:r>
            <a:endParaRPr/>
          </a:p>
          <a:p>
            <a:pPr marL="0" lvl="0" indent="0" algn="l" rtl="0">
              <a:lnSpc>
                <a:spcPct val="100000"/>
              </a:lnSpc>
              <a:spcBef>
                <a:spcPts val="0"/>
              </a:spcBef>
              <a:spcAft>
                <a:spcPts val="0"/>
              </a:spcAft>
              <a:buSzPts val="1100"/>
              <a:buNone/>
            </a:pPr>
            <a:endParaRPr/>
          </a:p>
          <a:p>
            <a:pPr marL="228600" lvl="0" indent="-228600" algn="l" rtl="0">
              <a:lnSpc>
                <a:spcPct val="100000"/>
              </a:lnSpc>
              <a:spcBef>
                <a:spcPts val="0"/>
              </a:spcBef>
              <a:spcAft>
                <a:spcPts val="0"/>
              </a:spcAft>
              <a:buSzPts val="1100"/>
              <a:buAutoNum type="arabicPeriod"/>
            </a:pPr>
            <a:r>
              <a:rPr lang="en-US"/>
              <a:t>What insights did you gain about yourself?  (These could be almost anything from personal mannerisms to speech patterns, to recognizing feelings of discomfort at sharing difficult news with your apprentice, etc.)</a:t>
            </a:r>
            <a:endParaRPr/>
          </a:p>
          <a:p>
            <a:pPr marL="228600" lvl="0" indent="-228600" algn="l" rtl="0">
              <a:lnSpc>
                <a:spcPct val="100000"/>
              </a:lnSpc>
              <a:spcBef>
                <a:spcPts val="0"/>
              </a:spcBef>
              <a:spcAft>
                <a:spcPts val="0"/>
              </a:spcAft>
              <a:buSzPts val="1100"/>
              <a:buAutoNum type="arabicPeriod"/>
            </a:pPr>
            <a:r>
              <a:rPr lang="en-US"/>
              <a:t>What did you do well as a mentor?  (What do you see as the successes of this experience?)</a:t>
            </a:r>
            <a:endParaRPr/>
          </a:p>
          <a:p>
            <a:pPr marL="228600" lvl="0" indent="-228600" algn="l" rtl="0">
              <a:lnSpc>
                <a:spcPct val="100000"/>
              </a:lnSpc>
              <a:spcBef>
                <a:spcPts val="0"/>
              </a:spcBef>
              <a:spcAft>
                <a:spcPts val="0"/>
              </a:spcAft>
              <a:buSzPts val="1100"/>
              <a:buAutoNum type="arabicPeriod"/>
            </a:pPr>
            <a:r>
              <a:rPr lang="en-US"/>
              <a:t>What could you have done better? (Where do you see room for personal growth as a mentor?)</a:t>
            </a:r>
            <a:endParaRPr/>
          </a:p>
          <a:p>
            <a:pPr marL="228600" lvl="0" indent="-228600" algn="l" rtl="0">
              <a:lnSpc>
                <a:spcPct val="100000"/>
              </a:lnSpc>
              <a:spcBef>
                <a:spcPts val="0"/>
              </a:spcBef>
              <a:spcAft>
                <a:spcPts val="0"/>
              </a:spcAft>
              <a:buSzPts val="1100"/>
              <a:buAutoNum type="arabicPeriod"/>
            </a:pPr>
            <a:r>
              <a:rPr lang="en-US"/>
              <a:t>What commitment are you willing to make to raise the bar on your performance as a mentor? (Would additional training assist you, and if so, would you commit to doing it? Are you willing to set aside more time for your apprentice in the future? Raising the bar does not mean that you did anything poorly the first time around, rather that there may be room for you to improve in specific areas.)</a:t>
            </a:r>
            <a:endParaRPr/>
          </a:p>
          <a:p>
            <a:pPr marL="228600" lvl="0" indent="-228600" algn="l" rtl="0">
              <a:lnSpc>
                <a:spcPct val="100000"/>
              </a:lnSpc>
              <a:spcBef>
                <a:spcPts val="0"/>
              </a:spcBef>
              <a:spcAft>
                <a:spcPts val="0"/>
              </a:spcAft>
              <a:buSzPts val="1100"/>
              <a:buAutoNum type="arabicPeriod"/>
            </a:pPr>
            <a:r>
              <a:rPr lang="en-US"/>
              <a:t>How are you going to measure the success of your mentoring?  (Was simply surviving the experience reason to celebrate? Would you consider it a success if your apprentice did not meet all of the competencies?)</a:t>
            </a:r>
            <a:endParaRPr/>
          </a:p>
          <a:p>
            <a:pPr marL="228600" lvl="0" indent="-228600" algn="l" rtl="0">
              <a:lnSpc>
                <a:spcPct val="100000"/>
              </a:lnSpc>
              <a:spcBef>
                <a:spcPts val="0"/>
              </a:spcBef>
              <a:spcAft>
                <a:spcPts val="0"/>
              </a:spcAft>
              <a:buSzPts val="1100"/>
              <a:buAutoNum type="arabicPeriod"/>
            </a:pPr>
            <a:r>
              <a:rPr lang="en-US"/>
              <a:t>What did you learn that can carry over to other situations? (Are there things that you learned that you’ve been able to apply to other areas of your life?)</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1" name="Google Shape;9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NOTE: While some participants may respond quickly to this question, it may take time for others to think of a respond. Be patient and allow time for the participants to consider their answers before sharing examples with the group.</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9" name="Google Shape;9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a:t>Sometimes it is helpful to hear what others have learned about a topic or experience.  Thees are a few lessons learned by Quinton, a mentor to a high school junior.</a:t>
            </a:r>
            <a:endParaRPr/>
          </a:p>
          <a:p>
            <a:pPr marL="0" marR="0" lvl="0" indent="0" algn="l" rtl="0">
              <a:lnSpc>
                <a:spcPct val="100000"/>
              </a:lnSpc>
              <a:spcBef>
                <a:spcPts val="0"/>
              </a:spcBef>
              <a:spcAft>
                <a:spcPts val="0"/>
              </a:spcAft>
              <a:buClr>
                <a:srgbClr val="000000"/>
              </a:buClr>
              <a:buSzPts val="1100"/>
              <a:buFont typeface="Arial"/>
              <a:buNone/>
            </a:pPr>
            <a:endParaRPr/>
          </a:p>
          <a:p>
            <a:pPr marL="0" marR="0" lvl="0" indent="0" algn="l" rtl="0">
              <a:lnSpc>
                <a:spcPct val="100000"/>
              </a:lnSpc>
              <a:spcBef>
                <a:spcPts val="0"/>
              </a:spcBef>
              <a:spcAft>
                <a:spcPts val="0"/>
              </a:spcAft>
              <a:buClr>
                <a:srgbClr val="000000"/>
              </a:buClr>
              <a:buSzPts val="1100"/>
              <a:buFont typeface="Arial"/>
              <a:buNone/>
            </a:pPr>
            <a:endParaRPr/>
          </a:p>
          <a:p>
            <a:pPr marL="457200" lvl="0" indent="-457200" algn="l" rtl="0">
              <a:lnSpc>
                <a:spcPct val="100000"/>
              </a:lnSpc>
              <a:spcBef>
                <a:spcPts val="0"/>
              </a:spcBef>
              <a:spcAft>
                <a:spcPts val="0"/>
              </a:spcAft>
              <a:buSzPts val="1100"/>
              <a:buAutoNum type="arabicPeriod"/>
            </a:pPr>
            <a:r>
              <a:rPr lang="en-US" sz="1100">
                <a:solidFill>
                  <a:srgbClr val="434A6D"/>
                </a:solidFill>
              </a:rPr>
              <a:t>We all have more to offer than we truly realize. We don’t always recognize our knowledge, gifts and talents that can be shared as we mentor others.  This is a reminder that we should never sell ourselves short.  We DO have something to offer others.</a:t>
            </a:r>
            <a:endParaRPr/>
          </a:p>
          <a:p>
            <a:pPr marL="457200" lvl="0" indent="-457200" algn="l" rtl="0">
              <a:lnSpc>
                <a:spcPct val="100000"/>
              </a:lnSpc>
              <a:spcBef>
                <a:spcPts val="1200"/>
              </a:spcBef>
              <a:spcAft>
                <a:spcPts val="0"/>
              </a:spcAft>
              <a:buSzPts val="1100"/>
              <a:buAutoNum type="arabicPeriod"/>
            </a:pPr>
            <a:r>
              <a:rPr lang="en-US" sz="1100">
                <a:solidFill>
                  <a:srgbClr val="434A6D"/>
                </a:solidFill>
              </a:rPr>
              <a:t>Those we mentor can mentor us. The mentor / apprentice relationship allows learning to go both directions.  Mentors may have learned new skills from their apprentices. Also, your apprentice is observing you, so be sure to practice what you preach.</a:t>
            </a:r>
            <a:endParaRPr/>
          </a:p>
          <a:p>
            <a:pPr marL="457200" lvl="0" indent="-457200" algn="l" rtl="0">
              <a:lnSpc>
                <a:spcPct val="100000"/>
              </a:lnSpc>
              <a:spcBef>
                <a:spcPts val="1200"/>
              </a:spcBef>
              <a:spcAft>
                <a:spcPts val="0"/>
              </a:spcAft>
              <a:buSzPts val="1100"/>
              <a:buAutoNum type="arabicPeriod"/>
            </a:pPr>
            <a:r>
              <a:rPr lang="en-US" sz="1100">
                <a:solidFill>
                  <a:srgbClr val="434A6D"/>
                </a:solidFill>
              </a:rPr>
              <a:t>Quality of time is better than quantity. Whether conducting a monthly or quarterly meeting with your apprentice or reviewing how a lesson went, remember that your words have weight. Be encouraging to your apprentice even when they may be having difficulty learning or implementing a competency.</a:t>
            </a:r>
            <a:endParaRPr/>
          </a:p>
          <a:p>
            <a:pPr marL="457200" lvl="0" indent="-457200" algn="l" rtl="0">
              <a:lnSpc>
                <a:spcPct val="100000"/>
              </a:lnSpc>
              <a:spcBef>
                <a:spcPts val="1200"/>
              </a:spcBef>
              <a:spcAft>
                <a:spcPts val="0"/>
              </a:spcAft>
              <a:buSzPts val="1100"/>
              <a:buAutoNum type="arabicPeriod"/>
            </a:pPr>
            <a:r>
              <a:rPr lang="en-US" sz="1100">
                <a:solidFill>
                  <a:srgbClr val="434A6D"/>
                </a:solidFill>
              </a:rPr>
              <a:t>Educate when you can. Don’t train. Training implies that you expect the apprentice to merely follow your guidance.  Educating implies that you desire for the apprentice to engage in critical thinking.  </a:t>
            </a:r>
            <a:endParaRPr/>
          </a:p>
          <a:p>
            <a:pPr marL="457200" lvl="0" indent="-457200" algn="l" rtl="0">
              <a:lnSpc>
                <a:spcPct val="100000"/>
              </a:lnSpc>
              <a:spcBef>
                <a:spcPts val="1200"/>
              </a:spcBef>
              <a:spcAft>
                <a:spcPts val="0"/>
              </a:spcAft>
              <a:buSzPts val="1100"/>
              <a:buAutoNum type="arabicPeriod"/>
            </a:pPr>
            <a:r>
              <a:rPr lang="en-US" sz="1100">
                <a:solidFill>
                  <a:srgbClr val="434A6D"/>
                </a:solidFill>
              </a:rPr>
              <a:t>Mentoring can and will change the world. When those with knowledge share it with an apprentice, the world will be better for it!</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 name="Google Shape;108;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Although similar to the ideas on the previous slide, this mentor notes a few differences. The photo of the coach and football player is a reminder that mentoring occurs in many different types of circumstances.</a:t>
            </a:r>
            <a:endParaRPr/>
          </a:p>
          <a:p>
            <a:pPr marL="0" lvl="0" indent="0" algn="l" rtl="0">
              <a:lnSpc>
                <a:spcPct val="100000"/>
              </a:lnSpc>
              <a:spcBef>
                <a:spcPts val="0"/>
              </a:spcBef>
              <a:spcAft>
                <a:spcPts val="0"/>
              </a:spcAft>
              <a:buSzPts val="1100"/>
              <a:buNone/>
            </a:pPr>
            <a:endParaRPr/>
          </a:p>
          <a:p>
            <a:pPr marL="457200" lvl="0" indent="-457200" algn="l" rtl="0">
              <a:lnSpc>
                <a:spcPct val="114999"/>
              </a:lnSpc>
              <a:spcBef>
                <a:spcPts val="0"/>
              </a:spcBef>
              <a:spcAft>
                <a:spcPts val="0"/>
              </a:spcAft>
              <a:buSzPts val="1100"/>
              <a:buAutoNum type="arabicPeriod"/>
            </a:pPr>
            <a:r>
              <a:rPr lang="en-US" sz="1100">
                <a:solidFill>
                  <a:srgbClr val="434A6D"/>
                </a:solidFill>
              </a:rPr>
              <a:t>Mentorship is a two-way street. – A reminder that both the apprentice and mentor will learn from /through the experience.</a:t>
            </a:r>
            <a:endParaRPr/>
          </a:p>
          <a:p>
            <a:pPr marL="457200" lvl="0" indent="-457200" algn="l" rtl="0">
              <a:lnSpc>
                <a:spcPct val="114999"/>
              </a:lnSpc>
              <a:spcBef>
                <a:spcPts val="1200"/>
              </a:spcBef>
              <a:spcAft>
                <a:spcPts val="0"/>
              </a:spcAft>
              <a:buSzPts val="1100"/>
              <a:buAutoNum type="arabicPeriod"/>
            </a:pPr>
            <a:r>
              <a:rPr lang="en-US" sz="1100">
                <a:solidFill>
                  <a:srgbClr val="434A6D"/>
                </a:solidFill>
              </a:rPr>
              <a:t>Clear vision matters. – Having clear goals for the apprentice can guide the experience. Refer to the competencies early and often!</a:t>
            </a:r>
            <a:endParaRPr/>
          </a:p>
          <a:p>
            <a:pPr marL="457200" lvl="0" indent="-457200" algn="l" rtl="0">
              <a:lnSpc>
                <a:spcPct val="114999"/>
              </a:lnSpc>
              <a:spcBef>
                <a:spcPts val="1200"/>
              </a:spcBef>
              <a:spcAft>
                <a:spcPts val="0"/>
              </a:spcAft>
              <a:buSzPts val="1100"/>
              <a:buAutoNum type="arabicPeriod"/>
            </a:pPr>
            <a:r>
              <a:rPr lang="en-US" sz="1100">
                <a:solidFill>
                  <a:srgbClr val="434A6D"/>
                </a:solidFill>
              </a:rPr>
              <a:t>Networking – It’s one thing to share your professional network with your apprentice, but quite another to share with them how to build their own professional network.</a:t>
            </a:r>
            <a:endParaRPr/>
          </a:p>
          <a:p>
            <a:pPr marL="457200" lvl="0" indent="-457200" algn="l" rtl="0">
              <a:lnSpc>
                <a:spcPct val="114999"/>
              </a:lnSpc>
              <a:spcBef>
                <a:spcPts val="1200"/>
              </a:spcBef>
              <a:spcAft>
                <a:spcPts val="0"/>
              </a:spcAft>
              <a:buSzPts val="1100"/>
              <a:buAutoNum type="arabicPeriod"/>
            </a:pPr>
            <a:r>
              <a:rPr lang="en-US" sz="1100">
                <a:solidFill>
                  <a:srgbClr val="434A6D"/>
                </a:solidFill>
              </a:rPr>
              <a:t>Adaptability is crucial – Each mentoring experience will be different.  Be cautious about making assumptions about your apprentice!</a:t>
            </a:r>
            <a:endParaRPr/>
          </a:p>
          <a:p>
            <a:pPr marL="457200" lvl="0" indent="-457200" algn="l" rtl="0">
              <a:lnSpc>
                <a:spcPct val="114999"/>
              </a:lnSpc>
              <a:spcBef>
                <a:spcPts val="1200"/>
              </a:spcBef>
              <a:spcAft>
                <a:spcPts val="0"/>
              </a:spcAft>
              <a:buSzPts val="1100"/>
              <a:buAutoNum type="arabicPeriod"/>
            </a:pPr>
            <a:r>
              <a:rPr lang="en-US" sz="1100">
                <a:solidFill>
                  <a:srgbClr val="434A6D"/>
                </a:solidFill>
              </a:rPr>
              <a:t>Manage your expectations – Develop clear boundaries and goals for your time together.</a:t>
            </a:r>
            <a:endParaRPr/>
          </a:p>
          <a:p>
            <a:pPr marL="0" lvl="0" indent="0" algn="l" rtl="0">
              <a:lnSpc>
                <a:spcPct val="100000"/>
              </a:lnSpc>
              <a:spcBef>
                <a:spcPts val="1200"/>
              </a:spcBef>
              <a:spcAft>
                <a:spcPts val="0"/>
              </a:spcAft>
              <a:buSzPts val="1100"/>
              <a:buNone/>
            </a:pPr>
            <a:endParaRPr/>
          </a:p>
          <a:p>
            <a:pPr marL="0" lvl="0" indent="0" algn="l" rtl="0">
              <a:lnSpc>
                <a:spcPct val="100000"/>
              </a:lnSpc>
              <a:spcBef>
                <a:spcPts val="0"/>
              </a:spcBef>
              <a:spcAft>
                <a:spcPts val="0"/>
              </a:spcAft>
              <a:buSzPts val="1100"/>
              <a:buNone/>
            </a:pPr>
            <a:endParaRPr/>
          </a:p>
          <a:p>
            <a:pPr marL="457200" lvl="0" indent="-298450" algn="l" rtl="0">
              <a:lnSpc>
                <a:spcPct val="100000"/>
              </a:lnSpc>
              <a:spcBef>
                <a:spcPts val="0"/>
              </a:spcBef>
              <a:spcAft>
                <a:spcPts val="0"/>
              </a:spcAft>
              <a:buSzPts val="1100"/>
              <a:buChar char="●"/>
            </a:pPr>
            <a:r>
              <a:rPr lang="en-US" b="1"/>
              <a:t>Mentorship is a two-way street</a:t>
            </a:r>
            <a:br>
              <a:rPr lang="en-US"/>
            </a:br>
            <a:r>
              <a:rPr lang="en-US"/>
              <a:t>Mentoring isn’t just about imparting wisdom, it’s a collaborative relationship where both mentor and mentee grow. While the apprentice gains guidance and insight, the mentor benefits from fresh perspectives, renewed purpose, and sometimes learning new skills or trends from the mentee.</a:t>
            </a:r>
            <a:endParaRPr/>
          </a:p>
          <a:p>
            <a:pPr marL="457200" lvl="0" indent="-298450" algn="l" rtl="0">
              <a:lnSpc>
                <a:spcPct val="100000"/>
              </a:lnSpc>
              <a:spcBef>
                <a:spcPts val="0"/>
              </a:spcBef>
              <a:spcAft>
                <a:spcPts val="0"/>
              </a:spcAft>
              <a:buSzPts val="1100"/>
              <a:buChar char="●"/>
            </a:pPr>
            <a:r>
              <a:rPr lang="en-US" b="1"/>
              <a:t>Clear vision matters</a:t>
            </a:r>
            <a:br>
              <a:rPr lang="en-US"/>
            </a:br>
            <a:r>
              <a:rPr lang="en-US"/>
              <a:t>Establishing a shared vision from the start sets the relationship up in a meaningful way. What does success look like for the mentee? Use defined goals and ECE RAP  competencies as guiding posts for your work together. Revisit these goals periodically to ensure the experience stays aligned and meaningful.</a:t>
            </a:r>
            <a:endParaRPr/>
          </a:p>
          <a:p>
            <a:pPr marL="457200" lvl="0" indent="-298450" algn="l" rtl="0">
              <a:lnSpc>
                <a:spcPct val="100000"/>
              </a:lnSpc>
              <a:spcBef>
                <a:spcPts val="0"/>
              </a:spcBef>
              <a:spcAft>
                <a:spcPts val="0"/>
              </a:spcAft>
              <a:buSzPts val="1100"/>
              <a:buChar char="●"/>
            </a:pPr>
            <a:r>
              <a:rPr lang="en-US" b="1"/>
              <a:t>Networking</a:t>
            </a:r>
            <a:br>
              <a:rPr lang="en-US"/>
            </a:br>
            <a:r>
              <a:rPr lang="en-US"/>
              <a:t>Helping your apprentice connect to your professional network is important. So is teaching them how to develop their own network. Show them how to seek out connections, follow up effectively, and maintain professional relationships. Model authentic networking and what it looks like to interact with your network.</a:t>
            </a:r>
            <a:endParaRPr/>
          </a:p>
          <a:p>
            <a:pPr marL="457200" lvl="0" indent="-298450" algn="l" rtl="0">
              <a:lnSpc>
                <a:spcPct val="100000"/>
              </a:lnSpc>
              <a:spcBef>
                <a:spcPts val="0"/>
              </a:spcBef>
              <a:spcAft>
                <a:spcPts val="0"/>
              </a:spcAft>
              <a:buSzPts val="1100"/>
              <a:buChar char="●"/>
            </a:pPr>
            <a:r>
              <a:rPr lang="en-US" b="1"/>
              <a:t>Adaptability is crucial</a:t>
            </a:r>
            <a:br>
              <a:rPr lang="en-US"/>
            </a:br>
            <a:r>
              <a:rPr lang="en-US"/>
              <a:t>No two mentoring relationships will look the same. Your mentee will have unique experiences, strengths, challenges, and needs. Stay curious and flexible. Be intentional about tailoring your approach to support this individual.</a:t>
            </a:r>
            <a:endParaRPr/>
          </a:p>
          <a:p>
            <a:pPr marL="457200" lvl="0" indent="-298450" algn="l" rtl="0">
              <a:lnSpc>
                <a:spcPct val="100000"/>
              </a:lnSpc>
              <a:spcBef>
                <a:spcPts val="0"/>
              </a:spcBef>
              <a:spcAft>
                <a:spcPts val="0"/>
              </a:spcAft>
              <a:buSzPts val="1100"/>
              <a:buChar char="●"/>
            </a:pPr>
            <a:r>
              <a:rPr lang="en-US" b="1"/>
              <a:t>Manage your expectations</a:t>
            </a:r>
            <a:br>
              <a:rPr lang="en-US"/>
            </a:br>
            <a:r>
              <a:rPr lang="en-US"/>
              <a:t>Boundaries and expectations should be set early to avoid miscommunication and burnout. Discuss things like how often you’ll meet, preferred communication methods, and feedback styles. Clear structure allows both parties to be fully present and engaged in the experience.</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7" name="Google Shape;117;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NOTE: While some participants may respond quickly to this question, it may take time for others to think of a respond. Be patient and allow time for the participants to consider their answers before sharing examples with the group.</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1"/>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1"/>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30"/>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7" name="Google Shape;47;p30"/>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8" name="Google Shape;48;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2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2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6" name="Google Shape;16;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7" name="Google Shape;17;p22"/>
          <p:cNvSpPr>
            <a:spLocks noGrp="1"/>
          </p:cNvSpPr>
          <p:nvPr>
            <p:ph type="pic" idx="2"/>
          </p:nvPr>
        </p:nvSpPr>
        <p:spPr>
          <a:xfrm>
            <a:off x="5292475" y="1058325"/>
            <a:ext cx="3117000" cy="3719700"/>
          </a:xfrm>
          <a:prstGeom prst="rect">
            <a:avLst/>
          </a:prstGeom>
          <a:noFill/>
          <a:ln w="28575" cap="flat" cmpd="sng">
            <a:solidFill>
              <a:srgbClr val="F6BD0F"/>
            </a:solidFill>
            <a:prstDash val="solid"/>
            <a:round/>
            <a:headEnd type="none" w="sm" len="sm"/>
            <a:tailEnd type="none" w="sm" len="sm"/>
          </a:ln>
          <a:effectLst>
            <a:outerShdw blurRad="57150" dist="19050" dir="5400000" algn="bl" rotWithShape="0">
              <a:srgbClr val="000000">
                <a:alpha val="49803"/>
              </a:srgbClr>
            </a:outerShdw>
          </a:effectLst>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23"/>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20" name="Google Shape;20;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2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24"/>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24"/>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5" name="Google Shape;25;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26"/>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1" name="Google Shape;31;p26"/>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2" name="Google Shape;32;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27"/>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5" name="Google Shape;35;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28"/>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28"/>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9" name="Google Shape;39;p28"/>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28"/>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1" name="Google Shape;41;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29"/>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4" name="Google Shape;44;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2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hyperlink" Target="https://www.thecareerlounge.co/blog/lessons-from-mentoring"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learn.imentor.org/help/mentor-wisdom-the-seven-things-i-learned-since-becoming-a-mento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www.freeimages.com/" TargetMode="External"/><Relationship Id="rId5" Type="http://schemas.openxmlformats.org/officeDocument/2006/relationships/hyperlink" Target="https://www.freeimages.com/photographer/comstock-images-83747" TargetMode="Externa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4"/>
        <p:cNvGrpSpPr/>
        <p:nvPr/>
      </p:nvGrpSpPr>
      <p:grpSpPr>
        <a:xfrm>
          <a:off x="0" y="0"/>
          <a:ext cx="0" cy="0"/>
          <a:chOff x="0" y="0"/>
          <a:chExt cx="0" cy="0"/>
        </a:xfrm>
      </p:grpSpPr>
      <p:sp>
        <p:nvSpPr>
          <p:cNvPr id="55" name="Google Shape;55;p1"/>
          <p:cNvSpPr txBox="1">
            <a:spLocks noGrp="1"/>
          </p:cNvSpPr>
          <p:nvPr>
            <p:ph type="ctrTitle"/>
          </p:nvPr>
        </p:nvSpPr>
        <p:spPr>
          <a:xfrm>
            <a:off x="71675" y="2258875"/>
            <a:ext cx="5613600" cy="927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en-US" sz="3820"/>
              <a:t>Community of Practice</a:t>
            </a:r>
            <a:br>
              <a:rPr lang="en-US" sz="3820"/>
            </a:br>
            <a:r>
              <a:rPr lang="en-US" sz="3820"/>
              <a:t>for Mentor Teachers</a:t>
            </a:r>
            <a:endParaRPr sz="3370">
              <a:solidFill>
                <a:srgbClr val="151E49"/>
              </a:solidFill>
            </a:endParaRPr>
          </a:p>
        </p:txBody>
      </p:sp>
      <p:sp>
        <p:nvSpPr>
          <p:cNvPr id="56" name="Google Shape;56;p1"/>
          <p:cNvSpPr txBox="1">
            <a:spLocks noGrp="1"/>
          </p:cNvSpPr>
          <p:nvPr>
            <p:ph type="subTitle" idx="1"/>
          </p:nvPr>
        </p:nvSpPr>
        <p:spPr>
          <a:xfrm>
            <a:off x="0" y="3456975"/>
            <a:ext cx="6295800" cy="763800"/>
          </a:xfrm>
          <a:prstGeom prst="rect">
            <a:avLst/>
          </a:prstGeom>
          <a:solidFill>
            <a:srgbClr val="FFFFFF">
              <a:alpha val="70588"/>
            </a:srgbClr>
          </a:solidFill>
          <a:ln>
            <a:noFill/>
          </a:ln>
        </p:spPr>
        <p:txBody>
          <a:bodyPr spcFirstLastPara="1" wrap="square" lIns="91425" tIns="91425" rIns="91425" bIns="91425" anchor="ctr" anchorCtr="0">
            <a:normAutofit/>
          </a:bodyPr>
          <a:lstStyle/>
          <a:p>
            <a:pPr marL="0" lvl="0" indent="0" algn="l" rtl="0">
              <a:lnSpc>
                <a:spcPct val="100000"/>
              </a:lnSpc>
              <a:spcBef>
                <a:spcPts val="0"/>
              </a:spcBef>
              <a:spcAft>
                <a:spcPts val="0"/>
              </a:spcAft>
              <a:buSzPts val="2800"/>
              <a:buNone/>
            </a:pPr>
            <a:r>
              <a:rPr lang="en-US" sz="1800">
                <a:solidFill>
                  <a:srgbClr val="434A6D"/>
                </a:solidFill>
              </a:rPr>
              <a:t>Session 8: </a:t>
            </a:r>
            <a:r>
              <a:rPr lang="en-US" sz="1800">
                <a:solidFill>
                  <a:srgbClr val="434A6D"/>
                </a:solidFill>
                <a:latin typeface="Arial"/>
                <a:ea typeface="Arial"/>
                <a:cs typeface="Arial"/>
                <a:sym typeface="Arial"/>
              </a:rPr>
              <a:t>Reviewing Lessons Learned; Ideas for Future Mentoring</a:t>
            </a:r>
            <a:endParaRPr sz="1800">
              <a:solidFill>
                <a:srgbClr val="434A6D"/>
              </a:solidFill>
            </a:endParaRPr>
          </a:p>
        </p:txBody>
      </p:sp>
      <p:sp>
        <p:nvSpPr>
          <p:cNvPr id="2" name="Rectangle 1">
            <a:extLst>
              <a:ext uri="{FF2B5EF4-FFF2-40B4-BE49-F238E27FC236}">
                <a16:creationId xmlns:a16="http://schemas.microsoft.com/office/drawing/2014/main" id="{46E98B58-24E8-32CB-64DD-6F6EE4FB6276}"/>
              </a:ext>
            </a:extLst>
          </p:cNvPr>
          <p:cNvSpPr/>
          <p:nvPr/>
        </p:nvSpPr>
        <p:spPr>
          <a:xfrm>
            <a:off x="82964" y="4491575"/>
            <a:ext cx="2784414" cy="5871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6"/>
        <p:cNvGrpSpPr/>
        <p:nvPr/>
      </p:nvGrpSpPr>
      <p:grpSpPr>
        <a:xfrm>
          <a:off x="0" y="0"/>
          <a:ext cx="0" cy="0"/>
          <a:chOff x="0" y="0"/>
          <a:chExt cx="0" cy="0"/>
        </a:xfrm>
      </p:grpSpPr>
      <p:sp>
        <p:nvSpPr>
          <p:cNvPr id="127" name="Google Shape;127;p10"/>
          <p:cNvSpPr txBox="1"/>
          <p:nvPr/>
        </p:nvSpPr>
        <p:spPr>
          <a:xfrm>
            <a:off x="530028" y="1925419"/>
            <a:ext cx="8613972" cy="141577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300" b="0" i="0" u="none" strike="noStrike" cap="none">
                <a:solidFill>
                  <a:srgbClr val="000000"/>
                </a:solidFill>
                <a:latin typeface="Arial"/>
                <a:ea typeface="Arial"/>
                <a:cs typeface="Arial"/>
                <a:sym typeface="Arial"/>
              </a:rPr>
              <a:t>Using Reflection for Future Mentoring</a:t>
            </a:r>
            <a:endParaRPr/>
          </a:p>
        </p:txBody>
      </p:sp>
      <p:sp>
        <p:nvSpPr>
          <p:cNvPr id="2" name="Rectangle 1">
            <a:extLst>
              <a:ext uri="{FF2B5EF4-FFF2-40B4-BE49-F238E27FC236}">
                <a16:creationId xmlns:a16="http://schemas.microsoft.com/office/drawing/2014/main" id="{C4F1F51E-B790-96F5-A2D8-6E44157573C9}"/>
              </a:ext>
            </a:extLst>
          </p:cNvPr>
          <p:cNvSpPr/>
          <p:nvPr/>
        </p:nvSpPr>
        <p:spPr>
          <a:xfrm>
            <a:off x="82964" y="4465468"/>
            <a:ext cx="2784414" cy="61328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1"/>
        <p:cNvGrpSpPr/>
        <p:nvPr/>
      </p:nvGrpSpPr>
      <p:grpSpPr>
        <a:xfrm>
          <a:off x="0" y="0"/>
          <a:ext cx="0" cy="0"/>
          <a:chOff x="0" y="0"/>
          <a:chExt cx="0" cy="0"/>
        </a:xfrm>
      </p:grpSpPr>
      <p:sp>
        <p:nvSpPr>
          <p:cNvPr id="132" name="Google Shape;132;p11"/>
          <p:cNvSpPr/>
          <p:nvPr/>
        </p:nvSpPr>
        <p:spPr>
          <a:xfrm>
            <a:off x="3628800" y="102305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11"/>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Preparing to be a mentor again …</a:t>
            </a:r>
            <a:endParaRPr>
              <a:solidFill>
                <a:srgbClr val="151E49"/>
              </a:solidFill>
              <a:latin typeface="Bebas Neue"/>
              <a:ea typeface="Bebas Neue"/>
              <a:cs typeface="Bebas Neue"/>
              <a:sym typeface="Bebas Neue"/>
            </a:endParaRPr>
          </a:p>
        </p:txBody>
      </p:sp>
      <p:sp>
        <p:nvSpPr>
          <p:cNvPr id="134" name="Google Shape;134;p11"/>
          <p:cNvSpPr txBox="1">
            <a:spLocks noGrp="1"/>
          </p:cNvSpPr>
          <p:nvPr>
            <p:ph type="body" idx="1"/>
          </p:nvPr>
        </p:nvSpPr>
        <p:spPr>
          <a:xfrm>
            <a:off x="3653281" y="1017725"/>
            <a:ext cx="5154300" cy="3601123"/>
          </a:xfrm>
          <a:prstGeom prst="rect">
            <a:avLst/>
          </a:prstGeom>
          <a:noFill/>
          <a:ln>
            <a:noFill/>
          </a:ln>
        </p:spPr>
        <p:txBody>
          <a:bodyPr spcFirstLastPara="1" wrap="square" lIns="91425" tIns="91425" rIns="91425" bIns="91425" anchor="t" anchorCtr="0">
            <a:noAutofit/>
          </a:bodyPr>
          <a:lstStyle/>
          <a:p>
            <a:pPr marL="0" lvl="0" indent="0" algn="l" rtl="0">
              <a:lnSpc>
                <a:spcPct val="114999"/>
              </a:lnSpc>
              <a:spcBef>
                <a:spcPts val="0"/>
              </a:spcBef>
              <a:spcAft>
                <a:spcPts val="0"/>
              </a:spcAft>
              <a:buSzPts val="1800"/>
              <a:buNone/>
            </a:pPr>
            <a:r>
              <a:rPr lang="en-US" sz="2000">
                <a:solidFill>
                  <a:schemeClr val="dk1"/>
                </a:solidFill>
              </a:rPr>
              <a:t>Consider what you would like to change as a mentor.</a:t>
            </a:r>
            <a:endParaRPr/>
          </a:p>
          <a:p>
            <a:pPr marL="457200" lvl="0" indent="-457200" algn="l" rtl="0">
              <a:lnSpc>
                <a:spcPct val="114999"/>
              </a:lnSpc>
              <a:spcBef>
                <a:spcPts val="1200"/>
              </a:spcBef>
              <a:spcAft>
                <a:spcPts val="0"/>
              </a:spcAft>
              <a:buSzPts val="1800"/>
              <a:buFont typeface="Arial"/>
              <a:buAutoNum type="arabicPeriod"/>
            </a:pPr>
            <a:r>
              <a:rPr lang="en-US" sz="2000">
                <a:solidFill>
                  <a:schemeClr val="dk1"/>
                </a:solidFill>
              </a:rPr>
              <a:t>Identify areas for improvement.</a:t>
            </a:r>
            <a:endParaRPr/>
          </a:p>
          <a:p>
            <a:pPr marL="457200" lvl="0" indent="-457200" algn="l" rtl="0">
              <a:lnSpc>
                <a:spcPct val="114999"/>
              </a:lnSpc>
              <a:spcBef>
                <a:spcPts val="1200"/>
              </a:spcBef>
              <a:spcAft>
                <a:spcPts val="0"/>
              </a:spcAft>
              <a:buSzPts val="1800"/>
              <a:buFont typeface="Arial"/>
              <a:buAutoNum type="arabicPeriod"/>
            </a:pPr>
            <a:r>
              <a:rPr lang="en-US" sz="2000">
                <a:solidFill>
                  <a:schemeClr val="dk1"/>
                </a:solidFill>
              </a:rPr>
              <a:t>Enhance your understanding of apprentices.</a:t>
            </a:r>
            <a:endParaRPr/>
          </a:p>
          <a:p>
            <a:pPr marL="457200" lvl="0" indent="-457200" algn="l" rtl="0">
              <a:lnSpc>
                <a:spcPct val="114999"/>
              </a:lnSpc>
              <a:spcBef>
                <a:spcPts val="1200"/>
              </a:spcBef>
              <a:spcAft>
                <a:spcPts val="0"/>
              </a:spcAft>
              <a:buSzPts val="1800"/>
              <a:buFont typeface="Arial"/>
              <a:buAutoNum type="arabicPeriod"/>
            </a:pPr>
            <a:r>
              <a:rPr lang="en-US" sz="2000">
                <a:solidFill>
                  <a:schemeClr val="dk1"/>
                </a:solidFill>
              </a:rPr>
              <a:t>Promote continuous learning.</a:t>
            </a:r>
            <a:endParaRPr/>
          </a:p>
          <a:p>
            <a:pPr marL="457200" lvl="0" indent="-457200" algn="l" rtl="0">
              <a:lnSpc>
                <a:spcPct val="114999"/>
              </a:lnSpc>
              <a:spcBef>
                <a:spcPts val="1200"/>
              </a:spcBef>
              <a:spcAft>
                <a:spcPts val="1200"/>
              </a:spcAft>
              <a:buSzPts val="1800"/>
              <a:buFont typeface="Arial"/>
              <a:buAutoNum type="arabicPeriod"/>
            </a:pPr>
            <a:r>
              <a:rPr lang="en-US" sz="2000">
                <a:solidFill>
                  <a:schemeClr val="dk1"/>
                </a:solidFill>
              </a:rPr>
              <a:t>Facilitate a reflective environment for your apprentice.</a:t>
            </a:r>
            <a:endParaRPr/>
          </a:p>
        </p:txBody>
      </p:sp>
      <p:pic>
        <p:nvPicPr>
          <p:cNvPr id="135" name="Google Shape;135;p11" descr="A cartoon of a person giving a thumbs up&#10;&#10;AI-generated content may be incorrect."/>
          <p:cNvPicPr preferRelativeResize="0">
            <a:picLocks noGrp="1"/>
          </p:cNvPicPr>
          <p:nvPr>
            <p:ph type="pic" idx="2"/>
          </p:nvPr>
        </p:nvPicPr>
        <p:blipFill rotWithShape="1">
          <a:blip r:embed="rId4">
            <a:alphaModFix/>
          </a:blip>
          <a:srcRect l="1414" r="1414"/>
          <a:stretch/>
        </p:blipFill>
        <p:spPr>
          <a:xfrm>
            <a:off x="344488" y="1136650"/>
            <a:ext cx="3273425" cy="3368675"/>
          </a:xfrm>
          <a:prstGeom prst="rect">
            <a:avLst/>
          </a:prstGeom>
          <a:gradFill>
            <a:gsLst>
              <a:gs pos="0">
                <a:srgbClr val="BDD5E1"/>
              </a:gs>
              <a:gs pos="35000">
                <a:srgbClr val="D2E1E7"/>
              </a:gs>
              <a:gs pos="100000">
                <a:srgbClr val="ECF3F6"/>
              </a:gs>
            </a:gsLst>
            <a:lin ang="16200000" scaled="0"/>
          </a:gradFill>
          <a:ln w="9525" cap="flat" cmpd="sng">
            <a:solidFill>
              <a:srgbClr val="748C98"/>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D2681BDC-ECFA-9C7D-B3C4-EB193685ED55}"/>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9"/>
        <p:cNvGrpSpPr/>
        <p:nvPr/>
      </p:nvGrpSpPr>
      <p:grpSpPr>
        <a:xfrm>
          <a:off x="0" y="0"/>
          <a:ext cx="0" cy="0"/>
          <a:chOff x="0" y="0"/>
          <a:chExt cx="0" cy="0"/>
        </a:xfrm>
      </p:grpSpPr>
      <p:sp>
        <p:nvSpPr>
          <p:cNvPr id="140" name="Google Shape;140;p12"/>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12"/>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Check for understanding</a:t>
            </a:r>
            <a:endParaRPr/>
          </a:p>
        </p:txBody>
      </p:sp>
      <p:sp>
        <p:nvSpPr>
          <p:cNvPr id="142" name="Google Shape;142;p12"/>
          <p:cNvSpPr txBox="1">
            <a:spLocks noGrp="1"/>
          </p:cNvSpPr>
          <p:nvPr>
            <p:ph type="body" idx="1"/>
          </p:nvPr>
        </p:nvSpPr>
        <p:spPr>
          <a:xfrm>
            <a:off x="367407" y="1087605"/>
            <a:ext cx="5075472" cy="3357282"/>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endParaRPr sz="2000">
              <a:solidFill>
                <a:srgbClr val="434A6D"/>
              </a:solidFill>
            </a:endParaRPr>
          </a:p>
          <a:p>
            <a:pPr marL="0" lvl="0" indent="0" algn="l" rtl="0">
              <a:lnSpc>
                <a:spcPct val="115000"/>
              </a:lnSpc>
              <a:spcBef>
                <a:spcPts val="1200"/>
              </a:spcBef>
              <a:spcAft>
                <a:spcPts val="1200"/>
              </a:spcAft>
              <a:buSzPts val="1800"/>
              <a:buNone/>
            </a:pPr>
            <a:r>
              <a:rPr lang="en-US" sz="2000">
                <a:solidFill>
                  <a:schemeClr val="dk1"/>
                </a:solidFill>
              </a:rPr>
              <a:t>As you consider serving as a mentor to another apprentice, what is one way you want to improve your mentoring skills?</a:t>
            </a:r>
            <a:endParaRPr/>
          </a:p>
        </p:txBody>
      </p:sp>
      <p:pic>
        <p:nvPicPr>
          <p:cNvPr id="143" name="Google Shape;143;p12" descr="College student tutoring high school boy in modern library (Provided by Getty Images)"/>
          <p:cNvPicPr preferRelativeResize="0">
            <a:picLocks noGrp="1"/>
          </p:cNvPicPr>
          <p:nvPr>
            <p:ph type="pic" idx="2"/>
          </p:nvPr>
        </p:nvPicPr>
        <p:blipFill rotWithShape="1">
          <a:blip r:embed="rId4">
            <a:alphaModFix/>
          </a:blip>
          <a:srcRect l="20061" r="20055"/>
          <a:stretch/>
        </p:blipFill>
        <p:spPr>
          <a:xfrm>
            <a:off x="5899739" y="1066400"/>
            <a:ext cx="2991601" cy="3329699"/>
          </a:xfrm>
          <a:prstGeom prst="rect">
            <a:avLst/>
          </a:prstGeom>
          <a:solidFill>
            <a:schemeClr val="accent4"/>
          </a:solidFill>
          <a:ln w="25400" cap="flat" cmpd="sng">
            <a:solidFill>
              <a:srgbClr val="6B481B"/>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6C42433E-BA00-F202-3BBF-BE74D997FA2A}"/>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7"/>
        <p:cNvGrpSpPr/>
        <p:nvPr/>
      </p:nvGrpSpPr>
      <p:grpSpPr>
        <a:xfrm>
          <a:off x="0" y="0"/>
          <a:ext cx="0" cy="0"/>
          <a:chOff x="0" y="0"/>
          <a:chExt cx="0" cy="0"/>
        </a:xfrm>
      </p:grpSpPr>
      <p:sp>
        <p:nvSpPr>
          <p:cNvPr id="148" name="Google Shape;148;p13"/>
          <p:cNvSpPr txBox="1"/>
          <p:nvPr/>
        </p:nvSpPr>
        <p:spPr>
          <a:xfrm>
            <a:off x="530028" y="1925419"/>
            <a:ext cx="8322424" cy="141577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300" b="0" i="0" u="none" strike="noStrike" cap="none">
                <a:solidFill>
                  <a:srgbClr val="000000"/>
                </a:solidFill>
                <a:latin typeface="Arial"/>
                <a:ea typeface="Arial"/>
                <a:cs typeface="Arial"/>
                <a:sym typeface="Arial"/>
              </a:rPr>
              <a:t>Wrapping up the Community of Practice</a:t>
            </a:r>
            <a:endParaRPr/>
          </a:p>
        </p:txBody>
      </p:sp>
      <p:sp>
        <p:nvSpPr>
          <p:cNvPr id="2" name="Rectangle 1">
            <a:extLst>
              <a:ext uri="{FF2B5EF4-FFF2-40B4-BE49-F238E27FC236}">
                <a16:creationId xmlns:a16="http://schemas.microsoft.com/office/drawing/2014/main" id="{128C538D-B412-7423-FB38-EBD36E507A42}"/>
              </a:ext>
            </a:extLst>
          </p:cNvPr>
          <p:cNvSpPr/>
          <p:nvPr/>
        </p:nvSpPr>
        <p:spPr>
          <a:xfrm>
            <a:off x="82964" y="4465468"/>
            <a:ext cx="2784414" cy="61328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2"/>
        <p:cNvGrpSpPr/>
        <p:nvPr/>
      </p:nvGrpSpPr>
      <p:grpSpPr>
        <a:xfrm>
          <a:off x="0" y="0"/>
          <a:ext cx="0" cy="0"/>
          <a:chOff x="0" y="0"/>
          <a:chExt cx="0" cy="0"/>
        </a:xfrm>
      </p:grpSpPr>
      <p:sp>
        <p:nvSpPr>
          <p:cNvPr id="153" name="Google Shape;153;p14"/>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14"/>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This is not the end of the road …</a:t>
            </a:r>
            <a:endParaRPr>
              <a:latin typeface="Bebas Neue"/>
              <a:ea typeface="Bebas Neue"/>
              <a:cs typeface="Bebas Neue"/>
              <a:sym typeface="Bebas Neue"/>
            </a:endParaRPr>
          </a:p>
        </p:txBody>
      </p:sp>
      <p:sp>
        <p:nvSpPr>
          <p:cNvPr id="155" name="Google Shape;155;p14"/>
          <p:cNvSpPr txBox="1">
            <a:spLocks noGrp="1"/>
          </p:cNvSpPr>
          <p:nvPr>
            <p:ph type="body" idx="1"/>
          </p:nvPr>
        </p:nvSpPr>
        <p:spPr>
          <a:xfrm>
            <a:off x="356521" y="1111442"/>
            <a:ext cx="5181513" cy="3519814"/>
          </a:xfrm>
          <a:prstGeom prst="rect">
            <a:avLst/>
          </a:prstGeom>
          <a:noFill/>
          <a:ln>
            <a:noFill/>
          </a:ln>
        </p:spPr>
        <p:txBody>
          <a:bodyPr spcFirstLastPara="1" wrap="square" lIns="91425" tIns="91425" rIns="91425" bIns="91425" anchor="t" anchorCtr="0">
            <a:normAutofit lnSpcReduction="10000"/>
          </a:bodyPr>
          <a:lstStyle/>
          <a:p>
            <a:pPr marL="0" lvl="0" indent="0" algn="l" rtl="0">
              <a:lnSpc>
                <a:spcPct val="115000"/>
              </a:lnSpc>
              <a:spcBef>
                <a:spcPts val="0"/>
              </a:spcBef>
              <a:spcAft>
                <a:spcPts val="0"/>
              </a:spcAft>
              <a:buSzPts val="1800"/>
              <a:buNone/>
            </a:pPr>
            <a:r>
              <a:rPr lang="en-US" sz="2000">
                <a:solidFill>
                  <a:schemeClr val="dk1"/>
                </a:solidFill>
              </a:rPr>
              <a:t>We have experienced these Community of Practice sessions with you for the past 7 months, and although we will no longer be meeting regularly, this is just a part of your journey as a mentor working with an apprentice. </a:t>
            </a:r>
            <a:endParaRPr/>
          </a:p>
          <a:p>
            <a:pPr marL="0" lvl="0" indent="0" algn="l" rtl="0">
              <a:lnSpc>
                <a:spcPct val="115000"/>
              </a:lnSpc>
              <a:spcBef>
                <a:spcPts val="1200"/>
              </a:spcBef>
              <a:spcAft>
                <a:spcPts val="1200"/>
              </a:spcAft>
              <a:buSzPts val="1800"/>
              <a:buNone/>
            </a:pPr>
            <a:r>
              <a:rPr lang="en-US" sz="2000">
                <a:solidFill>
                  <a:schemeClr val="dk1"/>
                </a:solidFill>
              </a:rPr>
              <a:t>It is our hope that you have felt supported  as you have journeyed through your mentoring experience.</a:t>
            </a:r>
            <a:endParaRPr/>
          </a:p>
        </p:txBody>
      </p:sp>
      <p:pic>
        <p:nvPicPr>
          <p:cNvPr id="156" name="Google Shape;156;p14" descr="A road leading to mountains&#10;&#10;Description automatically generated"/>
          <p:cNvPicPr preferRelativeResize="0">
            <a:picLocks noGrp="1"/>
          </p:cNvPicPr>
          <p:nvPr>
            <p:ph type="pic" idx="2"/>
          </p:nvPr>
        </p:nvPicPr>
        <p:blipFill rotWithShape="1">
          <a:blip r:embed="rId4">
            <a:alphaModFix/>
          </a:blip>
          <a:srcRect l="20052" r="20051"/>
          <a:stretch/>
        </p:blipFill>
        <p:spPr>
          <a:xfrm>
            <a:off x="5786438" y="1111250"/>
            <a:ext cx="2990850" cy="3328988"/>
          </a:xfrm>
          <a:prstGeom prst="rect">
            <a:avLst/>
          </a:prstGeom>
          <a:noFill/>
          <a:ln w="28575" cap="flat" cmpd="sng">
            <a:solidFill>
              <a:srgbClr val="F6BD0F"/>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93DCFD29-8019-8009-5CFC-0B9529E43E0A}"/>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0"/>
        <p:cNvGrpSpPr/>
        <p:nvPr/>
      </p:nvGrpSpPr>
      <p:grpSpPr>
        <a:xfrm>
          <a:off x="0" y="0"/>
          <a:ext cx="0" cy="0"/>
          <a:chOff x="0" y="0"/>
          <a:chExt cx="0" cy="0"/>
        </a:xfrm>
      </p:grpSpPr>
      <p:sp>
        <p:nvSpPr>
          <p:cNvPr id="161" name="Google Shape;161;g37da5cd9053_1_0"/>
          <p:cNvSpPr/>
          <p:nvPr/>
        </p:nvSpPr>
        <p:spPr>
          <a:xfrm>
            <a:off x="342925" y="978200"/>
            <a:ext cx="5203500" cy="3506100"/>
          </a:xfrm>
          <a:prstGeom prst="rect">
            <a:avLst/>
          </a:prstGeom>
          <a:solidFill>
            <a:srgbClr val="FFFFFF">
              <a:alpha val="7059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g37da5cd9053_1_0"/>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What are the ways that we could improve?</a:t>
            </a:r>
            <a:endParaRPr/>
          </a:p>
        </p:txBody>
      </p:sp>
      <p:sp>
        <p:nvSpPr>
          <p:cNvPr id="163" name="Google Shape;163;g37da5cd9053_1_0"/>
          <p:cNvSpPr txBox="1">
            <a:spLocks noGrp="1"/>
          </p:cNvSpPr>
          <p:nvPr>
            <p:ph type="body" idx="1"/>
          </p:nvPr>
        </p:nvSpPr>
        <p:spPr>
          <a:xfrm>
            <a:off x="367407" y="1087605"/>
            <a:ext cx="5075400" cy="33573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US" sz="2000">
                <a:solidFill>
                  <a:srgbClr val="434A6D"/>
                </a:solidFill>
              </a:rPr>
              <a:t>We are also looking for ways to improve how we conduct our work, so we would like to allow some time for you to evaluate us.</a:t>
            </a:r>
            <a:endParaRPr/>
          </a:p>
          <a:p>
            <a:pPr marL="0" lvl="0" indent="0" algn="l" rtl="0">
              <a:lnSpc>
                <a:spcPct val="115000"/>
              </a:lnSpc>
              <a:spcBef>
                <a:spcPts val="1200"/>
              </a:spcBef>
              <a:spcAft>
                <a:spcPts val="0"/>
              </a:spcAft>
              <a:buSzPts val="1800"/>
              <a:buNone/>
            </a:pPr>
            <a:r>
              <a:rPr lang="en-US" sz="2000">
                <a:solidFill>
                  <a:srgbClr val="434A6D"/>
                </a:solidFill>
              </a:rPr>
              <a:t>What is something we did well?</a:t>
            </a:r>
            <a:endParaRPr/>
          </a:p>
          <a:p>
            <a:pPr marL="0" lvl="0" indent="0" algn="l" rtl="0">
              <a:lnSpc>
                <a:spcPct val="115000"/>
              </a:lnSpc>
              <a:spcBef>
                <a:spcPts val="1200"/>
              </a:spcBef>
              <a:spcAft>
                <a:spcPts val="0"/>
              </a:spcAft>
              <a:buSzPts val="1800"/>
              <a:buNone/>
            </a:pPr>
            <a:r>
              <a:rPr lang="en-US" sz="2000">
                <a:solidFill>
                  <a:srgbClr val="434A6D"/>
                </a:solidFill>
              </a:rPr>
              <a:t>What is something that you would like to see us improve?</a:t>
            </a:r>
            <a:endParaRPr/>
          </a:p>
          <a:p>
            <a:pPr marL="0" lvl="0" indent="0" algn="l" rtl="0">
              <a:lnSpc>
                <a:spcPct val="115000"/>
              </a:lnSpc>
              <a:spcBef>
                <a:spcPts val="1200"/>
              </a:spcBef>
              <a:spcAft>
                <a:spcPts val="0"/>
              </a:spcAft>
              <a:buSzPts val="1800"/>
              <a:buNone/>
            </a:pPr>
            <a:endParaRPr/>
          </a:p>
          <a:p>
            <a:pPr marL="0" lvl="0" indent="0" algn="l" rtl="0">
              <a:lnSpc>
                <a:spcPct val="115000"/>
              </a:lnSpc>
              <a:spcBef>
                <a:spcPts val="1200"/>
              </a:spcBef>
              <a:spcAft>
                <a:spcPts val="1200"/>
              </a:spcAft>
              <a:buSzPts val="1800"/>
              <a:buNone/>
            </a:pPr>
            <a:endParaRPr sz="2000">
              <a:solidFill>
                <a:srgbClr val="434A6D"/>
              </a:solidFill>
            </a:endParaRPr>
          </a:p>
        </p:txBody>
      </p:sp>
      <p:sp>
        <p:nvSpPr>
          <p:cNvPr id="164" name="Google Shape;164;g37da5cd9053_1_0"/>
          <p:cNvSpPr>
            <a:spLocks noGrp="1"/>
          </p:cNvSpPr>
          <p:nvPr>
            <p:ph type="pic" idx="2"/>
          </p:nvPr>
        </p:nvSpPr>
        <p:spPr>
          <a:xfrm>
            <a:off x="5899739" y="1066400"/>
            <a:ext cx="2991600" cy="3329700"/>
          </a:xfrm>
          <a:prstGeom prst="rect">
            <a:avLst/>
          </a:prstGeom>
          <a:solidFill>
            <a:schemeClr val="accent4"/>
          </a:solidFill>
          <a:ln w="25400" cap="flat" cmpd="sng">
            <a:solidFill>
              <a:srgbClr val="6B481B"/>
            </a:solidFill>
            <a:prstDash val="solid"/>
            <a:round/>
            <a:headEnd type="none" w="sm" len="sm"/>
            <a:tailEnd type="none" w="sm" len="sm"/>
          </a:ln>
          <a:effectLst>
            <a:outerShdw blurRad="57150" dist="19050" dir="5400000" algn="bl" rotWithShape="0">
              <a:srgbClr val="000000">
                <a:alpha val="49800"/>
              </a:srgbClr>
            </a:outerShdw>
          </a:effectLst>
        </p:spPr>
        <p:txBody>
          <a:bodyPr/>
          <a:lstStyle/>
          <a:p>
            <a:endParaRPr lang="en-US"/>
          </a:p>
        </p:txBody>
      </p:sp>
      <p:pic>
        <p:nvPicPr>
          <p:cNvPr id="165" name="Google Shape;165;g37da5cd9053_1_0"/>
          <p:cNvPicPr preferRelativeResize="0"/>
          <p:nvPr/>
        </p:nvPicPr>
        <p:blipFill rotWithShape="1">
          <a:blip r:embed="rId4">
            <a:alphaModFix/>
          </a:blip>
          <a:srcRect t="12919" b="12919"/>
          <a:stretch/>
        </p:blipFill>
        <p:spPr>
          <a:xfrm>
            <a:off x="5899739" y="1101752"/>
            <a:ext cx="2992436" cy="3328991"/>
          </a:xfrm>
          <a:prstGeom prst="rect">
            <a:avLst/>
          </a:prstGeom>
          <a:solidFill>
            <a:schemeClr val="accent4"/>
          </a:solidFill>
          <a:ln w="25400" cap="flat" cmpd="sng">
            <a:solidFill>
              <a:srgbClr val="6B481B"/>
            </a:solidFill>
            <a:prstDash val="solid"/>
            <a:round/>
            <a:headEnd type="none" w="sm" len="sm"/>
            <a:tailEnd type="none" w="sm" len="sm"/>
          </a:ln>
        </p:spPr>
      </p:pic>
      <p:sp>
        <p:nvSpPr>
          <p:cNvPr id="2" name="Rectangle 1">
            <a:extLst>
              <a:ext uri="{FF2B5EF4-FFF2-40B4-BE49-F238E27FC236}">
                <a16:creationId xmlns:a16="http://schemas.microsoft.com/office/drawing/2014/main" id="{81569C9A-10B5-D809-A231-5F40BC1B7F21}"/>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8"/>
        <p:cNvGrpSpPr/>
        <p:nvPr/>
      </p:nvGrpSpPr>
      <p:grpSpPr>
        <a:xfrm>
          <a:off x="0" y="0"/>
          <a:ext cx="0" cy="0"/>
          <a:chOff x="0" y="0"/>
          <a:chExt cx="0" cy="0"/>
        </a:xfrm>
      </p:grpSpPr>
      <p:sp>
        <p:nvSpPr>
          <p:cNvPr id="179" name="Google Shape;179;p17"/>
          <p:cNvSpPr txBox="1"/>
          <p:nvPr/>
        </p:nvSpPr>
        <p:spPr>
          <a:xfrm>
            <a:off x="625053" y="411285"/>
            <a:ext cx="8083943" cy="29700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4300" b="0" i="0" u="none" strike="noStrike" cap="none">
                <a:solidFill>
                  <a:srgbClr val="000000"/>
                </a:solidFill>
                <a:latin typeface="Arial"/>
                <a:ea typeface="Arial"/>
                <a:cs typeface="Arial"/>
                <a:sym typeface="Arial"/>
              </a:rPr>
              <a:t>Final thoughts:</a:t>
            </a:r>
            <a:endParaRPr/>
          </a:p>
          <a:p>
            <a:pPr marL="457200" marR="0" lvl="0" indent="-228600" algn="l" rtl="0">
              <a:lnSpc>
                <a:spcPct val="100000"/>
              </a:lnSpc>
              <a:spcBef>
                <a:spcPts val="0"/>
              </a:spcBef>
              <a:spcAft>
                <a:spcPts val="0"/>
              </a:spcAft>
              <a:buClr>
                <a:srgbClr val="000000"/>
              </a:buClr>
              <a:buSzPts val="3600"/>
              <a:buFont typeface="Arial"/>
              <a:buNone/>
            </a:pPr>
            <a:endParaRPr sz="36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rgbClr val="000000"/>
              </a:buClr>
              <a:buSzPts val="3600"/>
              <a:buFont typeface="Arial"/>
              <a:buChar char="•"/>
            </a:pPr>
            <a:r>
              <a:rPr lang="en-US" sz="3600" b="0" i="0" u="none" strike="noStrike" cap="none">
                <a:solidFill>
                  <a:srgbClr val="000000"/>
                </a:solidFill>
                <a:latin typeface="Arial"/>
                <a:ea typeface="Arial"/>
                <a:cs typeface="Arial"/>
                <a:sym typeface="Arial"/>
              </a:rPr>
              <a:t>THANK YOU for the time you have spent participating in the Community of Practice sessions!</a:t>
            </a:r>
            <a:endParaRPr/>
          </a:p>
        </p:txBody>
      </p:sp>
      <p:sp>
        <p:nvSpPr>
          <p:cNvPr id="2" name="Rectangle 1">
            <a:extLst>
              <a:ext uri="{FF2B5EF4-FFF2-40B4-BE49-F238E27FC236}">
                <a16:creationId xmlns:a16="http://schemas.microsoft.com/office/drawing/2014/main" id="{6FE9F7DC-FBFB-8492-3952-124EFF874AEF}"/>
              </a:ext>
            </a:extLst>
          </p:cNvPr>
          <p:cNvSpPr/>
          <p:nvPr/>
        </p:nvSpPr>
        <p:spPr>
          <a:xfrm>
            <a:off x="82964" y="4447713"/>
            <a:ext cx="2784414" cy="631037"/>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3"/>
        <p:cNvGrpSpPr/>
        <p:nvPr/>
      </p:nvGrpSpPr>
      <p:grpSpPr>
        <a:xfrm>
          <a:off x="0" y="0"/>
          <a:ext cx="0" cy="0"/>
          <a:chOff x="0" y="0"/>
          <a:chExt cx="0" cy="0"/>
        </a:xfrm>
      </p:grpSpPr>
      <p:sp>
        <p:nvSpPr>
          <p:cNvPr id="184" name="Google Shape;184;p18"/>
          <p:cNvSpPr txBox="1"/>
          <p:nvPr/>
        </p:nvSpPr>
        <p:spPr>
          <a:xfrm>
            <a:off x="3400734" y="3016804"/>
            <a:ext cx="2146500" cy="954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t>Name, title, contact info</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pic>
        <p:nvPicPr>
          <p:cNvPr id="185" name="Google Shape;185;p18"/>
          <p:cNvPicPr preferRelativeResize="0"/>
          <p:nvPr/>
        </p:nvPicPr>
        <p:blipFill>
          <a:blip r:embed="rId4">
            <a:alphaModFix/>
          </a:blip>
          <a:stretch>
            <a:fillRect/>
          </a:stretch>
        </p:blipFill>
        <p:spPr>
          <a:xfrm>
            <a:off x="3372234" y="658845"/>
            <a:ext cx="2203479" cy="2203479"/>
          </a:xfrm>
          <a:prstGeom prst="rect">
            <a:avLst/>
          </a:prstGeom>
          <a:noFill/>
          <a:ln>
            <a:noFill/>
          </a:ln>
        </p:spPr>
      </p:pic>
      <p:sp>
        <p:nvSpPr>
          <p:cNvPr id="2" name="Rectangle 1">
            <a:extLst>
              <a:ext uri="{FF2B5EF4-FFF2-40B4-BE49-F238E27FC236}">
                <a16:creationId xmlns:a16="http://schemas.microsoft.com/office/drawing/2014/main" id="{933566D0-2AFA-BD5A-5BBC-CD2004CB8C56}"/>
              </a:ext>
            </a:extLst>
          </p:cNvPr>
          <p:cNvSpPr/>
          <p:nvPr/>
        </p:nvSpPr>
        <p:spPr>
          <a:xfrm>
            <a:off x="82964" y="4438835"/>
            <a:ext cx="2784414" cy="63991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19"/>
          <p:cNvSpPr/>
          <p:nvPr/>
        </p:nvSpPr>
        <p:spPr>
          <a:xfrm>
            <a:off x="342924" y="978200"/>
            <a:ext cx="8489375"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19"/>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Resource Page </a:t>
            </a:r>
            <a:endParaRPr sz="2820">
              <a:solidFill>
                <a:srgbClr val="151E49"/>
              </a:solidFill>
              <a:latin typeface="Bebas Neue"/>
              <a:ea typeface="Bebas Neue"/>
              <a:cs typeface="Bebas Neue"/>
              <a:sym typeface="Bebas Neue"/>
            </a:endParaRPr>
          </a:p>
        </p:txBody>
      </p:sp>
      <p:sp>
        <p:nvSpPr>
          <p:cNvPr id="192" name="Google Shape;192;p19"/>
          <p:cNvSpPr txBox="1">
            <a:spLocks noGrp="1"/>
          </p:cNvSpPr>
          <p:nvPr>
            <p:ph type="body" idx="1"/>
          </p:nvPr>
        </p:nvSpPr>
        <p:spPr>
          <a:xfrm>
            <a:off x="367406" y="1067900"/>
            <a:ext cx="8433670" cy="3416400"/>
          </a:xfrm>
          <a:prstGeom prst="rect">
            <a:avLst/>
          </a:prstGeom>
          <a:noFill/>
          <a:ln>
            <a:noFill/>
          </a:ln>
        </p:spPr>
        <p:txBody>
          <a:bodyPr spcFirstLastPara="1" wrap="square" lIns="91425" tIns="91425" rIns="91425" bIns="91425" anchor="t" anchorCtr="0">
            <a:normAutofit/>
          </a:bodyPr>
          <a:lstStyle/>
          <a:p>
            <a:pPr marL="114300" lvl="0" indent="0" algn="l" rtl="0">
              <a:lnSpc>
                <a:spcPct val="115000"/>
              </a:lnSpc>
              <a:spcBef>
                <a:spcPts val="0"/>
              </a:spcBef>
              <a:spcAft>
                <a:spcPts val="0"/>
              </a:spcAft>
              <a:buSzPts val="1800"/>
              <a:buNone/>
            </a:pPr>
            <a:endParaRPr sz="1600" b="0" i="0" u="none" strike="noStrike">
              <a:solidFill>
                <a:srgbClr val="000000"/>
              </a:solidFill>
            </a:endParaRPr>
          </a:p>
          <a:p>
            <a:pPr marL="114300" lvl="0" indent="0" algn="l" rtl="0">
              <a:lnSpc>
                <a:spcPct val="115000"/>
              </a:lnSpc>
              <a:spcBef>
                <a:spcPts val="0"/>
              </a:spcBef>
              <a:spcAft>
                <a:spcPts val="0"/>
              </a:spcAft>
              <a:buSzPts val="1800"/>
              <a:buNone/>
            </a:pPr>
            <a:r>
              <a:rPr lang="en-US" sz="1600" b="0" i="0" u="none" strike="noStrike">
                <a:solidFill>
                  <a:srgbClr val="000000"/>
                </a:solidFill>
              </a:rPr>
              <a:t>Geitel, N. (Nov. 27, 2024) Ten lessons learned from a decade of mentoring. Downloaded Apr. 10, 2025. </a:t>
            </a:r>
            <a:r>
              <a:rPr lang="en-US" sz="1600" b="0" i="0" u="sng" strike="noStrike">
                <a:solidFill>
                  <a:srgbClr val="000000"/>
                </a:solidFill>
                <a:hlinkClick r:id="rId3">
                  <a:extLst>
                    <a:ext uri="{A12FA001-AC4F-418D-AE19-62706E023703}">
                      <ahyp:hlinkClr xmlns:ahyp="http://schemas.microsoft.com/office/drawing/2018/hyperlinkcolor" val="tx"/>
                    </a:ext>
                  </a:extLst>
                </a:hlinkClick>
              </a:rPr>
              <a:t>https://www.thecareerlounge.co/blog/lessons-from-mentoring</a:t>
            </a:r>
            <a:endParaRPr sz="1600" b="0" i="0" u="none" strike="noStrike">
              <a:solidFill>
                <a:srgbClr val="000000"/>
              </a:solidFill>
            </a:endParaRPr>
          </a:p>
          <a:p>
            <a:pPr marL="114300" lvl="0" indent="0" algn="l" rtl="0">
              <a:lnSpc>
                <a:spcPct val="115000"/>
              </a:lnSpc>
              <a:spcBef>
                <a:spcPts val="0"/>
              </a:spcBef>
              <a:spcAft>
                <a:spcPts val="0"/>
              </a:spcAft>
              <a:buSzPts val="1800"/>
              <a:buNone/>
            </a:pPr>
            <a:endParaRPr sz="1600">
              <a:solidFill>
                <a:srgbClr val="000000"/>
              </a:solidFill>
            </a:endParaRPr>
          </a:p>
          <a:p>
            <a:pPr marL="114300" lvl="0" indent="0" algn="l" rtl="0">
              <a:lnSpc>
                <a:spcPct val="115000"/>
              </a:lnSpc>
              <a:spcBef>
                <a:spcPts val="0"/>
              </a:spcBef>
              <a:spcAft>
                <a:spcPts val="0"/>
              </a:spcAft>
              <a:buSzPts val="1800"/>
              <a:buNone/>
            </a:pPr>
            <a:r>
              <a:rPr lang="en-US" sz="1600" b="0" i="0" u="none" strike="noStrike">
                <a:solidFill>
                  <a:srgbClr val="000000"/>
                </a:solidFill>
              </a:rPr>
              <a:t>iMentor. </a:t>
            </a:r>
            <a:r>
              <a:rPr lang="en-US" sz="1600" b="0" i="1" u="none" strike="noStrike">
                <a:solidFill>
                  <a:srgbClr val="000000"/>
                </a:solidFill>
              </a:rPr>
              <a:t>Mentor Wisdom: The seven things I learned since becoming a mentor</a:t>
            </a:r>
            <a:r>
              <a:rPr lang="en-US" sz="1600" b="0" i="0" u="none" strike="noStrike">
                <a:solidFill>
                  <a:srgbClr val="000000"/>
                </a:solidFill>
              </a:rPr>
              <a:t>.  Downloaded Apr. 10, 2025. </a:t>
            </a:r>
            <a:r>
              <a:rPr lang="en-US" sz="1600" b="0" i="0" u="sng" strike="noStrike">
                <a:solidFill>
                  <a:srgbClr val="000000"/>
                </a:solidFill>
                <a:hlinkClick r:id="rId4">
                  <a:extLst>
                    <a:ext uri="{A12FA001-AC4F-418D-AE19-62706E023703}">
                      <ahyp:hlinkClr xmlns:ahyp="http://schemas.microsoft.com/office/drawing/2018/hyperlinkcolor" val="tx"/>
                    </a:ext>
                  </a:extLst>
                </a:hlinkClick>
              </a:rPr>
              <a:t>https://learn.imentor.org/help/mentor-wisdom-the-seven-things-i-learned-since-becoming-a-mentor</a:t>
            </a:r>
            <a:endParaRPr sz="1600" b="0" i="0" u="none" strike="noStrike">
              <a:solidFill>
                <a:srgbClr val="000000"/>
              </a:solidFill>
            </a:endParaRPr>
          </a:p>
          <a:p>
            <a:pPr marL="114300" lvl="0" indent="0" algn="l" rtl="0">
              <a:lnSpc>
                <a:spcPct val="115000"/>
              </a:lnSpc>
              <a:spcBef>
                <a:spcPts val="0"/>
              </a:spcBef>
              <a:spcAft>
                <a:spcPts val="0"/>
              </a:spcAft>
              <a:buSzPts val="1800"/>
              <a:buNone/>
            </a:pPr>
            <a:endParaRPr sz="1600">
              <a:solidFill>
                <a:srgbClr val="000000"/>
              </a:solidFill>
            </a:endParaRPr>
          </a:p>
          <a:p>
            <a:pPr marL="114300" lvl="0" indent="0" algn="l" rtl="0">
              <a:lnSpc>
                <a:spcPct val="115000"/>
              </a:lnSpc>
              <a:spcBef>
                <a:spcPts val="0"/>
              </a:spcBef>
              <a:spcAft>
                <a:spcPts val="0"/>
              </a:spcAft>
              <a:buSzPts val="1800"/>
              <a:buNone/>
            </a:pPr>
            <a:r>
              <a:rPr lang="en-US" sz="1600" b="0" i="0" u="none" strike="noStrike">
                <a:solidFill>
                  <a:srgbClr val="000000"/>
                </a:solidFill>
              </a:rPr>
              <a:t>Zachary, L. </a:t>
            </a:r>
            <a:r>
              <a:rPr lang="en-US" sz="1600">
                <a:solidFill>
                  <a:srgbClr val="000000"/>
                </a:solidFill>
              </a:rPr>
              <a:t>J. (2012) </a:t>
            </a:r>
            <a:r>
              <a:rPr lang="en-US" sz="1600" i="1">
                <a:solidFill>
                  <a:srgbClr val="000000"/>
                </a:solidFill>
              </a:rPr>
              <a:t>The mentor’s guide: Facilitating effective learning relationships</a:t>
            </a:r>
            <a:r>
              <a:rPr lang="en-US" sz="1600">
                <a:solidFill>
                  <a:srgbClr val="000000"/>
                </a:solidFill>
              </a:rPr>
              <a:t> (2</a:t>
            </a:r>
            <a:r>
              <a:rPr lang="en-US" sz="1600" baseline="30000">
                <a:solidFill>
                  <a:srgbClr val="000000"/>
                </a:solidFill>
              </a:rPr>
              <a:t>nd</a:t>
            </a:r>
            <a:r>
              <a:rPr lang="en-US" sz="1600">
                <a:solidFill>
                  <a:srgbClr val="000000"/>
                </a:solidFill>
              </a:rPr>
              <a:t> ed.). Wiley.</a:t>
            </a:r>
            <a:endParaRPr sz="1600" b="0" i="0" u="none" strike="noStrike">
              <a:solidFill>
                <a:srgbClr val="000000"/>
              </a:solidFill>
            </a:endParaRPr>
          </a:p>
          <a:p>
            <a:pPr marL="0" lvl="0" indent="0" algn="l" rtl="0">
              <a:lnSpc>
                <a:spcPct val="115000"/>
              </a:lnSpc>
              <a:spcBef>
                <a:spcPts val="0"/>
              </a:spcBef>
              <a:spcAft>
                <a:spcPts val="1200"/>
              </a:spcAft>
              <a:buSzPts val="1800"/>
              <a:buNone/>
            </a:pPr>
            <a:endParaRPr sz="2000">
              <a:solidFill>
                <a:srgbClr val="434A6D"/>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0"/>
        <p:cNvGrpSpPr/>
        <p:nvPr/>
      </p:nvGrpSpPr>
      <p:grpSpPr>
        <a:xfrm>
          <a:off x="0" y="0"/>
          <a:ext cx="0" cy="0"/>
          <a:chOff x="0" y="0"/>
          <a:chExt cx="0" cy="0"/>
        </a:xfrm>
      </p:grpSpPr>
      <p:sp>
        <p:nvSpPr>
          <p:cNvPr id="61" name="Google Shape;61;p2"/>
          <p:cNvSpPr txBox="1">
            <a:spLocks noGrp="1"/>
          </p:cNvSpPr>
          <p:nvPr>
            <p:ph type="body" idx="1"/>
          </p:nvPr>
        </p:nvSpPr>
        <p:spPr>
          <a:xfrm>
            <a:off x="311700" y="1478225"/>
            <a:ext cx="5594700" cy="2466000"/>
          </a:xfrm>
          <a:prstGeom prst="rect">
            <a:avLst/>
          </a:prstGeom>
          <a:noFill/>
          <a:ln>
            <a:noFill/>
          </a:ln>
          <a:effectLst>
            <a:outerShdw blurRad="57150" dist="19050" dir="5400000" algn="bl" rotWithShape="0">
              <a:srgbClr val="000000">
                <a:alpha val="29803"/>
              </a:srgbClr>
            </a:outerShdw>
          </a:effectLst>
        </p:spPr>
        <p:txBody>
          <a:bodyPr spcFirstLastPara="1" wrap="square" lIns="91425" tIns="91425" rIns="91425" bIns="91425" anchor="t" anchorCtr="0">
            <a:normAutofit/>
          </a:bodyPr>
          <a:lstStyle/>
          <a:p>
            <a:pPr marL="285750" lvl="0" indent="-285750" algn="l" rtl="0">
              <a:lnSpc>
                <a:spcPct val="115000"/>
              </a:lnSpc>
              <a:spcBef>
                <a:spcPts val="0"/>
              </a:spcBef>
              <a:spcAft>
                <a:spcPts val="0"/>
              </a:spcAft>
              <a:buSzPts val="1800"/>
              <a:buChar char="●"/>
            </a:pPr>
            <a:r>
              <a:rPr lang="en-US">
                <a:solidFill>
                  <a:schemeClr val="lt1"/>
                </a:solidFill>
              </a:rPr>
              <a:t>Considering Lessons Learned</a:t>
            </a:r>
            <a:endParaRPr/>
          </a:p>
          <a:p>
            <a:pPr marL="0" lvl="0" indent="0" algn="l" rtl="0">
              <a:lnSpc>
                <a:spcPct val="115000"/>
              </a:lnSpc>
              <a:spcBef>
                <a:spcPts val="0"/>
              </a:spcBef>
              <a:spcAft>
                <a:spcPts val="0"/>
              </a:spcAft>
              <a:buSzPts val="1800"/>
              <a:buNone/>
            </a:pPr>
            <a:endParaRPr>
              <a:solidFill>
                <a:schemeClr val="lt1"/>
              </a:solidFill>
            </a:endParaRPr>
          </a:p>
          <a:p>
            <a:pPr marL="285750" lvl="0" indent="-285750" algn="l" rtl="0">
              <a:lnSpc>
                <a:spcPct val="115000"/>
              </a:lnSpc>
              <a:spcBef>
                <a:spcPts val="0"/>
              </a:spcBef>
              <a:spcAft>
                <a:spcPts val="0"/>
              </a:spcAft>
              <a:buSzPts val="1800"/>
              <a:buChar char="●"/>
            </a:pPr>
            <a:r>
              <a:rPr lang="en-US" sz="1800">
                <a:solidFill>
                  <a:schemeClr val="lt1"/>
                </a:solidFill>
              </a:rPr>
              <a:t>Ideas for Future Mentoring</a:t>
            </a:r>
            <a:endParaRPr/>
          </a:p>
          <a:p>
            <a:pPr marL="257175" lvl="0" indent="-142875" algn="l" rtl="0">
              <a:lnSpc>
                <a:spcPct val="115000"/>
              </a:lnSpc>
              <a:spcBef>
                <a:spcPts val="0"/>
              </a:spcBef>
              <a:spcAft>
                <a:spcPts val="0"/>
              </a:spcAft>
              <a:buSzPts val="1800"/>
              <a:buFont typeface="Arial"/>
              <a:buNone/>
            </a:pPr>
            <a:endParaRPr sz="1800">
              <a:solidFill>
                <a:schemeClr val="lt1"/>
              </a:solidFill>
            </a:endParaRPr>
          </a:p>
          <a:p>
            <a:pPr marL="285750" lvl="0" indent="-285750" algn="l" rtl="0">
              <a:lnSpc>
                <a:spcPct val="115000"/>
              </a:lnSpc>
              <a:spcBef>
                <a:spcPts val="0"/>
              </a:spcBef>
              <a:spcAft>
                <a:spcPts val="0"/>
              </a:spcAft>
              <a:buSzPts val="1800"/>
              <a:buChar char="●"/>
            </a:pPr>
            <a:r>
              <a:rPr lang="en-US" sz="1800">
                <a:solidFill>
                  <a:schemeClr val="lt1"/>
                </a:solidFill>
              </a:rPr>
              <a:t>Session wrap-up</a:t>
            </a:r>
            <a:endParaRPr/>
          </a:p>
          <a:p>
            <a:pPr marL="0" lvl="0" indent="0" algn="l" rtl="0">
              <a:lnSpc>
                <a:spcPct val="115000"/>
              </a:lnSpc>
              <a:spcBef>
                <a:spcPts val="0"/>
              </a:spcBef>
              <a:spcAft>
                <a:spcPts val="1200"/>
              </a:spcAft>
              <a:buSzPts val="1800"/>
              <a:buNone/>
            </a:pPr>
            <a:endParaRPr sz="2100">
              <a:solidFill>
                <a:schemeClr val="lt1"/>
              </a:solidFill>
            </a:endParaRPr>
          </a:p>
        </p:txBody>
      </p:sp>
      <p:sp>
        <p:nvSpPr>
          <p:cNvPr id="62" name="Google Shape;62;p2"/>
          <p:cNvSpPr/>
          <p:nvPr/>
        </p:nvSpPr>
        <p:spPr>
          <a:xfrm>
            <a:off x="308625" y="369550"/>
            <a:ext cx="4054800" cy="629700"/>
          </a:xfrm>
          <a:prstGeom prst="snip1Rect">
            <a:avLst>
              <a:gd name="adj" fmla="val 16667"/>
            </a:avLst>
          </a:prstGeom>
          <a:gradFill>
            <a:gsLst>
              <a:gs pos="0">
                <a:srgbClr val="FFF6DB"/>
              </a:gs>
              <a:gs pos="100000">
                <a:srgbClr val="FAD15C"/>
              </a:gs>
            </a:gsLst>
            <a:lin ang="5400012" scaled="0"/>
          </a:gra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2"/>
          <p:cNvSpPr txBox="1">
            <a:spLocks noGrp="1"/>
          </p:cNvSpPr>
          <p:nvPr>
            <p:ph type="title"/>
          </p:nvPr>
        </p:nvSpPr>
        <p:spPr>
          <a:xfrm>
            <a:off x="412975" y="369550"/>
            <a:ext cx="3813300" cy="629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Agenda</a:t>
            </a:r>
            <a:endParaRPr sz="2820">
              <a:solidFill>
                <a:srgbClr val="151E49"/>
              </a:solidFill>
              <a:latin typeface="Bebas Neue"/>
              <a:ea typeface="Bebas Neue"/>
              <a:cs typeface="Bebas Neue"/>
              <a:sym typeface="Bebas Neue"/>
            </a:endParaRPr>
          </a:p>
        </p:txBody>
      </p:sp>
      <p:sp>
        <p:nvSpPr>
          <p:cNvPr id="2" name="Rectangle 1">
            <a:extLst>
              <a:ext uri="{FF2B5EF4-FFF2-40B4-BE49-F238E27FC236}">
                <a16:creationId xmlns:a16="http://schemas.microsoft.com/office/drawing/2014/main" id="{62D570CE-383F-F6D1-278C-2FA16F970454}"/>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7"/>
        <p:cNvGrpSpPr/>
        <p:nvPr/>
      </p:nvGrpSpPr>
      <p:grpSpPr>
        <a:xfrm>
          <a:off x="0" y="0"/>
          <a:ext cx="0" cy="0"/>
          <a:chOff x="0" y="0"/>
          <a:chExt cx="0" cy="0"/>
        </a:xfrm>
      </p:grpSpPr>
      <p:sp>
        <p:nvSpPr>
          <p:cNvPr id="68" name="Google Shape;68;p3"/>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3"/>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How are you feeling today?</a:t>
            </a:r>
            <a:endParaRPr sz="2820">
              <a:solidFill>
                <a:srgbClr val="151E49"/>
              </a:solidFill>
              <a:latin typeface="Bebas Neue"/>
              <a:ea typeface="Bebas Neue"/>
              <a:cs typeface="Bebas Neue"/>
              <a:sym typeface="Bebas Neue"/>
            </a:endParaRPr>
          </a:p>
        </p:txBody>
      </p:sp>
      <p:sp>
        <p:nvSpPr>
          <p:cNvPr id="70" name="Google Shape;70;p3"/>
          <p:cNvSpPr txBox="1">
            <a:spLocks noGrp="1"/>
          </p:cNvSpPr>
          <p:nvPr>
            <p:ph type="body" idx="1"/>
          </p:nvPr>
        </p:nvSpPr>
        <p:spPr>
          <a:xfrm>
            <a:off x="367406" y="1067900"/>
            <a:ext cx="51543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endParaRPr sz="2000">
              <a:solidFill>
                <a:srgbClr val="434A6D"/>
              </a:solidFill>
            </a:endParaRPr>
          </a:p>
          <a:p>
            <a:pPr marL="0" lvl="0" indent="0" algn="l" rtl="0">
              <a:lnSpc>
                <a:spcPct val="115000"/>
              </a:lnSpc>
              <a:spcBef>
                <a:spcPts val="1200"/>
              </a:spcBef>
              <a:spcAft>
                <a:spcPts val="0"/>
              </a:spcAft>
              <a:buSzPts val="1800"/>
              <a:buNone/>
            </a:pPr>
            <a:endParaRPr sz="2000">
              <a:solidFill>
                <a:srgbClr val="434A6D"/>
              </a:solidFill>
            </a:endParaRPr>
          </a:p>
          <a:p>
            <a:pPr marL="0" lvl="0" indent="0" algn="ctr" rtl="0">
              <a:lnSpc>
                <a:spcPct val="115000"/>
              </a:lnSpc>
              <a:spcBef>
                <a:spcPts val="1200"/>
              </a:spcBef>
              <a:spcAft>
                <a:spcPts val="1200"/>
              </a:spcAft>
              <a:buSzPts val="1800"/>
              <a:buNone/>
            </a:pPr>
            <a:r>
              <a:rPr lang="en-US" sz="2000">
                <a:solidFill>
                  <a:schemeClr val="dk1"/>
                </a:solidFill>
              </a:rPr>
              <a:t>Let us know how you are feeling about your apprentices' skill development over the last several months. </a:t>
            </a:r>
            <a:endParaRPr/>
          </a:p>
        </p:txBody>
      </p:sp>
      <p:pic>
        <p:nvPicPr>
          <p:cNvPr id="71" name="Google Shape;71;p3"/>
          <p:cNvPicPr preferRelativeResize="0">
            <a:picLocks noGrp="1"/>
          </p:cNvPicPr>
          <p:nvPr>
            <p:ph type="pic" idx="2"/>
          </p:nvPr>
        </p:nvPicPr>
        <p:blipFill rotWithShape="1">
          <a:blip r:embed="rId4">
            <a:alphaModFix/>
          </a:blip>
          <a:srcRect l="5078" r="5079"/>
          <a:stretch/>
        </p:blipFill>
        <p:spPr>
          <a:xfrm>
            <a:off x="5693937" y="1086518"/>
            <a:ext cx="2990850" cy="3328988"/>
          </a:xfrm>
          <a:prstGeom prst="rect">
            <a:avLst/>
          </a:prstGeom>
          <a:noFill/>
          <a:ln w="28575" cap="flat" cmpd="sng">
            <a:solidFill>
              <a:srgbClr val="F6BD0F"/>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91C76D36-9BF1-728C-DE78-E9FDB87985B8}"/>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5"/>
        <p:cNvGrpSpPr/>
        <p:nvPr/>
      </p:nvGrpSpPr>
      <p:grpSpPr>
        <a:xfrm>
          <a:off x="0" y="0"/>
          <a:ext cx="0" cy="0"/>
          <a:chOff x="0" y="0"/>
          <a:chExt cx="0" cy="0"/>
        </a:xfrm>
      </p:grpSpPr>
      <p:sp>
        <p:nvSpPr>
          <p:cNvPr id="76" name="Google Shape;76;p4"/>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4"/>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Reflecting on the mentoring experience</a:t>
            </a:r>
            <a:endParaRPr sz="2820">
              <a:solidFill>
                <a:srgbClr val="151E49"/>
              </a:solidFill>
              <a:latin typeface="Bebas Neue"/>
              <a:ea typeface="Bebas Neue"/>
              <a:cs typeface="Bebas Neue"/>
              <a:sym typeface="Bebas Neue"/>
            </a:endParaRPr>
          </a:p>
        </p:txBody>
      </p:sp>
      <p:pic>
        <p:nvPicPr>
          <p:cNvPr id="78" name="Google Shape;78;p4" descr="A person giving high five to a mirror&#10;&#10;AI-generated content may be incorrect."/>
          <p:cNvPicPr preferRelativeResize="0">
            <a:picLocks noGrp="1"/>
          </p:cNvPicPr>
          <p:nvPr>
            <p:ph type="pic" idx="2"/>
          </p:nvPr>
        </p:nvPicPr>
        <p:blipFill rotWithShape="1">
          <a:blip r:embed="rId4">
            <a:alphaModFix/>
          </a:blip>
          <a:srcRect l="5078" r="5079"/>
          <a:stretch/>
        </p:blipFill>
        <p:spPr>
          <a:xfrm>
            <a:off x="5786438" y="1111250"/>
            <a:ext cx="2990850" cy="3328988"/>
          </a:xfrm>
          <a:prstGeom prst="rect">
            <a:avLst/>
          </a:prstGeom>
          <a:solidFill>
            <a:schemeClr val="lt1"/>
          </a:solidFill>
          <a:ln w="9525" cap="flat" cmpd="sng">
            <a:solidFill>
              <a:srgbClr val="FDA739"/>
            </a:solidFill>
            <a:prstDash val="solid"/>
            <a:round/>
            <a:headEnd type="none" w="sm" len="sm"/>
            <a:tailEnd type="none" w="sm" len="sm"/>
          </a:ln>
          <a:effectLst>
            <a:outerShdw blurRad="57150" dist="19050" dir="5400000" algn="bl" rotWithShape="0">
              <a:srgbClr val="000000">
                <a:alpha val="49803"/>
              </a:srgbClr>
            </a:outerShdw>
          </a:effectLst>
        </p:spPr>
      </p:pic>
      <p:sp>
        <p:nvSpPr>
          <p:cNvPr id="79" name="Google Shape;79;p4"/>
          <p:cNvSpPr/>
          <p:nvPr/>
        </p:nvSpPr>
        <p:spPr>
          <a:xfrm>
            <a:off x="5786450" y="1111250"/>
            <a:ext cx="2991600" cy="3324457"/>
          </a:xfrm>
          <a:prstGeom prst="snip1Rect">
            <a:avLst>
              <a:gd name="adj" fmla="val 16667"/>
            </a:avLst>
          </a:prstGeom>
          <a:gradFill>
            <a:gsLst>
              <a:gs pos="0">
                <a:srgbClr val="FFF6DB"/>
              </a:gs>
              <a:gs pos="100000">
                <a:srgbClr val="FAD15C"/>
              </a:gs>
            </a:gsLst>
            <a:lin ang="5400012" scaled="0"/>
          </a:gradFill>
          <a:ln>
            <a:noFill/>
          </a:ln>
          <a:effectLst>
            <a:outerShdw blurRad="57150" dist="19050" dir="5400000" algn="bl" rotWithShape="0">
              <a:srgbClr val="000000">
                <a:alpha val="49803"/>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You’ve been asking your apprentice to reflect on their learning.</a:t>
            </a:r>
            <a:endParaRPr/>
          </a:p>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Now it’s your turn for reflection!</a:t>
            </a:r>
            <a:endParaRPr/>
          </a:p>
        </p:txBody>
      </p:sp>
      <p:pic>
        <p:nvPicPr>
          <p:cNvPr id="80" name="Google Shape;80;p4" descr="A person giving high five to a mirror&#10;&#10;AI-generated content may be incorrect."/>
          <p:cNvPicPr preferRelativeResize="0"/>
          <p:nvPr/>
        </p:nvPicPr>
        <p:blipFill rotWithShape="1">
          <a:blip r:embed="rId4">
            <a:alphaModFix/>
          </a:blip>
          <a:srcRect/>
          <a:stretch/>
        </p:blipFill>
        <p:spPr>
          <a:xfrm>
            <a:off x="1155600" y="1067900"/>
            <a:ext cx="3416400" cy="3416400"/>
          </a:xfrm>
          <a:prstGeom prst="rect">
            <a:avLst/>
          </a:prstGeom>
          <a:noFill/>
          <a:ln>
            <a:noFill/>
          </a:ln>
        </p:spPr>
      </p:pic>
      <p:sp>
        <p:nvSpPr>
          <p:cNvPr id="2" name="Rectangle 1">
            <a:extLst>
              <a:ext uri="{FF2B5EF4-FFF2-40B4-BE49-F238E27FC236}">
                <a16:creationId xmlns:a16="http://schemas.microsoft.com/office/drawing/2014/main" id="{84C17E76-51F0-39B1-6658-181ADCFAD033}"/>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4"/>
        <p:cNvGrpSpPr/>
        <p:nvPr/>
      </p:nvGrpSpPr>
      <p:grpSpPr>
        <a:xfrm>
          <a:off x="0" y="0"/>
          <a:ext cx="0" cy="0"/>
          <a:chOff x="0" y="0"/>
          <a:chExt cx="0" cy="0"/>
        </a:xfrm>
      </p:grpSpPr>
      <p:sp>
        <p:nvSpPr>
          <p:cNvPr id="85" name="Google Shape;85;p5"/>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Reflection: Part 1</a:t>
            </a:r>
            <a:endParaRPr/>
          </a:p>
        </p:txBody>
      </p:sp>
      <p:sp>
        <p:nvSpPr>
          <p:cNvPr id="86" name="Google Shape;86;p5"/>
          <p:cNvSpPr txBox="1">
            <a:spLocks noGrp="1"/>
          </p:cNvSpPr>
          <p:nvPr>
            <p:ph type="body" idx="1"/>
          </p:nvPr>
        </p:nvSpPr>
        <p:spPr>
          <a:xfrm>
            <a:off x="311700" y="1022196"/>
            <a:ext cx="8520600" cy="3416400"/>
          </a:xfrm>
          <a:prstGeom prst="rect">
            <a:avLst/>
          </a:prstGeom>
          <a:noFill/>
          <a:ln>
            <a:noFill/>
          </a:ln>
        </p:spPr>
        <p:txBody>
          <a:bodyPr spcFirstLastPara="1" wrap="square" lIns="91425" tIns="91425" rIns="91425" bIns="91425" anchor="t" anchorCtr="0">
            <a:normAutofit/>
          </a:bodyPr>
          <a:lstStyle/>
          <a:p>
            <a:pPr marL="114300" lvl="0" indent="0" algn="l" rtl="0">
              <a:lnSpc>
                <a:spcPct val="115000"/>
              </a:lnSpc>
              <a:spcBef>
                <a:spcPts val="0"/>
              </a:spcBef>
              <a:spcAft>
                <a:spcPts val="0"/>
              </a:spcAft>
              <a:buSzPts val="1800"/>
              <a:buNone/>
            </a:pPr>
            <a:endParaRPr/>
          </a:p>
        </p:txBody>
      </p:sp>
      <p:graphicFrame>
        <p:nvGraphicFramePr>
          <p:cNvPr id="87" name="Google Shape;87;p5"/>
          <p:cNvGraphicFramePr/>
          <p:nvPr/>
        </p:nvGraphicFramePr>
        <p:xfrm>
          <a:off x="311700" y="1172670"/>
          <a:ext cx="8520600" cy="3443440"/>
        </p:xfrm>
        <a:graphic>
          <a:graphicData uri="http://schemas.openxmlformats.org/drawingml/2006/table">
            <a:tbl>
              <a:tblPr firstRow="1" bandRow="1">
                <a:noFill/>
                <a:tableStyleId>{7EDC11ED-126F-4CB8-A061-122D1D350359}</a:tableStyleId>
              </a:tblPr>
              <a:tblGrid>
                <a:gridCol w="8520600">
                  <a:extLst>
                    <a:ext uri="{9D8B030D-6E8A-4147-A177-3AD203B41FA5}">
                      <a16:colId xmlns:a16="http://schemas.microsoft.com/office/drawing/2014/main" val="20000"/>
                    </a:ext>
                  </a:extLst>
                </a:gridCol>
              </a:tblGrid>
              <a:tr h="467225">
                <a:tc>
                  <a:txBody>
                    <a:bodyPr/>
                    <a:lstStyle/>
                    <a:p>
                      <a:pPr marL="0" marR="0" lvl="0" indent="0" algn="l" rtl="0">
                        <a:lnSpc>
                          <a:spcPct val="100000"/>
                        </a:lnSpc>
                        <a:spcBef>
                          <a:spcPts val="0"/>
                        </a:spcBef>
                        <a:spcAft>
                          <a:spcPts val="0"/>
                        </a:spcAft>
                        <a:buNone/>
                      </a:pPr>
                      <a:r>
                        <a:rPr lang="en-US" sz="2000" u="none" strike="noStrike" cap="none">
                          <a:solidFill>
                            <a:schemeClr val="lt1"/>
                          </a:solidFill>
                        </a:rPr>
                        <a:t>Self-Reflection: What You Learned from Mentoring</a:t>
                      </a:r>
                      <a:endParaRPr/>
                    </a:p>
                  </a:txBody>
                  <a:tcPr marL="91450" marR="91450" marT="45725" marB="45725"/>
                </a:tc>
                <a:extLst>
                  <a:ext uri="{0D108BD9-81ED-4DB2-BD59-A6C34878D82A}">
                    <a16:rowId xmlns:a16="http://schemas.microsoft.com/office/drawing/2014/main" val="10000"/>
                  </a:ext>
                </a:extLst>
              </a:tr>
              <a:tr h="467225">
                <a:tc>
                  <a:txBody>
                    <a:bodyPr/>
                    <a:lstStyle/>
                    <a:p>
                      <a:pPr marL="0" marR="0" lvl="0" indent="0" algn="l" rtl="0">
                        <a:lnSpc>
                          <a:spcPct val="100000"/>
                        </a:lnSpc>
                        <a:spcBef>
                          <a:spcPts val="0"/>
                        </a:spcBef>
                        <a:spcAft>
                          <a:spcPts val="0"/>
                        </a:spcAft>
                        <a:buNone/>
                      </a:pPr>
                      <a:r>
                        <a:rPr lang="en-US" sz="1800" u="none" strike="noStrike" cap="none"/>
                        <a:t>1. What insights did you gain about yourself?</a:t>
                      </a:r>
                      <a:endParaRPr/>
                    </a:p>
                  </a:txBody>
                  <a:tcPr marL="91450" marR="91450" marT="45725" marB="45725"/>
                </a:tc>
                <a:extLst>
                  <a:ext uri="{0D108BD9-81ED-4DB2-BD59-A6C34878D82A}">
                    <a16:rowId xmlns:a16="http://schemas.microsoft.com/office/drawing/2014/main" val="10001"/>
                  </a:ext>
                </a:extLst>
              </a:tr>
              <a:tr h="467225">
                <a:tc>
                  <a:txBody>
                    <a:bodyPr/>
                    <a:lstStyle/>
                    <a:p>
                      <a:pPr marL="0" marR="0" lvl="0" indent="0" algn="l" rtl="0">
                        <a:lnSpc>
                          <a:spcPct val="100000"/>
                        </a:lnSpc>
                        <a:spcBef>
                          <a:spcPts val="0"/>
                        </a:spcBef>
                        <a:spcAft>
                          <a:spcPts val="0"/>
                        </a:spcAft>
                        <a:buNone/>
                      </a:pPr>
                      <a:r>
                        <a:rPr lang="en-US" sz="1800" u="none" strike="noStrike" cap="none"/>
                        <a:t>2. What did you do well as a mentor?</a:t>
                      </a:r>
                      <a:endParaRPr/>
                    </a:p>
                  </a:txBody>
                  <a:tcPr marL="91450" marR="91450" marT="45725" marB="45725"/>
                </a:tc>
                <a:extLst>
                  <a:ext uri="{0D108BD9-81ED-4DB2-BD59-A6C34878D82A}">
                    <a16:rowId xmlns:a16="http://schemas.microsoft.com/office/drawing/2014/main" val="10002"/>
                  </a:ext>
                </a:extLst>
              </a:tr>
              <a:tr h="467225">
                <a:tc>
                  <a:txBody>
                    <a:bodyPr/>
                    <a:lstStyle/>
                    <a:p>
                      <a:pPr marL="0" marR="0" lvl="0" indent="0" algn="l" rtl="0">
                        <a:lnSpc>
                          <a:spcPct val="100000"/>
                        </a:lnSpc>
                        <a:spcBef>
                          <a:spcPts val="0"/>
                        </a:spcBef>
                        <a:spcAft>
                          <a:spcPts val="0"/>
                        </a:spcAft>
                        <a:buNone/>
                      </a:pPr>
                      <a:r>
                        <a:rPr lang="en-US" sz="1800" u="none" strike="noStrike" cap="none"/>
                        <a:t>3. What could you have done better?</a:t>
                      </a:r>
                      <a:endParaRPr/>
                    </a:p>
                  </a:txBody>
                  <a:tcPr marL="91450" marR="91450" marT="45725" marB="45725"/>
                </a:tc>
                <a:extLst>
                  <a:ext uri="{0D108BD9-81ED-4DB2-BD59-A6C34878D82A}">
                    <a16:rowId xmlns:a16="http://schemas.microsoft.com/office/drawing/2014/main" val="10003"/>
                  </a:ext>
                </a:extLst>
              </a:tr>
              <a:tr h="613075">
                <a:tc>
                  <a:txBody>
                    <a:bodyPr/>
                    <a:lstStyle/>
                    <a:p>
                      <a:pPr marL="0" marR="0" lvl="0" indent="0" algn="l" rtl="0">
                        <a:lnSpc>
                          <a:spcPct val="100000"/>
                        </a:lnSpc>
                        <a:spcBef>
                          <a:spcPts val="0"/>
                        </a:spcBef>
                        <a:spcAft>
                          <a:spcPts val="0"/>
                        </a:spcAft>
                        <a:buNone/>
                      </a:pPr>
                      <a:r>
                        <a:rPr lang="en-US" sz="1800" u="none" strike="noStrike" cap="none"/>
                        <a:t>4. What commitment are you willing to make to raise the bar on your performance as a mentor?</a:t>
                      </a:r>
                      <a:endParaRPr/>
                    </a:p>
                  </a:txBody>
                  <a:tcPr marL="91450" marR="91450" marT="45725" marB="45725"/>
                </a:tc>
                <a:extLst>
                  <a:ext uri="{0D108BD9-81ED-4DB2-BD59-A6C34878D82A}">
                    <a16:rowId xmlns:a16="http://schemas.microsoft.com/office/drawing/2014/main" val="10004"/>
                  </a:ext>
                </a:extLst>
              </a:tr>
              <a:tr h="467225">
                <a:tc>
                  <a:txBody>
                    <a:bodyPr/>
                    <a:lstStyle/>
                    <a:p>
                      <a:pPr marL="0" marR="0" lvl="0" indent="0" algn="l" rtl="0">
                        <a:lnSpc>
                          <a:spcPct val="100000"/>
                        </a:lnSpc>
                        <a:spcBef>
                          <a:spcPts val="0"/>
                        </a:spcBef>
                        <a:spcAft>
                          <a:spcPts val="0"/>
                        </a:spcAft>
                        <a:buNone/>
                      </a:pPr>
                      <a:r>
                        <a:rPr lang="en-US" sz="1800" u="none" strike="noStrike" cap="none"/>
                        <a:t>5. How are you going to measure the success of your mentoring?</a:t>
                      </a:r>
                      <a:endParaRPr/>
                    </a:p>
                  </a:txBody>
                  <a:tcPr marL="91450" marR="91450" marT="45725" marB="45725"/>
                </a:tc>
                <a:extLst>
                  <a:ext uri="{0D108BD9-81ED-4DB2-BD59-A6C34878D82A}">
                    <a16:rowId xmlns:a16="http://schemas.microsoft.com/office/drawing/2014/main" val="10005"/>
                  </a:ext>
                </a:extLst>
              </a:tr>
              <a:tr h="467225">
                <a:tc>
                  <a:txBody>
                    <a:bodyPr/>
                    <a:lstStyle/>
                    <a:p>
                      <a:pPr marL="0" marR="0" lvl="0" indent="0" algn="l" rtl="0">
                        <a:lnSpc>
                          <a:spcPct val="100000"/>
                        </a:lnSpc>
                        <a:spcBef>
                          <a:spcPts val="0"/>
                        </a:spcBef>
                        <a:spcAft>
                          <a:spcPts val="0"/>
                        </a:spcAft>
                        <a:buNone/>
                      </a:pPr>
                      <a:r>
                        <a:rPr lang="en-US" sz="1800" u="none" strike="noStrike" cap="none"/>
                        <a:t>6. What did you learn that can carry over to other situations?</a:t>
                      </a:r>
                      <a:endParaRPr/>
                    </a:p>
                  </a:txBody>
                  <a:tcPr marL="91450" marR="91450" marT="45725" marB="45725"/>
                </a:tc>
                <a:extLst>
                  <a:ext uri="{0D108BD9-81ED-4DB2-BD59-A6C34878D82A}">
                    <a16:rowId xmlns:a16="http://schemas.microsoft.com/office/drawing/2014/main" val="10006"/>
                  </a:ext>
                </a:extLst>
              </a:tr>
            </a:tbl>
          </a:graphicData>
        </a:graphic>
      </p:graphicFrame>
      <p:sp>
        <p:nvSpPr>
          <p:cNvPr id="88" name="Google Shape;88;p5"/>
          <p:cNvSpPr txBox="1"/>
          <p:nvPr/>
        </p:nvSpPr>
        <p:spPr>
          <a:xfrm>
            <a:off x="5904122" y="4698475"/>
            <a:ext cx="3047629"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Adapted from Zachary, 2012, p. 224</a:t>
            </a:r>
            <a:endParaRPr/>
          </a:p>
        </p:txBody>
      </p:sp>
      <p:sp>
        <p:nvSpPr>
          <p:cNvPr id="2" name="Rectangle 1">
            <a:extLst>
              <a:ext uri="{FF2B5EF4-FFF2-40B4-BE49-F238E27FC236}">
                <a16:creationId xmlns:a16="http://schemas.microsoft.com/office/drawing/2014/main" id="{C25EAAD6-AB4C-EC74-0975-16737BE71D86}"/>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2"/>
        <p:cNvGrpSpPr/>
        <p:nvPr/>
      </p:nvGrpSpPr>
      <p:grpSpPr>
        <a:xfrm>
          <a:off x="0" y="0"/>
          <a:ext cx="0" cy="0"/>
          <a:chOff x="0" y="0"/>
          <a:chExt cx="0" cy="0"/>
        </a:xfrm>
      </p:grpSpPr>
      <p:sp>
        <p:nvSpPr>
          <p:cNvPr id="93" name="Google Shape;93;p6"/>
          <p:cNvSpPr/>
          <p:nvPr/>
        </p:nvSpPr>
        <p:spPr>
          <a:xfrm>
            <a:off x="3628800" y="102305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 name="Google Shape;94;p6"/>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Check for Understanding</a:t>
            </a:r>
            <a:endParaRPr/>
          </a:p>
        </p:txBody>
      </p:sp>
      <p:sp>
        <p:nvSpPr>
          <p:cNvPr id="95" name="Google Shape;95;p6"/>
          <p:cNvSpPr txBox="1">
            <a:spLocks noGrp="1"/>
          </p:cNvSpPr>
          <p:nvPr>
            <p:ph type="body" idx="1"/>
          </p:nvPr>
        </p:nvSpPr>
        <p:spPr>
          <a:xfrm>
            <a:off x="3653281" y="1112750"/>
            <a:ext cx="5154300" cy="3416400"/>
          </a:xfrm>
          <a:prstGeom prst="rect">
            <a:avLst/>
          </a:prstGeom>
          <a:noFill/>
          <a:ln>
            <a:noFill/>
          </a:ln>
        </p:spPr>
        <p:txBody>
          <a:bodyPr spcFirstLastPara="1" wrap="square" lIns="91425" tIns="91425" rIns="91425" bIns="91425" anchor="t" anchorCtr="0">
            <a:normAutofit/>
          </a:bodyPr>
          <a:lstStyle/>
          <a:p>
            <a:pPr marL="0" lvl="0" indent="0" algn="l" rtl="0">
              <a:lnSpc>
                <a:spcPct val="114999"/>
              </a:lnSpc>
              <a:spcBef>
                <a:spcPts val="0"/>
              </a:spcBef>
              <a:spcAft>
                <a:spcPts val="0"/>
              </a:spcAft>
              <a:buSzPts val="1800"/>
              <a:buNone/>
            </a:pPr>
            <a:r>
              <a:rPr lang="en-US" sz="2800">
                <a:solidFill>
                  <a:schemeClr val="dk1"/>
                </a:solidFill>
              </a:rPr>
              <a:t>Thinking about the lessons learned in the previous slide, what are some things you have learned as you have mentored your apprentice?</a:t>
            </a:r>
            <a:endParaRPr/>
          </a:p>
          <a:p>
            <a:pPr marL="0" lvl="0" indent="0" algn="l" rtl="0">
              <a:lnSpc>
                <a:spcPct val="114999"/>
              </a:lnSpc>
              <a:spcBef>
                <a:spcPts val="1200"/>
              </a:spcBef>
              <a:spcAft>
                <a:spcPts val="1200"/>
              </a:spcAft>
              <a:buSzPts val="1800"/>
              <a:buNone/>
            </a:pPr>
            <a:endParaRPr sz="2000">
              <a:solidFill>
                <a:srgbClr val="434A6D"/>
              </a:solidFill>
            </a:endParaRPr>
          </a:p>
        </p:txBody>
      </p:sp>
      <p:pic>
        <p:nvPicPr>
          <p:cNvPr id="96" name="Google Shape;96;p6" descr="Question What Have You Learned ? (Provided by Getty Images)"/>
          <p:cNvPicPr preferRelativeResize="0">
            <a:picLocks noGrp="1"/>
          </p:cNvPicPr>
          <p:nvPr>
            <p:ph type="pic" idx="2"/>
          </p:nvPr>
        </p:nvPicPr>
        <p:blipFill rotWithShape="1">
          <a:blip r:embed="rId4">
            <a:alphaModFix/>
          </a:blip>
          <a:srcRect l="20011" r="20017"/>
          <a:stretch/>
        </p:blipFill>
        <p:spPr>
          <a:xfrm>
            <a:off x="397155" y="1100707"/>
            <a:ext cx="2991601" cy="3329701"/>
          </a:xfrm>
          <a:prstGeom prst="rect">
            <a:avLst/>
          </a:prstGeom>
          <a:solidFill>
            <a:schemeClr val="accent4"/>
          </a:solidFill>
          <a:ln w="25400" cap="flat" cmpd="sng">
            <a:solidFill>
              <a:srgbClr val="6B481B"/>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47325E9C-1C58-DCCB-EA2C-B13B2CF15EAA}"/>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
        <p:cNvGrpSpPr/>
        <p:nvPr/>
      </p:nvGrpSpPr>
      <p:grpSpPr>
        <a:xfrm>
          <a:off x="0" y="0"/>
          <a:ext cx="0" cy="0"/>
          <a:chOff x="0" y="0"/>
          <a:chExt cx="0" cy="0"/>
        </a:xfrm>
      </p:grpSpPr>
      <p:sp>
        <p:nvSpPr>
          <p:cNvPr id="101" name="Google Shape;101;p7"/>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7"/>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Lessons Learned by other mentors</a:t>
            </a:r>
            <a:endParaRPr/>
          </a:p>
        </p:txBody>
      </p:sp>
      <p:sp>
        <p:nvSpPr>
          <p:cNvPr id="103" name="Google Shape;103;p7"/>
          <p:cNvSpPr txBox="1">
            <a:spLocks noGrp="1"/>
          </p:cNvSpPr>
          <p:nvPr>
            <p:ph type="body" idx="1"/>
          </p:nvPr>
        </p:nvSpPr>
        <p:spPr>
          <a:xfrm>
            <a:off x="367406" y="1067899"/>
            <a:ext cx="5154300" cy="3416401"/>
          </a:xfrm>
          <a:prstGeom prst="rect">
            <a:avLst/>
          </a:prstGeom>
          <a:noFill/>
          <a:ln>
            <a:noFill/>
          </a:ln>
        </p:spPr>
        <p:txBody>
          <a:bodyPr spcFirstLastPara="1" wrap="square" lIns="91425" tIns="91425" rIns="91425" bIns="91425" anchor="t" anchorCtr="0">
            <a:normAutofit/>
          </a:bodyPr>
          <a:lstStyle/>
          <a:p>
            <a:pPr marL="457200" lvl="0" indent="-457200" algn="l" rtl="0">
              <a:lnSpc>
                <a:spcPct val="115000"/>
              </a:lnSpc>
              <a:spcBef>
                <a:spcPts val="0"/>
              </a:spcBef>
              <a:spcAft>
                <a:spcPts val="0"/>
              </a:spcAft>
              <a:buSzPts val="1800"/>
              <a:buAutoNum type="arabicPeriod"/>
            </a:pPr>
            <a:r>
              <a:rPr lang="en-US" sz="2000">
                <a:solidFill>
                  <a:schemeClr val="dk1"/>
                </a:solidFill>
              </a:rPr>
              <a:t>We all have more to offer than we truly realize.</a:t>
            </a:r>
            <a:endParaRPr/>
          </a:p>
          <a:p>
            <a:pPr marL="457200" lvl="0" indent="-457200" algn="l" rtl="0">
              <a:lnSpc>
                <a:spcPct val="115000"/>
              </a:lnSpc>
              <a:spcBef>
                <a:spcPts val="1200"/>
              </a:spcBef>
              <a:spcAft>
                <a:spcPts val="0"/>
              </a:spcAft>
              <a:buSzPts val="1800"/>
              <a:buAutoNum type="arabicPeriod"/>
            </a:pPr>
            <a:r>
              <a:rPr lang="en-US" sz="2000">
                <a:solidFill>
                  <a:schemeClr val="dk1"/>
                </a:solidFill>
              </a:rPr>
              <a:t>Those we mentor can mentor us.</a:t>
            </a:r>
            <a:endParaRPr/>
          </a:p>
          <a:p>
            <a:pPr marL="457200" lvl="0" indent="-457200" algn="l" rtl="0">
              <a:lnSpc>
                <a:spcPct val="115000"/>
              </a:lnSpc>
              <a:spcBef>
                <a:spcPts val="1200"/>
              </a:spcBef>
              <a:spcAft>
                <a:spcPts val="0"/>
              </a:spcAft>
              <a:buSzPts val="1800"/>
              <a:buAutoNum type="arabicPeriod"/>
            </a:pPr>
            <a:r>
              <a:rPr lang="en-US" sz="2000">
                <a:solidFill>
                  <a:schemeClr val="dk1"/>
                </a:solidFill>
              </a:rPr>
              <a:t>Quality of time is better than quantity.</a:t>
            </a:r>
            <a:endParaRPr/>
          </a:p>
          <a:p>
            <a:pPr marL="457200" lvl="0" indent="-457200" algn="l" rtl="0">
              <a:lnSpc>
                <a:spcPct val="115000"/>
              </a:lnSpc>
              <a:spcBef>
                <a:spcPts val="1200"/>
              </a:spcBef>
              <a:spcAft>
                <a:spcPts val="0"/>
              </a:spcAft>
              <a:buSzPts val="1800"/>
              <a:buAutoNum type="arabicPeriod"/>
            </a:pPr>
            <a:r>
              <a:rPr lang="en-US" sz="2000">
                <a:solidFill>
                  <a:schemeClr val="dk1"/>
                </a:solidFill>
              </a:rPr>
              <a:t>Educate when you can. Don’t train.</a:t>
            </a:r>
            <a:endParaRPr/>
          </a:p>
          <a:p>
            <a:pPr marL="457200" lvl="0" indent="-457200" algn="l" rtl="0">
              <a:lnSpc>
                <a:spcPct val="100000"/>
              </a:lnSpc>
              <a:spcBef>
                <a:spcPts val="1200"/>
              </a:spcBef>
              <a:spcAft>
                <a:spcPts val="0"/>
              </a:spcAft>
              <a:buSzPts val="1800"/>
              <a:buAutoNum type="arabicPeriod"/>
            </a:pPr>
            <a:r>
              <a:rPr lang="en-US" sz="2000">
                <a:solidFill>
                  <a:schemeClr val="dk1"/>
                </a:solidFill>
              </a:rPr>
              <a:t>Mentoring can and will change the world.</a:t>
            </a:r>
            <a:endParaRPr/>
          </a:p>
          <a:p>
            <a:pPr marL="914400" lvl="2" indent="0" algn="l" rtl="0">
              <a:lnSpc>
                <a:spcPct val="100000"/>
              </a:lnSpc>
              <a:spcBef>
                <a:spcPts val="0"/>
              </a:spcBef>
              <a:spcAft>
                <a:spcPts val="0"/>
              </a:spcAft>
              <a:buSzPts val="1400"/>
              <a:buNone/>
            </a:pPr>
            <a:r>
              <a:rPr lang="en-US" sz="1200">
                <a:solidFill>
                  <a:schemeClr val="dk1"/>
                </a:solidFill>
              </a:rPr>
              <a:t>		iMentor.org, n.d.</a:t>
            </a:r>
            <a:endParaRPr/>
          </a:p>
        </p:txBody>
      </p:sp>
      <p:pic>
        <p:nvPicPr>
          <p:cNvPr id="104" name="Google Shape;104;p7" descr="A group of women laughing&#10;&#10;AI-generated content may be incorrect."/>
          <p:cNvPicPr preferRelativeResize="0">
            <a:picLocks noGrp="1"/>
          </p:cNvPicPr>
          <p:nvPr>
            <p:ph type="pic" idx="2"/>
          </p:nvPr>
        </p:nvPicPr>
        <p:blipFill rotWithShape="1">
          <a:blip r:embed="rId4">
            <a:alphaModFix/>
          </a:blip>
          <a:srcRect l="22115" r="22116"/>
          <a:stretch/>
        </p:blipFill>
        <p:spPr>
          <a:xfrm>
            <a:off x="5684813" y="1017725"/>
            <a:ext cx="3116262" cy="3506100"/>
          </a:xfrm>
          <a:prstGeom prst="rect">
            <a:avLst/>
          </a:prstGeom>
          <a:noFill/>
          <a:ln w="28575" cap="flat" cmpd="sng">
            <a:solidFill>
              <a:srgbClr val="F6BD0F"/>
            </a:solidFill>
            <a:prstDash val="solid"/>
            <a:round/>
            <a:headEnd type="none" w="sm" len="sm"/>
            <a:tailEnd type="none" w="sm" len="sm"/>
          </a:ln>
          <a:effectLst>
            <a:outerShdw blurRad="57150" dist="19050" dir="5400000" algn="bl" rotWithShape="0">
              <a:srgbClr val="000000">
                <a:alpha val="49803"/>
              </a:srgbClr>
            </a:outerShdw>
          </a:effectLst>
        </p:spPr>
      </p:pic>
      <p:sp>
        <p:nvSpPr>
          <p:cNvPr id="105" name="Google Shape;105;p7"/>
          <p:cNvSpPr txBox="1"/>
          <p:nvPr/>
        </p:nvSpPr>
        <p:spPr>
          <a:xfrm>
            <a:off x="4470822" y="4724413"/>
            <a:ext cx="436147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Photo by </a:t>
            </a:r>
            <a:r>
              <a:rPr lang="en-US" sz="1400" b="1" i="0" u="sng" strike="noStrike" cap="none">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Comstock Images</a:t>
            </a:r>
            <a:r>
              <a:rPr lang="en-US" sz="1400" b="1" i="0" u="none" strike="noStrike" cap="none">
                <a:solidFill>
                  <a:srgbClr val="000000"/>
                </a:solidFill>
                <a:latin typeface="Arial"/>
                <a:ea typeface="Arial"/>
                <a:cs typeface="Arial"/>
                <a:sym typeface="Arial"/>
              </a:rPr>
              <a:t> on </a:t>
            </a:r>
            <a:r>
              <a:rPr lang="en-US" sz="1400" b="1" i="0" u="sng" strike="noStrike" cap="none">
                <a:solidFill>
                  <a:srgbClr val="000000"/>
                </a:solidFill>
                <a:latin typeface="Arial"/>
                <a:ea typeface="Arial"/>
                <a:cs typeface="Arial"/>
                <a:sym typeface="Arial"/>
                <a:hlinkClick r:id="rId6">
                  <a:extLst>
                    <a:ext uri="{A12FA001-AC4F-418D-AE19-62706E023703}">
                      <ahyp:hlinkClr xmlns:ahyp="http://schemas.microsoft.com/office/drawing/2018/hyperlinkcolor" val="tx"/>
                    </a:ext>
                  </a:extLst>
                </a:hlinkClick>
              </a:rPr>
              <a:t>Freeimages.com</a:t>
            </a:r>
            <a:endParaRPr sz="1400" b="1" i="0" u="none" strike="noStrike" cap="none">
              <a:solidFill>
                <a:srgbClr val="000000"/>
              </a:solidFill>
              <a:latin typeface="Arial"/>
              <a:ea typeface="Arial"/>
              <a:cs typeface="Arial"/>
              <a:sym typeface="Arial"/>
            </a:endParaRPr>
          </a:p>
        </p:txBody>
      </p:sp>
      <p:sp>
        <p:nvSpPr>
          <p:cNvPr id="2" name="Rectangle 1">
            <a:extLst>
              <a:ext uri="{FF2B5EF4-FFF2-40B4-BE49-F238E27FC236}">
                <a16:creationId xmlns:a16="http://schemas.microsoft.com/office/drawing/2014/main" id="{E7C03743-0F9A-20DF-B8CB-9FCE9523BE23}"/>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9"/>
        <p:cNvGrpSpPr/>
        <p:nvPr/>
      </p:nvGrpSpPr>
      <p:grpSpPr>
        <a:xfrm>
          <a:off x="0" y="0"/>
          <a:ext cx="0" cy="0"/>
          <a:chOff x="0" y="0"/>
          <a:chExt cx="0" cy="0"/>
        </a:xfrm>
      </p:grpSpPr>
      <p:sp>
        <p:nvSpPr>
          <p:cNvPr id="110" name="Google Shape;110;p8"/>
          <p:cNvSpPr/>
          <p:nvPr/>
        </p:nvSpPr>
        <p:spPr>
          <a:xfrm>
            <a:off x="4391660" y="1067900"/>
            <a:ext cx="4650156"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342900" marR="0" lvl="0" indent="-25400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8"/>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Another example</a:t>
            </a:r>
            <a:endParaRPr/>
          </a:p>
        </p:txBody>
      </p:sp>
      <p:sp>
        <p:nvSpPr>
          <p:cNvPr id="112" name="Google Shape;112;p8"/>
          <p:cNvSpPr txBox="1">
            <a:spLocks noGrp="1"/>
          </p:cNvSpPr>
          <p:nvPr>
            <p:ph type="body" idx="1"/>
          </p:nvPr>
        </p:nvSpPr>
        <p:spPr>
          <a:xfrm>
            <a:off x="4391660" y="1067900"/>
            <a:ext cx="4752340" cy="3416400"/>
          </a:xfrm>
          <a:prstGeom prst="rect">
            <a:avLst/>
          </a:prstGeom>
          <a:noFill/>
          <a:ln>
            <a:noFill/>
          </a:ln>
        </p:spPr>
        <p:txBody>
          <a:bodyPr spcFirstLastPara="1" wrap="square" lIns="91425" tIns="91425" rIns="91425" bIns="91425" anchor="t" anchorCtr="0">
            <a:normAutofit/>
          </a:bodyPr>
          <a:lstStyle/>
          <a:p>
            <a:pPr marL="457200" lvl="0" indent="-457200" algn="l" rtl="0">
              <a:lnSpc>
                <a:spcPct val="114999"/>
              </a:lnSpc>
              <a:spcBef>
                <a:spcPts val="0"/>
              </a:spcBef>
              <a:spcAft>
                <a:spcPts val="0"/>
              </a:spcAft>
              <a:buSzPts val="1800"/>
              <a:buAutoNum type="arabicPeriod"/>
            </a:pPr>
            <a:r>
              <a:rPr lang="en-US" sz="2000">
                <a:solidFill>
                  <a:schemeClr val="dk1"/>
                </a:solidFill>
              </a:rPr>
              <a:t>Mentorship is a two-way street.</a:t>
            </a:r>
            <a:endParaRPr/>
          </a:p>
          <a:p>
            <a:pPr marL="457200" lvl="0" indent="-457200" algn="l" rtl="0">
              <a:lnSpc>
                <a:spcPct val="114999"/>
              </a:lnSpc>
              <a:spcBef>
                <a:spcPts val="1200"/>
              </a:spcBef>
              <a:spcAft>
                <a:spcPts val="0"/>
              </a:spcAft>
              <a:buSzPts val="1800"/>
              <a:buAutoNum type="arabicPeriod"/>
            </a:pPr>
            <a:r>
              <a:rPr lang="en-US" sz="2000">
                <a:solidFill>
                  <a:schemeClr val="dk1"/>
                </a:solidFill>
              </a:rPr>
              <a:t>Clear vision matters.</a:t>
            </a:r>
            <a:endParaRPr/>
          </a:p>
          <a:p>
            <a:pPr marL="457200" lvl="0" indent="-457200" algn="l" rtl="0">
              <a:lnSpc>
                <a:spcPct val="114999"/>
              </a:lnSpc>
              <a:spcBef>
                <a:spcPts val="1200"/>
              </a:spcBef>
              <a:spcAft>
                <a:spcPts val="0"/>
              </a:spcAft>
              <a:buSzPts val="1800"/>
              <a:buAutoNum type="arabicPeriod"/>
            </a:pPr>
            <a:r>
              <a:rPr lang="en-US" sz="2000">
                <a:solidFill>
                  <a:schemeClr val="dk1"/>
                </a:solidFill>
              </a:rPr>
              <a:t>Networking</a:t>
            </a:r>
            <a:endParaRPr/>
          </a:p>
          <a:p>
            <a:pPr marL="457200" lvl="0" indent="-457200" algn="l" rtl="0">
              <a:lnSpc>
                <a:spcPct val="114999"/>
              </a:lnSpc>
              <a:spcBef>
                <a:spcPts val="1200"/>
              </a:spcBef>
              <a:spcAft>
                <a:spcPts val="0"/>
              </a:spcAft>
              <a:buSzPts val="1800"/>
              <a:buAutoNum type="arabicPeriod"/>
            </a:pPr>
            <a:r>
              <a:rPr lang="en-US" sz="2000">
                <a:solidFill>
                  <a:schemeClr val="dk1"/>
                </a:solidFill>
              </a:rPr>
              <a:t>Adaptability is crucial</a:t>
            </a:r>
            <a:endParaRPr/>
          </a:p>
          <a:p>
            <a:pPr marL="457200" lvl="0" indent="-457200" algn="l" rtl="0">
              <a:lnSpc>
                <a:spcPct val="114999"/>
              </a:lnSpc>
              <a:spcBef>
                <a:spcPts val="1200"/>
              </a:spcBef>
              <a:spcAft>
                <a:spcPts val="0"/>
              </a:spcAft>
              <a:buSzPts val="1800"/>
              <a:buAutoNum type="arabicPeriod"/>
            </a:pPr>
            <a:r>
              <a:rPr lang="en-US" sz="2000">
                <a:solidFill>
                  <a:schemeClr val="dk1"/>
                </a:solidFill>
              </a:rPr>
              <a:t>Manage your expectations</a:t>
            </a:r>
            <a:endParaRPr/>
          </a:p>
          <a:p>
            <a:pPr marL="0" lvl="0" indent="0" algn="l" rtl="0">
              <a:lnSpc>
                <a:spcPct val="114999"/>
              </a:lnSpc>
              <a:spcBef>
                <a:spcPts val="1200"/>
              </a:spcBef>
              <a:spcAft>
                <a:spcPts val="1200"/>
              </a:spcAft>
              <a:buSzPts val="1800"/>
              <a:buNone/>
            </a:pPr>
            <a:r>
              <a:rPr lang="en-US">
                <a:solidFill>
                  <a:schemeClr val="dk1"/>
                </a:solidFill>
              </a:rPr>
              <a:t>		(Gietel, n.d.)</a:t>
            </a:r>
            <a:endParaRPr/>
          </a:p>
        </p:txBody>
      </p:sp>
      <p:sp>
        <p:nvSpPr>
          <p:cNvPr id="113" name="Google Shape;113;p8"/>
          <p:cNvSpPr txBox="1"/>
          <p:nvPr/>
        </p:nvSpPr>
        <p:spPr>
          <a:xfrm>
            <a:off x="486103" y="1287517"/>
            <a:ext cx="2743199"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2800" b="0" i="0" u="none" strike="noStrike" cap="none">
              <a:solidFill>
                <a:srgbClr val="000000"/>
              </a:solidFill>
              <a:latin typeface="Arial"/>
              <a:ea typeface="Arial"/>
              <a:cs typeface="Arial"/>
              <a:sym typeface="Arial"/>
            </a:endParaRPr>
          </a:p>
        </p:txBody>
      </p:sp>
      <p:pic>
        <p:nvPicPr>
          <p:cNvPr id="114" name="Google Shape;114;p8" descr="Two people standing on a field&#10;&#10;AI-generated content may be incorrect."/>
          <p:cNvPicPr preferRelativeResize="0"/>
          <p:nvPr/>
        </p:nvPicPr>
        <p:blipFill rotWithShape="1">
          <a:blip r:embed="rId4">
            <a:alphaModFix/>
          </a:blip>
          <a:srcRect l="16871" r="2721"/>
          <a:stretch/>
        </p:blipFill>
        <p:spPr>
          <a:xfrm>
            <a:off x="166632" y="1120013"/>
            <a:ext cx="4225028" cy="3416400"/>
          </a:xfrm>
          <a:prstGeom prst="rect">
            <a:avLst/>
          </a:prstGeom>
          <a:noFill/>
          <a:ln>
            <a:noFill/>
          </a:ln>
        </p:spPr>
      </p:pic>
      <p:sp>
        <p:nvSpPr>
          <p:cNvPr id="2" name="Rectangle 1">
            <a:extLst>
              <a:ext uri="{FF2B5EF4-FFF2-40B4-BE49-F238E27FC236}">
                <a16:creationId xmlns:a16="http://schemas.microsoft.com/office/drawing/2014/main" id="{B5E9A5A8-E3E7-8466-7D39-6967B5348C62}"/>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9"/>
          <p:cNvSpPr/>
          <p:nvPr/>
        </p:nvSpPr>
        <p:spPr>
          <a:xfrm>
            <a:off x="3860798" y="1085460"/>
            <a:ext cx="4971501" cy="3963817"/>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9"/>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Check for Understanding</a:t>
            </a:r>
            <a:endParaRPr/>
          </a:p>
        </p:txBody>
      </p:sp>
      <p:sp>
        <p:nvSpPr>
          <p:cNvPr id="121" name="Google Shape;121;p9"/>
          <p:cNvSpPr txBox="1">
            <a:spLocks noGrp="1"/>
          </p:cNvSpPr>
          <p:nvPr>
            <p:ph type="body" idx="1"/>
          </p:nvPr>
        </p:nvSpPr>
        <p:spPr>
          <a:xfrm>
            <a:off x="3860799" y="1017725"/>
            <a:ext cx="4971500" cy="3963816"/>
          </a:xfrm>
          <a:prstGeom prst="rect">
            <a:avLst/>
          </a:prstGeom>
          <a:noFill/>
          <a:ln>
            <a:noFill/>
          </a:ln>
        </p:spPr>
        <p:txBody>
          <a:bodyPr spcFirstLastPara="1" wrap="square" lIns="91425" tIns="91425" rIns="91425" bIns="91425" anchor="t" anchorCtr="0">
            <a:normAutofit fontScale="62500" lnSpcReduction="20000"/>
          </a:bodyPr>
          <a:lstStyle/>
          <a:p>
            <a:pPr marL="114300" lvl="0" indent="0" algn="l" rtl="0">
              <a:lnSpc>
                <a:spcPct val="115000"/>
              </a:lnSpc>
              <a:spcBef>
                <a:spcPts val="0"/>
              </a:spcBef>
              <a:spcAft>
                <a:spcPts val="0"/>
              </a:spcAft>
              <a:buSzPct val="87272"/>
              <a:buNone/>
            </a:pPr>
            <a:r>
              <a:rPr lang="en-US" sz="3300">
                <a:solidFill>
                  <a:schemeClr val="dk1"/>
                </a:solidFill>
              </a:rPr>
              <a:t>Lessons Learned from Previous Slide:</a:t>
            </a:r>
            <a:endParaRPr/>
          </a:p>
          <a:p>
            <a:pPr marL="457200" lvl="0" indent="-228600" algn="l" rtl="0">
              <a:lnSpc>
                <a:spcPct val="115000"/>
              </a:lnSpc>
              <a:spcBef>
                <a:spcPts val="0"/>
              </a:spcBef>
              <a:spcAft>
                <a:spcPts val="0"/>
              </a:spcAft>
              <a:buSzPct val="87272"/>
              <a:buNone/>
            </a:pPr>
            <a:endParaRPr sz="3300">
              <a:solidFill>
                <a:schemeClr val="dk1"/>
              </a:solidFill>
            </a:endParaRPr>
          </a:p>
          <a:p>
            <a:pPr marL="234950" lvl="0" indent="-234950" algn="l" rtl="0">
              <a:lnSpc>
                <a:spcPct val="115000"/>
              </a:lnSpc>
              <a:spcBef>
                <a:spcPts val="0"/>
              </a:spcBef>
              <a:spcAft>
                <a:spcPts val="0"/>
              </a:spcAft>
              <a:buSzPct val="87272"/>
              <a:buAutoNum type="arabicPeriod"/>
            </a:pPr>
            <a:r>
              <a:rPr lang="en-US" sz="3300">
                <a:solidFill>
                  <a:schemeClr val="dk1"/>
                </a:solidFill>
              </a:rPr>
              <a:t>We all have more to offer than we truly realize.</a:t>
            </a:r>
            <a:endParaRPr/>
          </a:p>
          <a:p>
            <a:pPr marL="234950" lvl="0" indent="-234950" algn="l" rtl="0">
              <a:lnSpc>
                <a:spcPct val="115000"/>
              </a:lnSpc>
              <a:spcBef>
                <a:spcPts val="1200"/>
              </a:spcBef>
              <a:spcAft>
                <a:spcPts val="0"/>
              </a:spcAft>
              <a:buSzPct val="87272"/>
              <a:buAutoNum type="arabicPeriod"/>
            </a:pPr>
            <a:r>
              <a:rPr lang="en-US" sz="3300">
                <a:solidFill>
                  <a:schemeClr val="dk1"/>
                </a:solidFill>
              </a:rPr>
              <a:t>Those we mentor can mentor us.</a:t>
            </a:r>
            <a:endParaRPr/>
          </a:p>
          <a:p>
            <a:pPr marL="234950" lvl="0" indent="-234950" algn="l" rtl="0">
              <a:lnSpc>
                <a:spcPct val="115000"/>
              </a:lnSpc>
              <a:spcBef>
                <a:spcPts val="1200"/>
              </a:spcBef>
              <a:spcAft>
                <a:spcPts val="0"/>
              </a:spcAft>
              <a:buSzPct val="87272"/>
              <a:buAutoNum type="arabicPeriod"/>
            </a:pPr>
            <a:r>
              <a:rPr lang="en-US" sz="3300">
                <a:solidFill>
                  <a:schemeClr val="dk1"/>
                </a:solidFill>
              </a:rPr>
              <a:t>Quality of time is better than quantity.</a:t>
            </a:r>
            <a:endParaRPr/>
          </a:p>
          <a:p>
            <a:pPr marL="234950" lvl="0" indent="-234950" algn="l" rtl="0">
              <a:lnSpc>
                <a:spcPct val="115000"/>
              </a:lnSpc>
              <a:spcBef>
                <a:spcPts val="1200"/>
              </a:spcBef>
              <a:spcAft>
                <a:spcPts val="0"/>
              </a:spcAft>
              <a:buSzPct val="87272"/>
              <a:buAutoNum type="arabicPeriod"/>
            </a:pPr>
            <a:r>
              <a:rPr lang="en-US" sz="3300">
                <a:solidFill>
                  <a:schemeClr val="dk1"/>
                </a:solidFill>
              </a:rPr>
              <a:t>Educate when you can. Don’t train.</a:t>
            </a:r>
            <a:endParaRPr/>
          </a:p>
          <a:p>
            <a:pPr marL="234950" lvl="0" indent="-234950" algn="l" rtl="0">
              <a:lnSpc>
                <a:spcPct val="100000"/>
              </a:lnSpc>
              <a:spcBef>
                <a:spcPts val="1200"/>
              </a:spcBef>
              <a:spcAft>
                <a:spcPts val="0"/>
              </a:spcAft>
              <a:buSzPct val="87272"/>
              <a:buAutoNum type="arabicPeriod"/>
            </a:pPr>
            <a:r>
              <a:rPr lang="en-US" sz="3300">
                <a:solidFill>
                  <a:schemeClr val="dk1"/>
                </a:solidFill>
              </a:rPr>
              <a:t>Mentoring can and will change the world.</a:t>
            </a:r>
            <a:endParaRPr/>
          </a:p>
          <a:p>
            <a:pPr marL="0" lvl="0" indent="0" algn="l" rtl="0">
              <a:lnSpc>
                <a:spcPct val="114999"/>
              </a:lnSpc>
              <a:spcBef>
                <a:spcPts val="0"/>
              </a:spcBef>
              <a:spcAft>
                <a:spcPts val="1200"/>
              </a:spcAft>
              <a:buSzPct val="144000"/>
              <a:buNone/>
            </a:pPr>
            <a:endParaRPr sz="2000">
              <a:solidFill>
                <a:srgbClr val="434A6D"/>
              </a:solidFill>
            </a:endParaRPr>
          </a:p>
        </p:txBody>
      </p:sp>
      <p:pic>
        <p:nvPicPr>
          <p:cNvPr id="122" name="Google Shape;122;p9" descr="Mentoring This Way (Provided by Getty Images)"/>
          <p:cNvPicPr preferRelativeResize="0">
            <a:picLocks noGrp="1"/>
          </p:cNvPicPr>
          <p:nvPr>
            <p:ph type="pic" idx="2"/>
          </p:nvPr>
        </p:nvPicPr>
        <p:blipFill rotWithShape="1">
          <a:blip r:embed="rId3">
            <a:alphaModFix/>
          </a:blip>
          <a:srcRect l="21001" r="21001"/>
          <a:stretch/>
        </p:blipFill>
        <p:spPr>
          <a:xfrm>
            <a:off x="311700" y="1076994"/>
            <a:ext cx="3446702" cy="3963900"/>
          </a:xfrm>
          <a:prstGeom prst="rect">
            <a:avLst/>
          </a:prstGeom>
          <a:solidFill>
            <a:schemeClr val="accent4"/>
          </a:solidFill>
          <a:ln w="25400" cap="flat" cmpd="sng">
            <a:solidFill>
              <a:srgbClr val="6B481B"/>
            </a:solidFill>
            <a:prstDash val="solid"/>
            <a:round/>
            <a:headEnd type="none" w="sm" len="sm"/>
            <a:tailEnd type="none" w="sm" len="sm"/>
          </a:ln>
          <a:effectLst>
            <a:outerShdw blurRad="57150" dist="19050" dir="5400000" algn="bl" rotWithShape="0">
              <a:srgbClr val="000000">
                <a:alpha val="49803"/>
              </a:srgbClr>
            </a:outerShdw>
          </a:effectLst>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C260FD1725AF8498F095E4EA8F80285" ma:contentTypeVersion="10" ma:contentTypeDescription="Create a new document." ma:contentTypeScope="" ma:versionID="7232c348298c4fb537d44370bbcdc4f1">
  <xsd:schema xmlns:xsd="http://www.w3.org/2001/XMLSchema" xmlns:xs="http://www.w3.org/2001/XMLSchema" xmlns:p="http://schemas.microsoft.com/office/2006/metadata/properties" xmlns:ns2="d91a5e48-5fa3-4bc3-8e51-b5d83f4a1c64" xmlns:ns3="e68a17f4-7f23-47d1-9df3-027ad3ebde5f" targetNamespace="http://schemas.microsoft.com/office/2006/metadata/properties" ma:root="true" ma:fieldsID="1f20a4c16c4ba292ee3a0fbff2e30566" ns2:_="" ns3:_="">
    <xsd:import namespace="d91a5e48-5fa3-4bc3-8e51-b5d83f4a1c64"/>
    <xsd:import namespace="e68a17f4-7f23-47d1-9df3-027ad3ebde5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1a5e48-5fa3-4bc3-8e51-b5d83f4a1c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fieldId="{5cf76f15-5ced-4ddc-b409-7134ff3c332f}" ma:taxonomyMulti="true" ma:sspId="00000000-0000-0000-0000-000000000000" ma:termSetId="00000000-0000-0000-0000-000000000000" ma:anchorId="00000000-0000-0000-0000-000000000000" ma:open="fals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68a17f4-7f23-47d1-9df3-027ad3ebde5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9f92402-2241-4b8b-ab56-a0f4cb7293eb}" ma:internalName="TaxCatchAll" ma:showField="CatchAllData" ma:web="e68a17f4-7f23-47d1-9df3-027ad3ebde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91a5e48-5fa3-4bc3-8e51-b5d83f4a1c64">
      <Terms xmlns="http://schemas.microsoft.com/office/infopath/2007/PartnerControls"/>
    </lcf76f155ced4ddcb4097134ff3c332f>
    <TaxCatchAll xmlns="e68a17f4-7f23-47d1-9df3-027ad3ebde5f" xsi:nil="true"/>
  </documentManagement>
</p:properties>
</file>

<file path=customXml/itemProps1.xml><?xml version="1.0" encoding="utf-8"?>
<ds:datastoreItem xmlns:ds="http://schemas.openxmlformats.org/officeDocument/2006/customXml" ds:itemID="{485CB7E3-8F2D-4A0F-9D71-1B16ABADA100}"/>
</file>

<file path=customXml/itemProps2.xml><?xml version="1.0" encoding="utf-8"?>
<ds:datastoreItem xmlns:ds="http://schemas.openxmlformats.org/officeDocument/2006/customXml" ds:itemID="{DD16994C-004B-462A-A8D2-E8203D4F5A2D}"/>
</file>

<file path=customXml/itemProps3.xml><?xml version="1.0" encoding="utf-8"?>
<ds:datastoreItem xmlns:ds="http://schemas.openxmlformats.org/officeDocument/2006/customXml" ds:itemID="{0BBC396B-1DD0-4DE6-8CE7-10A05D2F9427}"/>
</file>

<file path=docProps/app.xml><?xml version="1.0" encoding="utf-8"?>
<Properties xmlns="http://schemas.openxmlformats.org/officeDocument/2006/extended-properties" xmlns:vt="http://schemas.openxmlformats.org/officeDocument/2006/docPropsVTypes">
  <TotalTime>0</TotalTime>
  <Words>2683</Words>
  <Application>Microsoft Macintosh PowerPoint</Application>
  <PresentationFormat>On-screen Show (16:9)</PresentationFormat>
  <Paragraphs>149</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Bebas Neue</vt:lpstr>
      <vt:lpstr>Arial</vt:lpstr>
      <vt:lpstr>Simple Light</vt:lpstr>
      <vt:lpstr>Community of Practice for Mentor Teachers</vt:lpstr>
      <vt:lpstr>Agenda</vt:lpstr>
      <vt:lpstr>How are you feeling today?</vt:lpstr>
      <vt:lpstr>Reflecting on the mentoring experience</vt:lpstr>
      <vt:lpstr>Reflection: Part 1</vt:lpstr>
      <vt:lpstr>Check for Understanding</vt:lpstr>
      <vt:lpstr>Lessons Learned by other mentors</vt:lpstr>
      <vt:lpstr>Another example</vt:lpstr>
      <vt:lpstr>Check for Understanding</vt:lpstr>
      <vt:lpstr>PowerPoint Presentation</vt:lpstr>
      <vt:lpstr>Preparing to be a mentor again …</vt:lpstr>
      <vt:lpstr>Check for understanding</vt:lpstr>
      <vt:lpstr>PowerPoint Presentation</vt:lpstr>
      <vt:lpstr>This is not the end of the road …</vt:lpstr>
      <vt:lpstr>What are the ways that we could improve?</vt:lpstr>
      <vt:lpstr>PowerPoint Presentation</vt:lpstr>
      <vt:lpstr>PowerPoint Presentation</vt:lpstr>
      <vt:lpstr>Resource Page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Kelli Servizzi</cp:lastModifiedBy>
  <cp:revision>1</cp:revision>
  <dcterms:modified xsi:type="dcterms:W3CDTF">2026-03-31T13:49:52Z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0x010100CC260FD1725AF8498F095E4EA8F80285</vt:lpwstr>
  </property>
</Properties>
</file>